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24"/>
  </p:notesMasterIdLst>
  <p:handoutMasterIdLst>
    <p:handoutMasterId r:id="rId25"/>
  </p:handoutMasterIdLst>
  <p:sldIdLst>
    <p:sldId id="405" r:id="rId2"/>
    <p:sldId id="509" r:id="rId3"/>
    <p:sldId id="522" r:id="rId4"/>
    <p:sldId id="506" r:id="rId5"/>
    <p:sldId id="510" r:id="rId6"/>
    <p:sldId id="528" r:id="rId7"/>
    <p:sldId id="530" r:id="rId8"/>
    <p:sldId id="508" r:id="rId9"/>
    <p:sldId id="511" r:id="rId10"/>
    <p:sldId id="513" r:id="rId11"/>
    <p:sldId id="512" r:id="rId12"/>
    <p:sldId id="514" r:id="rId13"/>
    <p:sldId id="515" r:id="rId14"/>
    <p:sldId id="516" r:id="rId15"/>
    <p:sldId id="517" r:id="rId16"/>
    <p:sldId id="518" r:id="rId17"/>
    <p:sldId id="519" r:id="rId18"/>
    <p:sldId id="529" r:id="rId19"/>
    <p:sldId id="527" r:id="rId20"/>
    <p:sldId id="531" r:id="rId21"/>
    <p:sldId id="520" r:id="rId22"/>
    <p:sldId id="521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385ADD6-41AF-4C84-9827-6A5719D4524D}">
          <p14:sldIdLst>
            <p14:sldId id="405"/>
            <p14:sldId id="509"/>
            <p14:sldId id="522"/>
            <p14:sldId id="506"/>
            <p14:sldId id="510"/>
            <p14:sldId id="528"/>
            <p14:sldId id="530"/>
            <p14:sldId id="508"/>
            <p14:sldId id="511"/>
            <p14:sldId id="513"/>
            <p14:sldId id="512"/>
            <p14:sldId id="514"/>
            <p14:sldId id="515"/>
            <p14:sldId id="516"/>
            <p14:sldId id="517"/>
            <p14:sldId id="518"/>
            <p14:sldId id="519"/>
            <p14:sldId id="529"/>
            <p14:sldId id="527"/>
            <p14:sldId id="531"/>
            <p14:sldId id="520"/>
            <p14:sldId id="5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100"/>
    <a:srgbClr val="A5B5D9"/>
    <a:srgbClr val="D9D9D9"/>
    <a:srgbClr val="EA6E36"/>
    <a:srgbClr val="D451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27" autoAdjust="0"/>
    <p:restoredTop sz="95345" autoAdjust="0"/>
  </p:normalViewPr>
  <p:slideViewPr>
    <p:cSldViewPr>
      <p:cViewPr varScale="1">
        <p:scale>
          <a:sx n="81" d="100"/>
          <a:sy n="81" d="100"/>
        </p:scale>
        <p:origin x="720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34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735" cy="464503"/>
          </a:xfrm>
          <a:prstGeom prst="rect">
            <a:avLst/>
          </a:prstGeom>
        </p:spPr>
        <p:txBody>
          <a:bodyPr vert="horz" lIns="91246" tIns="45627" rIns="91246" bIns="456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081" y="1"/>
            <a:ext cx="3037735" cy="464503"/>
          </a:xfrm>
          <a:prstGeom prst="rect">
            <a:avLst/>
          </a:prstGeom>
        </p:spPr>
        <p:txBody>
          <a:bodyPr vert="horz" lIns="91246" tIns="45627" rIns="91246" bIns="45627" rtlCol="0"/>
          <a:lstStyle>
            <a:lvl1pPr algn="r">
              <a:defRPr sz="1200"/>
            </a:lvl1pPr>
          </a:lstStyle>
          <a:p>
            <a:fld id="{BCF44091-E3F0-4E5F-B19E-B713D592CF5F}" type="datetimeFigureOut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312"/>
            <a:ext cx="3037735" cy="464503"/>
          </a:xfrm>
          <a:prstGeom prst="rect">
            <a:avLst/>
          </a:prstGeom>
        </p:spPr>
        <p:txBody>
          <a:bodyPr vert="horz" lIns="91246" tIns="45627" rIns="91246" bIns="456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081" y="8830312"/>
            <a:ext cx="3037735" cy="464503"/>
          </a:xfrm>
          <a:prstGeom prst="rect">
            <a:avLst/>
          </a:prstGeom>
        </p:spPr>
        <p:txBody>
          <a:bodyPr vert="horz" lIns="91246" tIns="45627" rIns="91246" bIns="45627" rtlCol="0" anchor="b"/>
          <a:lstStyle>
            <a:lvl1pPr algn="r">
              <a:defRPr sz="1200"/>
            </a:lvl1pPr>
          </a:lstStyle>
          <a:p>
            <a:fld id="{8CA07992-96CF-4DF1-9803-63A6036FDE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853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3037841" cy="464820"/>
          </a:xfrm>
          <a:prstGeom prst="rect">
            <a:avLst/>
          </a:prstGeom>
        </p:spPr>
        <p:txBody>
          <a:bodyPr vert="horz" lIns="93121" tIns="46559" rIns="93121" bIns="4655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5"/>
            <a:ext cx="3037841" cy="464820"/>
          </a:xfrm>
          <a:prstGeom prst="rect">
            <a:avLst/>
          </a:prstGeom>
        </p:spPr>
        <p:txBody>
          <a:bodyPr vert="horz" lIns="93121" tIns="46559" rIns="93121" bIns="46559" rtlCol="0"/>
          <a:lstStyle>
            <a:lvl1pPr algn="r">
              <a:defRPr sz="1200"/>
            </a:lvl1pPr>
          </a:lstStyle>
          <a:p>
            <a:fld id="{97793DD5-DACA-4303-9958-F2B553F7AEB4}" type="datetimeFigureOut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21" tIns="46559" rIns="93121" bIns="4655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121" tIns="46559" rIns="93121" bIns="4655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72"/>
            <a:ext cx="3037841" cy="464820"/>
          </a:xfrm>
          <a:prstGeom prst="rect">
            <a:avLst/>
          </a:prstGeom>
        </p:spPr>
        <p:txBody>
          <a:bodyPr vert="horz" lIns="93121" tIns="46559" rIns="93121" bIns="4655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72"/>
            <a:ext cx="3037841" cy="464820"/>
          </a:xfrm>
          <a:prstGeom prst="rect">
            <a:avLst/>
          </a:prstGeom>
        </p:spPr>
        <p:txBody>
          <a:bodyPr vert="horz" lIns="93121" tIns="46559" rIns="93121" bIns="46559" rtlCol="0" anchor="b"/>
          <a:lstStyle>
            <a:lvl1pPr algn="r">
              <a:defRPr sz="1200"/>
            </a:lvl1pPr>
          </a:lstStyle>
          <a:p>
            <a:fld id="{44ECD2CE-3665-49DF-8728-947E0C33DC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448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CD2CE-3665-49DF-8728-947E0C33DCA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924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CD2CE-3665-49DF-8728-947E0C33DCA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74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CD2CE-3665-49DF-8728-947E0C33DCA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49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556E08AA-9C89-4FF2-AD43-ED5281D50361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035741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631679CE-29A2-431A-B34D-B0EFCAF51076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355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FE50A-C3A8-49AA-8A21-76C62FB303D4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06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80D91-C85F-41C2-93FF-8C05E19AF994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663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2E2DE-AA52-4F66-AC5D-1C180D13EC74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00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EF2F-E01C-4850-9F14-4F92EA740EBA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57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77D4-CADB-4E48-9BB7-3DA12FC520D7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41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21F09-A6B6-4CAC-A5F9-BCC2B1F7E37F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141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A0DC-AE8F-4140-9872-E9A76FB318FD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38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09FCF-8172-4A1A-A39E-ABAE49D26D13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32554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09FCF-8172-4A1A-A39E-ABAE49D26D13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31289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09FCF-8172-4A1A-A39E-ABAE49D26D13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36662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09FCF-8172-4A1A-A39E-ABAE49D26D13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27218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09FCF-8172-4A1A-A39E-ABAE49D26D13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6555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09FCF-8172-4A1A-A39E-ABAE49D26D13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18540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5F1D9-0ADF-4932-BE25-0B361C8A65B3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7829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63420-952B-449C-A040-28747A0D66D7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89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A509FCF-8172-4A1A-A39E-ABAE49D26D13}" type="datetime1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B63E22-D8D3-413D-A08D-75D735A381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37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2000"/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717" y="1752600"/>
            <a:ext cx="8001000" cy="1447800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sz="4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>Challenges 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>and Innovations in Municipal Asset </a:t>
            </a:r>
            <a:r>
              <a:rPr lang="en-US" sz="4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>Management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>Presented by:</a:t>
            </a:r>
            <a:b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sz="3600" i="1" dirty="0" smtClean="0">
                <a:ln w="0"/>
                <a:latin typeface="Cambria" pitchFamily="18" charset="0"/>
              </a:rPr>
              <a:t>Bhupesh Sakalley, Project </a:t>
            </a:r>
            <a:r>
              <a:rPr lang="en-US" sz="3600" i="1" dirty="0">
                <a:ln w="0"/>
                <a:latin typeface="Cambria" pitchFamily="18" charset="0"/>
              </a:rPr>
              <a:t>Manager</a:t>
            </a:r>
            <a:br>
              <a:rPr lang="en-US" sz="3600" i="1" dirty="0">
                <a:ln w="0"/>
                <a:latin typeface="Cambria" pitchFamily="18" charset="0"/>
              </a:rPr>
            </a:br>
            <a:r>
              <a:rPr lang="en-US" sz="3600" i="1" dirty="0">
                <a:ln w="0"/>
                <a:latin typeface="Cambria" pitchFamily="18" charset="0"/>
              </a:rPr>
              <a:t>Zimran Khokhar, Project Manager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/>
            </a:r>
            <a:b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</a:br>
            <a:r>
              <a:rPr lang="en-US" sz="1600" b="1" dirty="0" smtClean="0">
                <a:ln w="9525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>February 7</a:t>
            </a:r>
            <a:r>
              <a:rPr lang="en-US" sz="1600" b="1" baseline="30000" dirty="0" smtClean="0">
                <a:ln w="9525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>th</a:t>
            </a:r>
            <a:r>
              <a:rPr lang="en-US" sz="1600" b="1" dirty="0" smtClean="0">
                <a:ln w="9525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itchFamily="18" charset="0"/>
              </a:rPr>
              <a:t>, 2018 IAMA Workshop, Red Deer, Alberta</a:t>
            </a:r>
            <a:endParaRPr lang="en-US" sz="4000" b="1" dirty="0">
              <a:ln w="9525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Content Placeholder 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04800"/>
            <a:ext cx="1530352" cy="1371600"/>
          </a:xfrm>
        </p:spPr>
      </p:pic>
    </p:spTree>
    <p:extLst>
      <p:ext uri="{BB962C8B-B14F-4D97-AF65-F5344CB8AC3E}">
        <p14:creationId xmlns:p14="http://schemas.microsoft.com/office/powerpoint/2010/main" val="186821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0" y="-290290"/>
            <a:ext cx="6589199" cy="1280890"/>
          </a:xfrm>
        </p:spPr>
        <p:txBody>
          <a:bodyPr>
            <a:normAutofit/>
          </a:bodyPr>
          <a:lstStyle/>
          <a:p>
            <a:r>
              <a:rPr lang="en-US" b="1" dirty="0" smtClean="0"/>
              <a:t>Brazeau County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" r="210" b="3334"/>
          <a:stretch/>
        </p:blipFill>
        <p:spPr>
          <a:xfrm>
            <a:off x="828912" y="726063"/>
            <a:ext cx="7979374" cy="590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5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0" y="329900"/>
            <a:ext cx="6589199" cy="1280890"/>
          </a:xfrm>
        </p:spPr>
        <p:txBody>
          <a:bodyPr/>
          <a:lstStyle/>
          <a:p>
            <a:pPr algn="l"/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1214" y="1632578"/>
            <a:ext cx="7241786" cy="377762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Overview of </a:t>
            </a:r>
            <a:r>
              <a:rPr lang="en-US" dirty="0" smtClean="0"/>
              <a:t>Brazeau County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Tangible Capital Assets (TCA) v Asset Management (AM)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Current Progress with AM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Summary </a:t>
            </a:r>
            <a:r>
              <a:rPr lang="en-US" dirty="0"/>
              <a:t>of Challenges 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Innovative </a:t>
            </a:r>
            <a:r>
              <a:rPr lang="en-US" dirty="0"/>
              <a:t>Processes and </a:t>
            </a:r>
            <a:r>
              <a:rPr lang="en-US" dirty="0" smtClean="0"/>
              <a:t>Overcoming </a:t>
            </a:r>
            <a:r>
              <a:rPr lang="en-US" dirty="0"/>
              <a:t>Challenges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Lessons Learned/Advice </a:t>
            </a:r>
            <a:r>
              <a:rPr lang="en-US" dirty="0"/>
              <a:t>to </a:t>
            </a:r>
            <a:r>
              <a:rPr lang="en-US" dirty="0" smtClean="0"/>
              <a:t>Others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Questions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Presenters Contact Details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28600"/>
            <a:ext cx="2843994" cy="188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9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4548" y="152400"/>
            <a:ext cx="7004419" cy="1002366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Overview of </a:t>
            </a:r>
            <a:r>
              <a:rPr lang="en-US" b="1" dirty="0" smtClean="0"/>
              <a:t>Brazeau County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543800" cy="4309535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Located ~125 km West of </a:t>
            </a:r>
            <a:br>
              <a:rPr lang="en-US" sz="2800" dirty="0" smtClean="0"/>
            </a:br>
            <a:r>
              <a:rPr lang="en-US" sz="2800" dirty="0" smtClean="0"/>
              <a:t>Edmonton</a:t>
            </a:r>
          </a:p>
          <a:p>
            <a:endParaRPr lang="en-US" sz="2800" dirty="0" smtClean="0"/>
          </a:p>
          <a:p>
            <a:r>
              <a:rPr lang="en-US" sz="2800" dirty="0" smtClean="0"/>
              <a:t>Total land </a:t>
            </a:r>
            <a:r>
              <a:rPr lang="en-US" sz="2800" dirty="0"/>
              <a:t>a</a:t>
            </a:r>
            <a:r>
              <a:rPr lang="en-US" sz="2800" dirty="0" smtClean="0"/>
              <a:t>rea – 3,005 km</a:t>
            </a:r>
            <a:r>
              <a:rPr lang="en-US" sz="2800" baseline="30000" dirty="0" smtClean="0"/>
              <a:t>2</a:t>
            </a:r>
          </a:p>
          <a:p>
            <a:endParaRPr lang="en-US" sz="2800" dirty="0" smtClean="0"/>
          </a:p>
          <a:p>
            <a:r>
              <a:rPr lang="en-US" sz="2800" dirty="0" smtClean="0"/>
              <a:t>Population – 7,771 (2016 Census)</a:t>
            </a:r>
          </a:p>
          <a:p>
            <a:endParaRPr lang="en-US" sz="2800" dirty="0" smtClean="0"/>
          </a:p>
          <a:p>
            <a:r>
              <a:rPr lang="en-US" sz="2800" dirty="0" smtClean="0"/>
              <a:t>Seven Hamlets &amp; shares assets with the Town of Drayton Valley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339508"/>
              </p:ext>
            </p:extLst>
          </p:nvPr>
        </p:nvGraphicFramePr>
        <p:xfrm>
          <a:off x="5486400" y="1063098"/>
          <a:ext cx="6999001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" name="Acrobat Document" r:id="rId3" imgW="1881360" imgH="1454400" progId="AcroExch.Document.7">
                  <p:embed/>
                </p:oleObj>
              </mc:Choice>
              <mc:Fallback>
                <p:oleObj name="Acrobat Document" r:id="rId3" imgW="1881360" imgH="145440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1063098"/>
                        <a:ext cx="6999001" cy="541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629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609600"/>
            <a:ext cx="7080618" cy="926166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/>
              <a:t>Overview of </a:t>
            </a:r>
            <a:r>
              <a:rPr lang="en-US" b="1" dirty="0"/>
              <a:t>Brazeau County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389888"/>
            <a:ext cx="6896785" cy="3639312"/>
          </a:xfrm>
        </p:spPr>
        <p:txBody>
          <a:bodyPr>
            <a:normAutofit/>
          </a:bodyPr>
          <a:lstStyle/>
          <a:p>
            <a:r>
              <a:rPr lang="en-US" dirty="0" smtClean="0"/>
              <a:t>Water and </a:t>
            </a:r>
            <a:r>
              <a:rPr lang="en-US" dirty="0"/>
              <a:t>w</a:t>
            </a:r>
            <a:r>
              <a:rPr lang="en-US" dirty="0" smtClean="0"/>
              <a:t>astewater assets: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13 County owned gravel pit</a:t>
            </a:r>
          </a:p>
          <a:p>
            <a:r>
              <a:rPr lang="en-US" dirty="0" smtClean="0"/>
              <a:t>Road assets</a:t>
            </a:r>
            <a:r>
              <a:rPr lang="en-US" dirty="0"/>
              <a:t>: ~ 1,000+ km </a:t>
            </a:r>
            <a:r>
              <a:rPr lang="en-US" dirty="0" smtClean="0"/>
              <a:t>(paved </a:t>
            </a:r>
            <a:r>
              <a:rPr lang="en-US" dirty="0"/>
              <a:t>155 km, </a:t>
            </a:r>
            <a:r>
              <a:rPr lang="en-US" dirty="0" smtClean="0"/>
              <a:t>gravel </a:t>
            </a:r>
            <a:r>
              <a:rPr lang="en-US" dirty="0"/>
              <a:t>880 km and </a:t>
            </a:r>
            <a:r>
              <a:rPr lang="en-US" dirty="0" smtClean="0"/>
              <a:t>cold mix </a:t>
            </a:r>
            <a:r>
              <a:rPr lang="en-US" dirty="0"/>
              <a:t>5 km)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589645"/>
              </p:ext>
            </p:extLst>
          </p:nvPr>
        </p:nvGraphicFramePr>
        <p:xfrm>
          <a:off x="1447800" y="1981200"/>
          <a:ext cx="7010401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44476"/>
                <a:gridCol w="3465925"/>
              </a:tblGrid>
              <a:tr h="88392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Courier New" panose="02070309020205020404" pitchFamily="49" charset="0"/>
                        </a:rPr>
                        <a:t>Sewage Lagoons – 7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Courier New" panose="02070309020205020404" pitchFamily="49" charset="0"/>
                        </a:rPr>
                        <a:t>Sewer Trunks – 34.88 km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Courier New" panose="02070309020205020404" pitchFamily="49" charset="0"/>
                        </a:rPr>
                        <a:t>Solar Aquatic System (SAS) Plant – 1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457200" rtl="0" eaLnBrk="1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Courier New" panose="02070309020205020404" pitchFamily="49" charset="0"/>
                        </a:rPr>
                        <a:t>Water Distribution Lines – 13.42 km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Courier New" panose="02070309020205020404" pitchFamily="49" charset="0"/>
                        </a:rPr>
                        <a:t>Water Treatment Plants – 2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Courier New" panose="02070309020205020404" pitchFamily="49" charset="0"/>
                        </a:rPr>
                        <a:t>Waste Transfer Facilities – 8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536421"/>
            <a:ext cx="5886450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609600"/>
            <a:ext cx="7080618" cy="92616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/>
              <a:t>Overview of </a:t>
            </a:r>
            <a:r>
              <a:rPr lang="en-US" b="1" dirty="0"/>
              <a:t>Brazeau County</a:t>
            </a:r>
            <a:r>
              <a:rPr lang="en-US" sz="4400" b="1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752600"/>
            <a:ext cx="6896785" cy="2191512"/>
          </a:xfrm>
        </p:spPr>
        <p:txBody>
          <a:bodyPr>
            <a:normAutofit/>
          </a:bodyPr>
          <a:lstStyle/>
          <a:p>
            <a:r>
              <a:rPr lang="en-US" dirty="0" smtClean="0"/>
              <a:t>Other assets include: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Average age of assets ~ 30+ years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403420"/>
              </p:ext>
            </p:extLst>
          </p:nvPr>
        </p:nvGraphicFramePr>
        <p:xfrm>
          <a:off x="1511423" y="2011680"/>
          <a:ext cx="3746377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46377"/>
              </a:tblGrid>
              <a:tr h="899160">
                <a:tc>
                  <a:txBody>
                    <a:bodyPr/>
                    <a:lstStyle/>
                    <a:p>
                      <a:pPr marL="285750" indent="-285750" algn="l" defTabSz="457200" rtl="0" eaLnBrk="1" latinLnBrk="0" hangingPunct="1">
                        <a:buFont typeface="Wingdings" panose="05000000000000000000" pitchFamily="2" charset="2"/>
                        <a:buChar char="Ø"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Courier New" panose="02070309020205020404" pitchFamily="49" charset="0"/>
                        </a:rPr>
                        <a:t>Community Halls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Courier New" panose="02070309020205020404" pitchFamily="49" charset="0"/>
                        </a:rPr>
                        <a:t>Parks and Camp Grounds 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Courier New" panose="02070309020205020404" pitchFamily="49" charset="0"/>
                        </a:rPr>
                        <a:t>Communications Towers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657600"/>
            <a:ext cx="4013764" cy="266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31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76200"/>
            <a:ext cx="7704667" cy="1981200"/>
          </a:xfrm>
        </p:spPr>
        <p:txBody>
          <a:bodyPr/>
          <a:lstStyle/>
          <a:p>
            <a:r>
              <a:rPr lang="en-US" dirty="0" smtClean="0"/>
              <a:t>TCA vs. Asset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Cube 4"/>
          <p:cNvSpPr/>
          <p:nvPr/>
        </p:nvSpPr>
        <p:spPr>
          <a:xfrm>
            <a:off x="1174688" y="2350327"/>
            <a:ext cx="1535906" cy="897318"/>
          </a:xfrm>
          <a:prstGeom prst="cube">
            <a:avLst/>
          </a:prstGeom>
          <a:solidFill>
            <a:srgbClr val="009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6" name="Cube 5"/>
          <p:cNvSpPr/>
          <p:nvPr/>
        </p:nvSpPr>
        <p:spPr>
          <a:xfrm>
            <a:off x="7365970" y="2350326"/>
            <a:ext cx="1535906" cy="897319"/>
          </a:xfrm>
          <a:prstGeom prst="cube">
            <a:avLst/>
          </a:prstGeom>
          <a:solidFill>
            <a:srgbClr val="009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be 6"/>
          <p:cNvSpPr/>
          <p:nvPr/>
        </p:nvSpPr>
        <p:spPr>
          <a:xfrm>
            <a:off x="5296019" y="2350327"/>
            <a:ext cx="1535906" cy="897318"/>
          </a:xfrm>
          <a:prstGeom prst="cube">
            <a:avLst/>
          </a:prstGeom>
          <a:solidFill>
            <a:srgbClr val="009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8" name="Cube 7"/>
          <p:cNvSpPr/>
          <p:nvPr/>
        </p:nvSpPr>
        <p:spPr>
          <a:xfrm>
            <a:off x="3235354" y="2351959"/>
            <a:ext cx="1535906" cy="895686"/>
          </a:xfrm>
          <a:prstGeom prst="cube">
            <a:avLst/>
          </a:prstGeom>
          <a:solidFill>
            <a:srgbClr val="009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9" name="Right Arrow 8"/>
          <p:cNvSpPr/>
          <p:nvPr/>
        </p:nvSpPr>
        <p:spPr>
          <a:xfrm>
            <a:off x="2747830" y="2726393"/>
            <a:ext cx="459572" cy="269420"/>
          </a:xfrm>
          <a:prstGeom prst="rightArrow">
            <a:avLst/>
          </a:prstGeom>
          <a:solidFill>
            <a:srgbClr val="009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Right Arrow 9"/>
          <p:cNvSpPr/>
          <p:nvPr/>
        </p:nvSpPr>
        <p:spPr>
          <a:xfrm>
            <a:off x="4799211" y="2726393"/>
            <a:ext cx="459572" cy="269420"/>
          </a:xfrm>
          <a:prstGeom prst="rightArrow">
            <a:avLst/>
          </a:prstGeom>
          <a:solidFill>
            <a:srgbClr val="009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Right Arrow 10"/>
          <p:cNvSpPr/>
          <p:nvPr/>
        </p:nvSpPr>
        <p:spPr>
          <a:xfrm>
            <a:off x="6869161" y="2794969"/>
            <a:ext cx="459572" cy="269420"/>
          </a:xfrm>
          <a:prstGeom prst="rightArrow">
            <a:avLst/>
          </a:prstGeom>
          <a:solidFill>
            <a:srgbClr val="009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Cube 11"/>
          <p:cNvSpPr/>
          <p:nvPr/>
        </p:nvSpPr>
        <p:spPr>
          <a:xfrm>
            <a:off x="1544430" y="3458095"/>
            <a:ext cx="6962092" cy="498536"/>
          </a:xfrm>
          <a:prstGeom prst="cube">
            <a:avLst/>
          </a:prstGeom>
          <a:solidFill>
            <a:srgbClr val="009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3" name="Left-Up Arrow 12"/>
          <p:cNvSpPr/>
          <p:nvPr/>
        </p:nvSpPr>
        <p:spPr>
          <a:xfrm>
            <a:off x="8529585" y="3352378"/>
            <a:ext cx="372292" cy="443323"/>
          </a:xfrm>
          <a:prstGeom prst="leftUpArrow">
            <a:avLst/>
          </a:prstGeom>
          <a:solidFill>
            <a:srgbClr val="009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Left-Up Arrow 13"/>
          <p:cNvSpPr/>
          <p:nvPr/>
        </p:nvSpPr>
        <p:spPr>
          <a:xfrm rot="5400000">
            <a:off x="1110903" y="3368087"/>
            <a:ext cx="418829" cy="448223"/>
          </a:xfrm>
          <a:prstGeom prst="leftUpArrow">
            <a:avLst/>
          </a:prstGeom>
          <a:solidFill>
            <a:srgbClr val="0099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1351959" y="2794969"/>
            <a:ext cx="925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Inventory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45882" y="2791180"/>
            <a:ext cx="912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Valuation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99911" y="2744152"/>
            <a:ext cx="919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Amortize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32626" y="2687305"/>
            <a:ext cx="1026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Financial Statement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54937" y="3657201"/>
            <a:ext cx="5186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Manage contributions, disposal, write downs etc.….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49371" y="1752600"/>
            <a:ext cx="2514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PSAB TCA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11141" y="4009122"/>
            <a:ext cx="333937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7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 Management</a:t>
            </a:r>
          </a:p>
        </p:txBody>
      </p:sp>
      <p:sp>
        <p:nvSpPr>
          <p:cNvPr id="22" name="Cube 21"/>
          <p:cNvSpPr/>
          <p:nvPr/>
        </p:nvSpPr>
        <p:spPr>
          <a:xfrm>
            <a:off x="1174688" y="4624287"/>
            <a:ext cx="1535906" cy="897318"/>
          </a:xfrm>
          <a:prstGeom prst="cube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>
              <a:solidFill>
                <a:srgbClr val="FFCC66"/>
              </a:solidFill>
            </a:endParaRPr>
          </a:p>
        </p:txBody>
      </p:sp>
      <p:sp>
        <p:nvSpPr>
          <p:cNvPr id="23" name="Cube 22"/>
          <p:cNvSpPr/>
          <p:nvPr/>
        </p:nvSpPr>
        <p:spPr>
          <a:xfrm>
            <a:off x="7365971" y="4624286"/>
            <a:ext cx="1535906" cy="897319"/>
          </a:xfrm>
          <a:prstGeom prst="cube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>
              <a:solidFill>
                <a:srgbClr val="FFC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be 23"/>
          <p:cNvSpPr/>
          <p:nvPr/>
        </p:nvSpPr>
        <p:spPr>
          <a:xfrm>
            <a:off x="5296019" y="4624287"/>
            <a:ext cx="1535906" cy="897318"/>
          </a:xfrm>
          <a:prstGeom prst="cube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>
              <a:solidFill>
                <a:srgbClr val="FFCC66"/>
              </a:solidFill>
            </a:endParaRPr>
          </a:p>
        </p:txBody>
      </p:sp>
      <p:sp>
        <p:nvSpPr>
          <p:cNvPr id="25" name="Cube 24"/>
          <p:cNvSpPr/>
          <p:nvPr/>
        </p:nvSpPr>
        <p:spPr>
          <a:xfrm>
            <a:off x="3235354" y="4625919"/>
            <a:ext cx="1535906" cy="895686"/>
          </a:xfrm>
          <a:prstGeom prst="cube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>
              <a:solidFill>
                <a:srgbClr val="FFCC66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2747831" y="5000354"/>
            <a:ext cx="459572" cy="269420"/>
          </a:xfrm>
          <a:prstGeom prst="rightArrow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CC66"/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4799211" y="5000354"/>
            <a:ext cx="459572" cy="269420"/>
          </a:xfrm>
          <a:prstGeom prst="rightArrow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CC66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6869162" y="5068930"/>
            <a:ext cx="459572" cy="269420"/>
          </a:xfrm>
          <a:prstGeom prst="rightArrow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CC66"/>
              </a:solidFill>
            </a:endParaRPr>
          </a:p>
        </p:txBody>
      </p:sp>
      <p:sp>
        <p:nvSpPr>
          <p:cNvPr id="29" name="Cube 28"/>
          <p:cNvSpPr/>
          <p:nvPr/>
        </p:nvSpPr>
        <p:spPr>
          <a:xfrm>
            <a:off x="1544430" y="5732056"/>
            <a:ext cx="6962092" cy="498536"/>
          </a:xfrm>
          <a:prstGeom prst="cube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CC66"/>
              </a:solidFill>
            </a:endParaRPr>
          </a:p>
        </p:txBody>
      </p:sp>
      <p:sp>
        <p:nvSpPr>
          <p:cNvPr id="30" name="Left-Up Arrow 29"/>
          <p:cNvSpPr/>
          <p:nvPr/>
        </p:nvSpPr>
        <p:spPr>
          <a:xfrm>
            <a:off x="8529584" y="5611656"/>
            <a:ext cx="372292" cy="443323"/>
          </a:xfrm>
          <a:prstGeom prst="leftUpArrow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CC66"/>
              </a:solidFill>
            </a:endParaRPr>
          </a:p>
        </p:txBody>
      </p:sp>
      <p:sp>
        <p:nvSpPr>
          <p:cNvPr id="31" name="Left-Up Arrow 30"/>
          <p:cNvSpPr/>
          <p:nvPr/>
        </p:nvSpPr>
        <p:spPr>
          <a:xfrm rot="5400000">
            <a:off x="1110903" y="5690704"/>
            <a:ext cx="418829" cy="448223"/>
          </a:xfrm>
          <a:prstGeom prst="leftUpArrow">
            <a:avLst/>
          </a:prstGeom>
          <a:solidFill>
            <a:srgbClr val="FFCC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CC66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51960" y="5068930"/>
            <a:ext cx="925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Inventory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45883" y="5065140"/>
            <a:ext cx="912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Valuation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74679" y="4956440"/>
            <a:ext cx="1227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Condition Assessment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85592" y="4967279"/>
            <a:ext cx="920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Manage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32083" y="5946026"/>
            <a:ext cx="5186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Manage additions, rehabilitation, replacements, removals etc.…</a:t>
            </a:r>
          </a:p>
        </p:txBody>
      </p:sp>
    </p:spTree>
    <p:extLst>
      <p:ext uri="{BB962C8B-B14F-4D97-AF65-F5344CB8AC3E}">
        <p14:creationId xmlns:p14="http://schemas.microsoft.com/office/powerpoint/2010/main" val="420701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547910"/>
            <a:ext cx="6705599" cy="128089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Current Progress with 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1" y="2362199"/>
            <a:ext cx="6629400" cy="3745973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Senior Management </a:t>
            </a:r>
            <a:r>
              <a:rPr lang="en-US" sz="2600" dirty="0" smtClean="0"/>
              <a:t>during 2016 initiated the elements of an AM policy</a:t>
            </a:r>
          </a:p>
          <a:p>
            <a:endParaRPr lang="en-US" sz="2600" dirty="0" smtClean="0"/>
          </a:p>
          <a:p>
            <a:r>
              <a:rPr lang="en-US" sz="2600" dirty="0" smtClean="0"/>
              <a:t>Kick-started </a:t>
            </a:r>
            <a:br>
              <a:rPr lang="en-US" sz="2600" dirty="0" smtClean="0"/>
            </a:br>
            <a:r>
              <a:rPr lang="en-US" sz="2600" dirty="0" smtClean="0"/>
              <a:t>inter-departmental </a:t>
            </a:r>
            <a:br>
              <a:rPr lang="en-US" sz="2600" dirty="0" smtClean="0"/>
            </a:br>
            <a:r>
              <a:rPr lang="en-US" sz="2600" dirty="0" smtClean="0"/>
              <a:t>discussions</a:t>
            </a:r>
          </a:p>
          <a:p>
            <a:endParaRPr lang="en-US" sz="2600" dirty="0" smtClean="0"/>
          </a:p>
          <a:p>
            <a:r>
              <a:rPr lang="en-US" sz="2600" dirty="0" smtClean="0"/>
              <a:t>Outreach initiatives – </a:t>
            </a:r>
            <a:br>
              <a:rPr lang="en-US" sz="2600" dirty="0" smtClean="0"/>
            </a:br>
            <a:r>
              <a:rPr lang="en-US" sz="2600" dirty="0" smtClean="0"/>
              <a:t>other municipalities</a:t>
            </a:r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17" y="2381956"/>
            <a:ext cx="3105150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72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547910"/>
            <a:ext cx="6858000" cy="1280890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Current Progress with 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1430" y="2133600"/>
            <a:ext cx="6591985" cy="4038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Conference </a:t>
            </a:r>
            <a:r>
              <a:rPr lang="en-US" dirty="0"/>
              <a:t>calls and </a:t>
            </a:r>
            <a:r>
              <a:rPr lang="en-US" dirty="0" smtClean="0"/>
              <a:t>meetings: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Day visit </a:t>
            </a:r>
            <a:r>
              <a:rPr lang="en-US" dirty="0"/>
              <a:t>to </a:t>
            </a:r>
            <a:r>
              <a:rPr lang="en-US" dirty="0" smtClean="0"/>
              <a:t>City of Lethbridge to meet AM team. Following guides were helpful for Brazeau County:</a:t>
            </a:r>
          </a:p>
          <a:p>
            <a:pPr lvl="2">
              <a:buFont typeface="Wingdings" panose="05000000000000000000" pitchFamily="2" charset="2"/>
              <a:buChar char="v"/>
            </a:pPr>
            <a:endParaRPr lang="en-US" dirty="0" smtClean="0"/>
          </a:p>
          <a:p>
            <a:pPr lvl="2">
              <a:buFont typeface="Wingdings" panose="05000000000000000000" pitchFamily="2" charset="2"/>
              <a:buChar char="v"/>
            </a:pPr>
            <a:r>
              <a:rPr lang="en-US" dirty="0" smtClean="0"/>
              <a:t>Develop an AM team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dirty="0" smtClean="0"/>
              <a:t>Decision making for working with existing AM infrastructure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dirty="0"/>
              <a:t>Start with condition </a:t>
            </a:r>
            <a:r>
              <a:rPr lang="en-US" dirty="0" smtClean="0"/>
              <a:t>rating for various assets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dirty="0" smtClean="0"/>
              <a:t>Harness facilitated field data collection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dirty="0" smtClean="0"/>
              <a:t>Training for operational staff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dirty="0" smtClean="0"/>
              <a:t>5-year plan that entails incorporation of the above</a:t>
            </a:r>
          </a:p>
          <a:p>
            <a:endParaRPr lang="en-US" dirty="0" smtClean="0"/>
          </a:p>
          <a:p>
            <a:r>
              <a:rPr lang="en-US" dirty="0" smtClean="0"/>
              <a:t>Communicated </a:t>
            </a:r>
            <a:r>
              <a:rPr lang="en-US" dirty="0"/>
              <a:t>with the City of Cold Lake regarding their AM </a:t>
            </a:r>
            <a:r>
              <a:rPr lang="en-US" dirty="0" smtClean="0"/>
              <a:t>practices</a:t>
            </a:r>
            <a:endParaRPr lang="en-US" dirty="0"/>
          </a:p>
          <a:p>
            <a:pPr lvl="2">
              <a:buFont typeface="Wingdings" panose="05000000000000000000" pitchFamily="2" charset="2"/>
              <a:buChar char="v"/>
            </a:pPr>
            <a:endParaRPr lang="en-US" sz="1800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29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447" y="-533400"/>
            <a:ext cx="6697553" cy="3048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Current Progress with 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215" y="1828800"/>
            <a:ext cx="6591985" cy="4648200"/>
          </a:xfrm>
        </p:spPr>
        <p:txBody>
          <a:bodyPr>
            <a:normAutofit/>
          </a:bodyPr>
          <a:lstStyle/>
          <a:p>
            <a:r>
              <a:rPr lang="en-US" dirty="0" smtClean="0"/>
              <a:t>Obtained </a:t>
            </a:r>
            <a:r>
              <a:rPr lang="en-US" dirty="0"/>
              <a:t>AM toolkit from </a:t>
            </a:r>
            <a:r>
              <a:rPr lang="en-US" dirty="0" smtClean="0"/>
              <a:t>Alberta </a:t>
            </a:r>
            <a:r>
              <a:rPr lang="en-US" dirty="0"/>
              <a:t>Municipal Affairs </a:t>
            </a:r>
            <a:r>
              <a:rPr lang="en-US" dirty="0" smtClean="0"/>
              <a:t>webpage and </a:t>
            </a:r>
            <a:r>
              <a:rPr lang="en-US" dirty="0"/>
              <a:t>worked with the template </a:t>
            </a:r>
            <a:r>
              <a:rPr lang="en-US" dirty="0" smtClean="0"/>
              <a:t>to extrapolate data to formulate an AM strategy</a:t>
            </a:r>
          </a:p>
          <a:p>
            <a:endParaRPr lang="en-US" dirty="0" smtClean="0"/>
          </a:p>
          <a:p>
            <a:r>
              <a:rPr lang="en-US" dirty="0" smtClean="0"/>
              <a:t>Used current TCA to support </a:t>
            </a:r>
            <a:r>
              <a:rPr lang="en-US" dirty="0"/>
              <a:t>AM strategy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Researched and reviewed draft AM policies, framework and plans from other Municipalities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38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47910"/>
            <a:ext cx="7010401" cy="1280890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Current Progress with 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52600"/>
            <a:ext cx="6591985" cy="4419600"/>
          </a:xfrm>
        </p:spPr>
        <p:txBody>
          <a:bodyPr>
            <a:normAutofit/>
          </a:bodyPr>
          <a:lstStyle/>
          <a:p>
            <a:r>
              <a:rPr lang="en-US" dirty="0"/>
              <a:t>Council </a:t>
            </a:r>
            <a:r>
              <a:rPr lang="en-US" dirty="0" smtClean="0"/>
              <a:t>commits to apply for AM grants with following directives: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dirty="0" smtClean="0"/>
              <a:t>Municipal </a:t>
            </a:r>
            <a:r>
              <a:rPr lang="en-US" dirty="0"/>
              <a:t>f</a:t>
            </a:r>
            <a:r>
              <a:rPr lang="en-US" dirty="0" smtClean="0"/>
              <a:t>inancial commitment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dirty="0" smtClean="0"/>
              <a:t>AM Grant application commitment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Application </a:t>
            </a:r>
            <a:r>
              <a:rPr lang="en-US" dirty="0"/>
              <a:t>to participate in Climate and Asset Management </a:t>
            </a:r>
            <a:r>
              <a:rPr lang="en-US" dirty="0" smtClean="0"/>
              <a:t>Network (CAMN) program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4" descr="Image result for progres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2"/>
          <a:stretch/>
        </p:blipFill>
        <p:spPr bwMode="auto">
          <a:xfrm>
            <a:off x="6172200" y="2659062"/>
            <a:ext cx="2324100" cy="145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18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1" y="547910"/>
            <a:ext cx="7010400" cy="1280890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Current Progress with 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215" y="1837038"/>
            <a:ext cx="6591985" cy="4639962"/>
          </a:xfrm>
        </p:spPr>
        <p:txBody>
          <a:bodyPr>
            <a:normAutofit/>
          </a:bodyPr>
          <a:lstStyle/>
          <a:p>
            <a:r>
              <a:rPr lang="en-US" dirty="0" smtClean="0"/>
              <a:t>Brazeau </a:t>
            </a:r>
            <a:r>
              <a:rPr lang="en-US" dirty="0"/>
              <a:t>County </a:t>
            </a:r>
            <a:r>
              <a:rPr lang="en-US" dirty="0" smtClean="0"/>
              <a:t>formalized </a:t>
            </a:r>
            <a:r>
              <a:rPr lang="en-US" dirty="0"/>
              <a:t>a </a:t>
            </a:r>
            <a:r>
              <a:rPr lang="en-US" dirty="0" smtClean="0"/>
              <a:t>team </a:t>
            </a:r>
            <a:r>
              <a:rPr lang="en-US" dirty="0"/>
              <a:t>to establish </a:t>
            </a:r>
            <a:r>
              <a:rPr lang="en-US" dirty="0" smtClean="0"/>
              <a:t>AM framework with following roles: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Public Works Engineer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Administrator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Finance Director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Sustainability Coordinator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Land Use Planner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272625"/>
            <a:ext cx="3101678" cy="223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3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99" y="547910"/>
            <a:ext cx="6858001" cy="1280890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Current Progress with 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215" y="685800"/>
            <a:ext cx="6591985" cy="5791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Brazeau County’s upcoming AM achievement aspirations: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August </a:t>
            </a:r>
            <a:r>
              <a:rPr lang="en-US" dirty="0" smtClean="0"/>
              <a:t>2018, </a:t>
            </a:r>
            <a:r>
              <a:rPr lang="en-US" dirty="0" smtClean="0"/>
              <a:t>seek Council buy-in AM policy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AM Policy Development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AM Governance Framework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Data Gathering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Condition Assessment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854" y="4415898"/>
            <a:ext cx="3191346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5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82225"/>
            <a:ext cx="7122599" cy="1898975"/>
          </a:xfrm>
        </p:spPr>
        <p:txBody>
          <a:bodyPr>
            <a:normAutofit/>
          </a:bodyPr>
          <a:lstStyle/>
          <a:p>
            <a:r>
              <a:rPr lang="en-US" b="1" dirty="0" smtClean="0"/>
              <a:t>Summary of Challenges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667000"/>
            <a:ext cx="7391400" cy="381000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2800" dirty="0" smtClean="0"/>
              <a:t>Dealing with the “unknown” – existing infrastructure</a:t>
            </a:r>
          </a:p>
          <a:p>
            <a:pPr lvl="1"/>
            <a:r>
              <a:rPr lang="en-US" sz="2800" dirty="0" smtClean="0"/>
              <a:t>Finding asset details and maintenance records</a:t>
            </a:r>
          </a:p>
          <a:p>
            <a:pPr lvl="1"/>
            <a:r>
              <a:rPr lang="en-US" sz="2800" dirty="0" smtClean="0"/>
              <a:t>Meeting the present need with existing infrastructure</a:t>
            </a:r>
          </a:p>
          <a:p>
            <a:pPr lvl="1"/>
            <a:r>
              <a:rPr lang="en-US" sz="2800" dirty="0" smtClean="0"/>
              <a:t>Integration of current software i.e. Worktech, ArcGIS, MS Diamond, Questica, etc.</a:t>
            </a:r>
          </a:p>
          <a:p>
            <a:pPr lvl="1"/>
            <a:r>
              <a:rPr lang="en-US" sz="2800" dirty="0" smtClean="0"/>
              <a:t>Education: Council and Staff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2" descr="Image result for problem solution sig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8" r="8582"/>
          <a:stretch/>
        </p:blipFill>
        <p:spPr bwMode="auto">
          <a:xfrm>
            <a:off x="6858000" y="158425"/>
            <a:ext cx="2045966" cy="151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0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2" y="152400"/>
            <a:ext cx="7010400" cy="128089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Innovative Processes </a:t>
            </a:r>
            <a:r>
              <a:rPr lang="en-US" b="1" dirty="0" smtClean="0"/>
              <a:t>&amp; </a:t>
            </a:r>
            <a:r>
              <a:rPr lang="en-US" b="1" dirty="0"/>
              <a:t>Overcoming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1" y="990600"/>
            <a:ext cx="7761767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Dealing </a:t>
            </a:r>
            <a:r>
              <a:rPr lang="en-US" dirty="0"/>
              <a:t>with the </a:t>
            </a:r>
            <a:r>
              <a:rPr lang="en-US" dirty="0" smtClean="0"/>
              <a:t>“unknown” </a:t>
            </a:r>
            <a:r>
              <a:rPr lang="en-US" dirty="0"/>
              <a:t>– existing </a:t>
            </a:r>
            <a:r>
              <a:rPr lang="en-US" dirty="0" smtClean="0"/>
              <a:t>infrastructure: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Start with identifying the knowns i.e. AM registry of existing infrastructure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Upon completion of inventory of existing infrastructure, a dedicated technician will identify asset details</a:t>
            </a:r>
            <a:endParaRPr lang="en-US" dirty="0"/>
          </a:p>
          <a:p>
            <a:r>
              <a:rPr lang="en-US" dirty="0"/>
              <a:t>Finding asset details and </a:t>
            </a:r>
            <a:r>
              <a:rPr lang="en-US" dirty="0" smtClean="0"/>
              <a:t>the </a:t>
            </a:r>
            <a:r>
              <a:rPr lang="en-US" dirty="0"/>
              <a:t>maintenance </a:t>
            </a:r>
            <a:r>
              <a:rPr lang="en-US" dirty="0" smtClean="0"/>
              <a:t>records</a:t>
            </a:r>
            <a:r>
              <a:rPr lang="en-US" dirty="0"/>
              <a:t>: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Build an AM registry and add details such as missing data and maintenance records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Interviewing Municipal staff for historical repairs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Create maintenance archive and integrate with AM 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94"/>
          <a:stretch/>
        </p:blipFill>
        <p:spPr>
          <a:xfrm>
            <a:off x="7315200" y="104922"/>
            <a:ext cx="1752601" cy="132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9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6858001" cy="128089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Innovative Processes </a:t>
            </a:r>
            <a:r>
              <a:rPr lang="en-US" b="1" dirty="0" smtClean="0"/>
              <a:t>&amp; </a:t>
            </a:r>
            <a:r>
              <a:rPr lang="en-US" b="1" dirty="0"/>
              <a:t>Overcoming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1" y="1219200"/>
            <a:ext cx="7761768" cy="5486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Meeting present </a:t>
            </a:r>
            <a:r>
              <a:rPr lang="en-US" sz="2000" dirty="0"/>
              <a:t>need with </a:t>
            </a:r>
            <a:r>
              <a:rPr lang="en-US" sz="2000" dirty="0" smtClean="0"/>
              <a:t>existing infrastructure</a:t>
            </a:r>
            <a:r>
              <a:rPr lang="en-US" sz="2000" dirty="0"/>
              <a:t>:</a:t>
            </a:r>
            <a:endParaRPr lang="en-US" sz="20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Life cycle and condition assessments are conducted and registered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As identified on asset registry and upgrade as required</a:t>
            </a:r>
            <a:endParaRPr lang="en-US" sz="1800" dirty="0"/>
          </a:p>
          <a:p>
            <a:endParaRPr lang="en-US" sz="900" dirty="0" smtClean="0"/>
          </a:p>
          <a:p>
            <a:r>
              <a:rPr lang="en-US" sz="2000" dirty="0"/>
              <a:t>Integration of current software i.e. Worktech, ArcGIS, MS Diamond, </a:t>
            </a:r>
            <a:r>
              <a:rPr lang="en-US" sz="2000" dirty="0" smtClean="0"/>
              <a:t>Questica, etc.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Identify asset details from AM toolkit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Complete GIS template with asset details and link with work order history on Worktech</a:t>
            </a:r>
            <a:endParaRPr lang="en-US" sz="1800" dirty="0"/>
          </a:p>
          <a:p>
            <a:endParaRPr lang="en-US" sz="1000" dirty="0" smtClean="0"/>
          </a:p>
          <a:p>
            <a:r>
              <a:rPr lang="en-US" sz="2000" dirty="0" smtClean="0"/>
              <a:t>Education: Council and Staff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Training through seminars and/or workshops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52400"/>
            <a:ext cx="1524000" cy="101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95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1" y="0"/>
            <a:ext cx="7010400" cy="18288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/>
              <a:t>Lessons </a:t>
            </a:r>
            <a:r>
              <a:rPr lang="en-US" sz="3200" b="1" dirty="0" smtClean="0"/>
              <a:t>Learned/Advice </a:t>
            </a:r>
            <a:r>
              <a:rPr lang="en-US" sz="3200" b="1" dirty="0"/>
              <a:t>to Others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1" y="1295400"/>
            <a:ext cx="7761767" cy="44958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Political buy-in is paramount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Dependent on </a:t>
            </a:r>
            <a:r>
              <a:rPr lang="en-US" dirty="0"/>
              <a:t>municipality </a:t>
            </a:r>
            <a:r>
              <a:rPr lang="en-US" dirty="0" smtClean="0"/>
              <a:t>dedicate </a:t>
            </a:r>
            <a:r>
              <a:rPr lang="en-US" dirty="0"/>
              <a:t>AM specialist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Team to implement an AM system specific to Municipality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AM policy, framework, database and condition assessment prior to an AM plan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AM practices should be developed with community, sustainability and climate change in mind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Picture 2" descr="Image result for lessons lear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610" y="152400"/>
            <a:ext cx="1798365" cy="127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75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152400"/>
            <a:ext cx="7704667" cy="990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Brazeau County’s Solar Power Admin Building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371600"/>
            <a:ext cx="7315200" cy="41148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2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2298" r="2239"/>
          <a:stretch/>
        </p:blipFill>
        <p:spPr>
          <a:xfrm>
            <a:off x="3505200" y="4267200"/>
            <a:ext cx="2514600" cy="232190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8889" r="21667" b="27778"/>
          <a:stretch/>
        </p:blipFill>
        <p:spPr>
          <a:xfrm>
            <a:off x="933326" y="1295400"/>
            <a:ext cx="3518568" cy="2865120"/>
          </a:xfrm>
          <a:prstGeom prst="rect">
            <a:avLst/>
          </a:prstGeom>
        </p:spPr>
      </p:pic>
      <p:pic>
        <p:nvPicPr>
          <p:cNvPr id="7" name="4D72C17D-5CD6-47AD-AD92-10AE19E53875" descr="4D72C17D-5CD6-47AD-AD92-10AE19E5387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99" y="1295400"/>
            <a:ext cx="3820161" cy="286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00201" y="0"/>
            <a:ext cx="6172199" cy="12192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/>
              <a:t>Example of Current Infrastructure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9195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04800"/>
            <a:ext cx="4248460" cy="3186345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304800"/>
            <a:ext cx="4236375" cy="31772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52700" y="3524249"/>
            <a:ext cx="43434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9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76200"/>
            <a:ext cx="6858000" cy="2743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/>
              <a:t>Questions?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905000"/>
            <a:ext cx="35052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0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610600" cy="1143000"/>
          </a:xfrm>
        </p:spPr>
        <p:txBody>
          <a:bodyPr>
            <a:noAutofit/>
          </a:bodyPr>
          <a:lstStyle/>
          <a:p>
            <a:pPr algn="ctr"/>
            <a:r>
              <a:rPr lang="en-CA" b="1" dirty="0" smtClean="0"/>
              <a:t>Thank you for listening</a:t>
            </a:r>
            <a:endParaRPr lang="en-CA" b="1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0" y="2305757"/>
            <a:ext cx="2171700" cy="194641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3E22-D8D3-413D-A08D-75D735A38114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52700" y="4724400"/>
            <a:ext cx="441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Enquires:</a:t>
            </a:r>
          </a:p>
          <a:p>
            <a:r>
              <a:rPr lang="en-US" sz="2800" b="1" dirty="0" smtClean="0"/>
              <a:t>bsakalley@brazeau.ab.ca</a:t>
            </a:r>
          </a:p>
          <a:p>
            <a:r>
              <a:rPr lang="en-US" sz="2800" b="1" dirty="0" smtClean="0"/>
              <a:t>zkhokhar@brazeau.ab.ca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270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9121</TotalTime>
  <Words>707</Words>
  <Application>Microsoft Office PowerPoint</Application>
  <PresentationFormat>On-screen Show (4:3)</PresentationFormat>
  <Paragraphs>164</Paragraphs>
  <Slides>22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Cambria</vt:lpstr>
      <vt:lpstr>Corbel</vt:lpstr>
      <vt:lpstr>Courier New</vt:lpstr>
      <vt:lpstr>Wingdings</vt:lpstr>
      <vt:lpstr>Parallax</vt:lpstr>
      <vt:lpstr>Acrobat Document</vt:lpstr>
      <vt:lpstr>      Challenges and Innovations in Municipal Asset Management  Presented by:  Bhupesh Sakalley, Project Manager Zimran Khokhar, Project Manager   February 7th, 2018 IAMA Workshop, Red Deer, Alberta</vt:lpstr>
      <vt:lpstr>Brazeau County</vt:lpstr>
      <vt:lpstr>Agenda</vt:lpstr>
      <vt:lpstr>Overview of Brazeau County</vt:lpstr>
      <vt:lpstr>Overview of Brazeau County</vt:lpstr>
      <vt:lpstr>Overview of Brazeau County  </vt:lpstr>
      <vt:lpstr>TCA vs. Asset Management</vt:lpstr>
      <vt:lpstr>Current Progress with AM</vt:lpstr>
      <vt:lpstr>Current Progress with AM</vt:lpstr>
      <vt:lpstr>Current Progress with AM</vt:lpstr>
      <vt:lpstr>Current Progress with AM</vt:lpstr>
      <vt:lpstr>Current Progress with AM</vt:lpstr>
      <vt:lpstr>Current Progress with AM</vt:lpstr>
      <vt:lpstr>Summary of Challenges</vt:lpstr>
      <vt:lpstr>Innovative Processes &amp; Overcoming Challenges</vt:lpstr>
      <vt:lpstr>Innovative Processes &amp; Overcoming Challenges</vt:lpstr>
      <vt:lpstr>Lessons Learned/Advice to Others</vt:lpstr>
      <vt:lpstr>Brazeau County’s Solar Power Admin Building</vt:lpstr>
      <vt:lpstr>Example of Current Infrastructure</vt:lpstr>
      <vt:lpstr>PowerPoint Presentation</vt:lpstr>
      <vt:lpstr>PowerPoint Presentation</vt:lpstr>
      <vt:lpstr>Thank you for listening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 Schoeninger</dc:creator>
  <cp:lastModifiedBy>Zimran Khokhar</cp:lastModifiedBy>
  <cp:revision>779</cp:revision>
  <cp:lastPrinted>2017-06-20T22:17:34Z</cp:lastPrinted>
  <dcterms:created xsi:type="dcterms:W3CDTF">2011-12-28T17:12:30Z</dcterms:created>
  <dcterms:modified xsi:type="dcterms:W3CDTF">2018-02-05T23:27:28Z</dcterms:modified>
</cp:coreProperties>
</file>