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Lst>
  <p:notesMasterIdLst>
    <p:notesMasterId r:id="rId16"/>
  </p:notesMasterIdLst>
  <p:handoutMasterIdLst>
    <p:handoutMasterId r:id="rId17"/>
  </p:handoutMasterIdLst>
  <p:sldIdLst>
    <p:sldId id="267" r:id="rId5"/>
    <p:sldId id="283" r:id="rId6"/>
    <p:sldId id="309" r:id="rId7"/>
    <p:sldId id="300" r:id="rId8"/>
    <p:sldId id="302" r:id="rId9"/>
    <p:sldId id="303" r:id="rId10"/>
    <p:sldId id="304" r:id="rId11"/>
    <p:sldId id="305" r:id="rId12"/>
    <p:sldId id="306" r:id="rId13"/>
    <p:sldId id="308" r:id="rId14"/>
    <p:sldId id="30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Duri" initials="LD" lastIdx="7" clrIdx="0">
    <p:extLst>
      <p:ext uri="{19B8F6BF-5375-455C-9EA6-DF929625EA0E}">
        <p15:presenceInfo xmlns:p15="http://schemas.microsoft.com/office/powerpoint/2012/main" userId="S-1-5-21-1409082233-842925246-682003330-197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3E"/>
    <a:srgbClr val="9148C8"/>
    <a:srgbClr val="000000"/>
    <a:srgbClr val="4B4F55"/>
    <a:srgbClr val="E1E4E7"/>
    <a:srgbClr val="C8102E"/>
    <a:srgbClr val="AFB3B9"/>
    <a:srgbClr val="5B6770"/>
    <a:srgbClr val="11C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5" autoAdjust="0"/>
    <p:restoredTop sz="93359" autoAdjust="0"/>
  </p:normalViewPr>
  <p:slideViewPr>
    <p:cSldViewPr>
      <p:cViewPr varScale="1">
        <p:scale>
          <a:sx n="112" d="100"/>
          <a:sy n="112" d="100"/>
        </p:scale>
        <p:origin x="12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451FEF-E773-4841-8334-FDD0ACD089CB}" type="datetimeFigureOut">
              <a:rPr lang="en-CA" smtClean="0">
                <a:latin typeface="Arial" pitchFamily="34" charset="0"/>
              </a:rPr>
              <a:pPr/>
              <a:t>2018-02-05</a:t>
            </a:fld>
            <a:endParaRPr lang="en-CA"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5C224E-DDBF-45FB-965A-5324588DC482}" type="slidenum">
              <a:rPr lang="en-CA" smtClean="0">
                <a:latin typeface="Arial" pitchFamily="34" charset="0"/>
              </a:rPr>
              <a:pPr/>
              <a:t>‹#›</a:t>
            </a:fld>
            <a:endParaRPr lang="en-CA" dirty="0">
              <a:latin typeface="Arial" pitchFamily="34" charset="0"/>
            </a:endParaRPr>
          </a:p>
        </p:txBody>
      </p:sp>
    </p:spTree>
    <p:extLst>
      <p:ext uri="{BB962C8B-B14F-4D97-AF65-F5344CB8AC3E}">
        <p14:creationId xmlns:p14="http://schemas.microsoft.com/office/powerpoint/2010/main" val="12186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834C5C79-D9EF-4F47-9E07-0ACE94228E3E}" type="datetimeFigureOut">
              <a:rPr lang="en-CA" smtClean="0"/>
              <a:pPr/>
              <a:t>2018-02-05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5BE4C071-A441-4912-B55F-4CD5CC1B7F72}" type="slidenum">
              <a:rPr lang="en-CA" smtClean="0"/>
              <a:pPr/>
              <a:t>‹#›</a:t>
            </a:fld>
            <a:endParaRPr lang="en-CA" dirty="0"/>
          </a:p>
        </p:txBody>
      </p:sp>
    </p:spTree>
    <p:extLst>
      <p:ext uri="{BB962C8B-B14F-4D97-AF65-F5344CB8AC3E}">
        <p14:creationId xmlns:p14="http://schemas.microsoft.com/office/powerpoint/2010/main" val="36440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Basic understanding about TCA and AM 101</a:t>
            </a:r>
          </a:p>
          <a:p>
            <a:r>
              <a:rPr lang="en-US" b="1" dirty="0"/>
              <a:t>Survey by The City of Calgary – Survey 12 Municipalities &amp; Results</a:t>
            </a:r>
          </a:p>
          <a:p>
            <a:r>
              <a:rPr lang="en-US" b="1" dirty="0"/>
              <a:t>How to take advantage of Municipal Asset Management Program (MAMP) to enhance TCA reporting</a:t>
            </a:r>
          </a:p>
          <a:p>
            <a:pPr marL="228600" indent="-228600">
              <a:buFont typeface="+mj-lt"/>
              <a:buAutoNum type="arabicPeriod"/>
            </a:pPr>
            <a:r>
              <a:rPr lang="en-US" b="1" dirty="0"/>
              <a:t>Municipalities have been reporting TCA since 2008</a:t>
            </a:r>
          </a:p>
          <a:p>
            <a:pPr marL="228600" indent="-228600">
              <a:buFont typeface="+mj-lt"/>
              <a:buAutoNum type="arabicPeriod"/>
            </a:pPr>
            <a:r>
              <a:rPr lang="en-US" b="1" dirty="0"/>
              <a:t>We have a good idea of what we have</a:t>
            </a:r>
          </a:p>
          <a:p>
            <a:pPr marL="228600" indent="-228600">
              <a:buFont typeface="+mj-lt"/>
              <a:buAutoNum type="arabicPeriod"/>
            </a:pPr>
            <a:r>
              <a:rPr lang="en-US" b="1" dirty="0"/>
              <a:t>With MAMP. We can start from the TCA report, refine the data inventory and rethinking of how to move forward</a:t>
            </a:r>
          </a:p>
          <a:p>
            <a:r>
              <a:rPr lang="en-US" b="1" dirty="0"/>
              <a:t>What should be considered when you develop your AM</a:t>
            </a:r>
          </a:p>
          <a:p>
            <a:pPr marL="228600" indent="-228600">
              <a:buFont typeface="+mj-lt"/>
              <a:buAutoNum type="arabicPeriod"/>
            </a:pPr>
            <a:r>
              <a:rPr lang="en-US" b="1" dirty="0"/>
              <a:t>TCA Policy – Asset Hierarchy</a:t>
            </a:r>
          </a:p>
          <a:p>
            <a:pPr marL="228600" indent="-228600">
              <a:buFont typeface="+mj-lt"/>
              <a:buAutoNum type="arabicPeriod"/>
            </a:pPr>
            <a:r>
              <a:rPr lang="en-US" b="1" dirty="0"/>
              <a:t>Loading assets, Depreciation, Disposal, Write off.</a:t>
            </a:r>
          </a:p>
          <a:p>
            <a:pPr marL="228600" indent="-228600">
              <a:buFont typeface="+mj-lt"/>
              <a:buAutoNum type="arabicPeriod"/>
            </a:pPr>
            <a:r>
              <a:rPr lang="en-US" b="1" dirty="0"/>
              <a:t>Connection between AM &amp; TCA</a:t>
            </a:r>
          </a:p>
          <a:p>
            <a:pPr marL="228600" indent="-228600">
              <a:buFont typeface="+mj-lt"/>
              <a:buAutoNum type="arabicPeriod"/>
            </a:pPr>
            <a:r>
              <a:rPr lang="en-US" b="1" dirty="0"/>
              <a:t> System/Process</a:t>
            </a:r>
          </a:p>
          <a:p>
            <a:endParaRPr lang="en-US" b="1"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a:t>
            </a:fld>
            <a:endParaRPr lang="en-CA" dirty="0"/>
          </a:p>
        </p:txBody>
      </p:sp>
    </p:spTree>
    <p:extLst>
      <p:ext uri="{BB962C8B-B14F-4D97-AF65-F5344CB8AC3E}">
        <p14:creationId xmlns:p14="http://schemas.microsoft.com/office/powerpoint/2010/main" val="417601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rial" pitchFamily="34" charset="0"/>
                <a:ea typeface="+mn-ea"/>
                <a:cs typeface="+mn-cs"/>
              </a:rPr>
              <a:t>Some Municipalities belief that the PSAB directive was going to be viewed as an opportunity to reinforce the City’s asset management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effectLst/>
              <a:latin typeface="Arial" pitchFamily="34" charset="0"/>
              <a:ea typeface="+mn-ea"/>
              <a:cs typeface="+mn-cs"/>
            </a:endParaRPr>
          </a:p>
          <a:p>
            <a:r>
              <a:rPr lang="en-US" sz="1400" b="1" kern="1200" dirty="0">
                <a:solidFill>
                  <a:schemeClr val="tx1"/>
                </a:solidFill>
                <a:effectLst/>
                <a:latin typeface="+mn-lt"/>
                <a:ea typeface="+mn-ea"/>
                <a:cs typeface="+mn-cs"/>
              </a:rPr>
              <a:t>We usually tender the liner assets (sewer main, watermain…) in very detail (by linear meter, by pipe size, number of manholes, valves &amp; Hydrants …). This information can be imported directly into GIS or/and asset management system. We can also rolling up this data to report at a higher level for TCA. For vertical asset, we usually do not tender the project with the same level of detail. In general we tender an HVAC system, NOT linear meter of duct work and x meter of plumbing pipe. For these reasons, we need to think through of how we want to report TCA and Asset Management system so that we can format the tender accordingly to minimize the effort required to report TCA and AM using the data we collected from tender document. Provide Examples!</a:t>
            </a:r>
          </a:p>
          <a:p>
            <a:pPr lvl="0"/>
            <a:endParaRPr lang="en-US" sz="1400" b="1" dirty="0">
              <a:latin typeface="+mn-lt"/>
            </a:endParaRPr>
          </a:p>
          <a:p>
            <a:pPr lvl="0"/>
            <a:r>
              <a:rPr lang="en-US" sz="1400" b="1" dirty="0">
                <a:latin typeface="+mn-lt"/>
              </a:rPr>
              <a:t>Workload: 	Same staff performing year-end and TCA reporting, significant effort required in Nov, Dec. High expectations &amp; short deadlines. </a:t>
            </a:r>
          </a:p>
          <a:p>
            <a:pPr lvl="0"/>
            <a:r>
              <a:rPr lang="en-US" sz="1400" b="1" dirty="0">
                <a:latin typeface="+mn-lt"/>
              </a:rPr>
              <a:t>	</a:t>
            </a:r>
          </a:p>
          <a:p>
            <a:pPr lvl="0"/>
            <a:r>
              <a:rPr lang="en-US" sz="1400" b="1" dirty="0">
                <a:latin typeface="+mn-lt"/>
              </a:rPr>
              <a:t>Seasonality of projects:	Many capital projects are not complete until after the construction season, preventing BU’s from loading the asset earlier and concentrating the workload to the end of the year.</a:t>
            </a:r>
          </a:p>
          <a:p>
            <a:pPr marL="171450" lvl="0" indent="-171450">
              <a:buFont typeface="Arial" panose="020B0604020202020204" pitchFamily="34" charset="0"/>
              <a:buChar char="•"/>
            </a:pPr>
            <a:r>
              <a:rPr lang="en-US" sz="1400" b="1" dirty="0">
                <a:latin typeface="+mn-lt"/>
              </a:rPr>
              <a:t>AM requires information after construction completed</a:t>
            </a:r>
          </a:p>
          <a:p>
            <a:pPr lvl="0"/>
            <a:endParaRPr lang="en-US" sz="1400" b="1" dirty="0">
              <a:latin typeface="+mn-lt"/>
            </a:endParaRPr>
          </a:p>
          <a:p>
            <a:r>
              <a:rPr lang="en-US" sz="1400" b="1" dirty="0">
                <a:latin typeface="+mn-lt"/>
              </a:rPr>
              <a:t>Delays in acquiring data:	Data required to perform TCA work was not received in a timely fashion (UEP received Land &amp; Donated Asset info at 11</a:t>
            </a:r>
            <a:r>
              <a:rPr lang="en-US" sz="1400" b="1" baseline="30000" dirty="0">
                <a:latin typeface="+mn-lt"/>
              </a:rPr>
              <a:t>th</a:t>
            </a:r>
            <a:r>
              <a:rPr lang="en-US" sz="1400" b="1" dirty="0">
                <a:latin typeface="+mn-lt"/>
              </a:rPr>
              <a:t> hour) Missing parcels of land.</a:t>
            </a:r>
          </a:p>
          <a:p>
            <a:r>
              <a:rPr lang="en-US" sz="1400" b="1" dirty="0">
                <a:latin typeface="+mn-lt"/>
              </a:rPr>
              <a:t>				</a:t>
            </a:r>
          </a:p>
          <a:p>
            <a:r>
              <a:rPr lang="en-US" sz="1400" b="1" dirty="0">
                <a:latin typeface="+mn-lt"/>
              </a:rPr>
              <a:t>Data verification and reliability: 	In order to validate, investigate and process the data UEP required an extension. Process group need more time to verify data.</a:t>
            </a:r>
          </a:p>
          <a:p>
            <a:endParaRPr lang="en-US" sz="1400" b="1" dirty="0">
              <a:latin typeface="+mn-lt"/>
            </a:endParaRPr>
          </a:p>
          <a:p>
            <a:r>
              <a:rPr lang="en-US" sz="1400" b="1" dirty="0">
                <a:latin typeface="+mn-lt"/>
              </a:rPr>
              <a:t>Short order decision making:	Due to time constraints decisions were made without thoroughly analyzing the outcomes </a:t>
            </a:r>
          </a:p>
          <a:p>
            <a:endParaRPr lang="en-US" sz="1400" b="1" dirty="0">
              <a:latin typeface="+mn-lt"/>
            </a:endParaRPr>
          </a:p>
          <a:p>
            <a:r>
              <a:rPr lang="en-US" sz="1400" b="1" dirty="0">
                <a:latin typeface="+mn-lt"/>
              </a:rPr>
              <a:t>Gaps in Business rules:	Business rules were not sufficient / modified for Guard rails, surface overlay, landscaping, buildings, projects with multiple sponsors</a:t>
            </a:r>
          </a:p>
          <a:p>
            <a:endParaRPr lang="en-US" sz="1400" b="1" dirty="0">
              <a:latin typeface="+mn-lt"/>
            </a:endParaRPr>
          </a:p>
          <a:p>
            <a:r>
              <a:rPr lang="en-US" sz="1400" b="1" dirty="0">
                <a:latin typeface="+mn-lt"/>
              </a:rPr>
              <a:t>Staff turnover: 	CPB lost the entire building team before October with no back-up plan in place. </a:t>
            </a:r>
          </a:p>
          <a:p>
            <a:endParaRPr lang="en-US" sz="1400" b="1" dirty="0">
              <a:latin typeface="+mn-lt"/>
            </a:endParaRPr>
          </a:p>
          <a:p>
            <a:r>
              <a:rPr lang="en-US" sz="1400" b="1" dirty="0">
                <a:latin typeface="+mn-lt"/>
              </a:rPr>
              <a:t>Dedication and perseverance of staff: All </a:t>
            </a:r>
            <a:r>
              <a:rPr lang="en-US" sz="1400" b="1" dirty="0" err="1">
                <a:latin typeface="+mn-lt"/>
              </a:rPr>
              <a:t>Dept’s</a:t>
            </a:r>
            <a:r>
              <a:rPr lang="en-US" sz="1400" b="1" dirty="0">
                <a:latin typeface="+mn-lt"/>
              </a:rPr>
              <a:t> report tremendous and commendable work performed by staff</a:t>
            </a:r>
          </a:p>
          <a:p>
            <a:endParaRPr lang="en-US" sz="1400" b="1" dirty="0">
              <a:latin typeface="+mn-lt"/>
            </a:endParaRPr>
          </a:p>
          <a:p>
            <a:r>
              <a:rPr lang="en-US" sz="1400" b="1" dirty="0">
                <a:latin typeface="+mn-lt"/>
              </a:rPr>
              <a:t>Operations more engaged:	The impression that TCA is isolated to Finance is shifting, Operations are more involved</a:t>
            </a:r>
          </a:p>
          <a:p>
            <a:endParaRPr lang="en-US" sz="1400" b="1" dirty="0">
              <a:latin typeface="+mn-lt"/>
            </a:endParaRPr>
          </a:p>
          <a:p>
            <a:r>
              <a:rPr lang="en-US" sz="1400" b="1" dirty="0">
                <a:latin typeface="+mn-lt"/>
              </a:rPr>
              <a:t>Knowledge &amp; experience developed:	Staff are more aware of duties involved with TCA reporting, and areas of responsibility. </a:t>
            </a:r>
          </a:p>
          <a:p>
            <a:endParaRPr lang="en-US" sz="1400" b="1" dirty="0">
              <a:latin typeface="+mn-lt"/>
            </a:endParaRPr>
          </a:p>
          <a:p>
            <a:r>
              <a:rPr lang="en-US" sz="1400" b="1" dirty="0">
                <a:latin typeface="+mn-lt"/>
              </a:rPr>
              <a:t>Working relationships strengthened:	Finance</a:t>
            </a:r>
            <a:r>
              <a:rPr lang="en-US" sz="1400" b="1" baseline="0" dirty="0">
                <a:latin typeface="+mn-lt"/>
              </a:rPr>
              <a:t> and operations have more established relationships</a:t>
            </a:r>
          </a:p>
          <a:p>
            <a:endParaRPr lang="en-US" sz="1400" b="1" baseline="0" dirty="0">
              <a:latin typeface="+mn-lt"/>
            </a:endParaRPr>
          </a:p>
          <a:p>
            <a:r>
              <a:rPr lang="en-US" sz="1400" b="1" baseline="0" dirty="0">
                <a:latin typeface="+mn-lt"/>
              </a:rPr>
              <a:t>Considerations for TCA:</a:t>
            </a:r>
          </a:p>
          <a:p>
            <a:r>
              <a:rPr lang="en-US" sz="1400" b="1" baseline="0" dirty="0">
                <a:latin typeface="+mn-lt"/>
              </a:rPr>
              <a:t>Loading assets</a:t>
            </a:r>
          </a:p>
          <a:p>
            <a:r>
              <a:rPr lang="en-US" sz="1400" b="1" baseline="0" dirty="0">
                <a:latin typeface="+mn-lt"/>
              </a:rPr>
              <a:t>Depreciate assets</a:t>
            </a:r>
          </a:p>
          <a:p>
            <a:r>
              <a:rPr lang="en-US" sz="1400" b="1" baseline="0" dirty="0">
                <a:latin typeface="+mn-lt"/>
              </a:rPr>
              <a:t>Dispose assets</a:t>
            </a:r>
          </a:p>
          <a:p>
            <a:r>
              <a:rPr lang="en-US" sz="1400" b="1" baseline="0" dirty="0">
                <a:latin typeface="+mn-lt"/>
              </a:rPr>
              <a:t>Write down/off assets</a:t>
            </a:r>
            <a:endParaRPr lang="en-CA" sz="1400" b="1" dirty="0">
              <a:latin typeface="+mn-lt"/>
            </a:endParaRPr>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11</a:t>
            </a:fld>
            <a:endParaRPr lang="en-CA" dirty="0"/>
          </a:p>
        </p:txBody>
      </p:sp>
    </p:spTree>
    <p:extLst>
      <p:ext uri="{BB962C8B-B14F-4D97-AF65-F5344CB8AC3E}">
        <p14:creationId xmlns:p14="http://schemas.microsoft.com/office/powerpoint/2010/main" val="221424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2</a:t>
            </a:fld>
            <a:endParaRPr lang="en-CA" dirty="0"/>
          </a:p>
        </p:txBody>
      </p:sp>
    </p:spTree>
    <p:extLst>
      <p:ext uri="{BB962C8B-B14F-4D97-AF65-F5344CB8AC3E}">
        <p14:creationId xmlns:p14="http://schemas.microsoft.com/office/powerpoint/2010/main" val="30115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TCA is Looking backward and AM is looking forward</a:t>
            </a:r>
          </a:p>
          <a:p>
            <a:endParaRPr lang="en-US" dirty="0"/>
          </a:p>
        </p:txBody>
      </p:sp>
      <p:sp>
        <p:nvSpPr>
          <p:cNvPr id="4" name="Slide Number Placeholder 3"/>
          <p:cNvSpPr>
            <a:spLocks noGrp="1"/>
          </p:cNvSpPr>
          <p:nvPr>
            <p:ph type="sldNum" sz="quarter" idx="10"/>
          </p:nvPr>
        </p:nvSpPr>
        <p:spPr/>
        <p:txBody>
          <a:bodyPr/>
          <a:lstStyle/>
          <a:p>
            <a:pPr>
              <a:defRPr/>
            </a:pPr>
            <a:fld id="{054554AF-B6FA-497D-A2EF-2174ADD2F1AE}" type="slidenum">
              <a:rPr lang="en-US" smtClean="0"/>
              <a:pPr>
                <a:defRPr/>
              </a:pPr>
              <a:t>3</a:t>
            </a:fld>
            <a:endParaRPr lang="en-US" dirty="0"/>
          </a:p>
        </p:txBody>
      </p:sp>
    </p:spTree>
    <p:extLst>
      <p:ext uri="{BB962C8B-B14F-4D97-AF65-F5344CB8AC3E}">
        <p14:creationId xmlns:p14="http://schemas.microsoft.com/office/powerpoint/2010/main" val="329281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400" b="1" i="0" u="none" strike="noStrike" kern="1200" baseline="0" dirty="0">
                <a:solidFill>
                  <a:schemeClr val="tx1"/>
                </a:solidFill>
                <a:latin typeface="Arial" pitchFamily="34" charset="0"/>
                <a:ea typeface="+mn-ea"/>
                <a:cs typeface="+mn-cs"/>
              </a:rPr>
              <a:t>Tangible capital assets are a significant economic resource managed by governments and a key component in the delivery of many government programs. Tangible capital assets include such diverse items as roads, buildings, vehicles, equipment, land, water and other utility systems, aircraft, computer hardware and software, dams, canals, and bridges.</a:t>
            </a:r>
          </a:p>
          <a:p>
            <a:endParaRPr lang="en-US" sz="1200" b="0" i="0" u="none" strike="noStrike" kern="1200" baseline="0" dirty="0">
              <a:solidFill>
                <a:schemeClr val="tx1"/>
              </a:solidFill>
              <a:latin typeface="Arial" pitchFamily="34" charset="0"/>
              <a:ea typeface="+mn-ea"/>
              <a:cs typeface="+mn-cs"/>
            </a:endParaRPr>
          </a:p>
          <a:p>
            <a:r>
              <a:rPr lang="en-US" sz="1400" b="1" dirty="0">
                <a:effectLst/>
                <a:latin typeface="Arial" panose="020B0604020202020204" pitchFamily="34" charset="0"/>
              </a:rPr>
              <a:t>For years, municipalities have invested significantly in infrastructure and other municipal assets with the objective of maintaining or enhancing community service levels.  These assets (referred to as "tangible capital assets") include linear assets (roadways, water and sewer systems), land, facilities, equipment, and vehicles all used by municipalities in their day-to-day operations.  In the past, when these assets were acquired or constructed, the funds expended would appear on the municipality's financial statements as an expense for that particular year.</a:t>
            </a:r>
            <a:endParaRPr lang="en-US" sz="1400" b="1" dirty="0"/>
          </a:p>
          <a:p>
            <a:r>
              <a:rPr lang="en-US" sz="1400" b="1" dirty="0">
                <a:effectLst/>
                <a:latin typeface="Arial" panose="020B0604020202020204" pitchFamily="34" charset="0"/>
              </a:rPr>
              <a:t>With the introduction of new reporting requirements as per section 3150 of the Public Sector Accounting Board (PSAB) Handbook, municipalities will be required to report tangible capital assets as assets (versus expenses) on the financial statements.  In comparison to the previous approach, financial statements will not only show how much has been spent on tangible capital assets, but also how much they have amortized (or decreased in value) since construction/acquisition.  PSAB 3150 also requires the disclosure of contributed assets, such as linear assets constructed by developers and dedicated to a municipality as part of a development agreement.</a:t>
            </a:r>
            <a:endParaRPr lang="en-US" sz="1400" b="1" dirty="0"/>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4</a:t>
            </a:fld>
            <a:endParaRPr lang="en-CA" dirty="0"/>
          </a:p>
        </p:txBody>
      </p:sp>
    </p:spTree>
    <p:extLst>
      <p:ext uri="{BB962C8B-B14F-4D97-AF65-F5344CB8AC3E}">
        <p14:creationId xmlns:p14="http://schemas.microsoft.com/office/powerpoint/2010/main" val="142881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6</a:t>
            </a:fld>
            <a:endParaRPr lang="en-CA" dirty="0"/>
          </a:p>
        </p:txBody>
      </p:sp>
    </p:spTree>
    <p:extLst>
      <p:ext uri="{BB962C8B-B14F-4D97-AF65-F5344CB8AC3E}">
        <p14:creationId xmlns:p14="http://schemas.microsoft.com/office/powerpoint/2010/main" val="404554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Out of 12 Municipalities we surveyed, back in 2010, 4 municipalities had no integration between TCA and AM.</a:t>
            </a:r>
          </a:p>
          <a:p>
            <a:r>
              <a:rPr lang="en-US" sz="1400" b="1" dirty="0"/>
              <a:t>To do this, Municipalities will have two set of books/systems, one for TCA and the other for AM</a:t>
            </a:r>
          </a:p>
          <a:p>
            <a:r>
              <a:rPr lang="en-US" sz="1400" b="1" dirty="0"/>
              <a:t>Low cost to set up but it will be more time required to maintain two separate systems.</a:t>
            </a:r>
          </a:p>
        </p:txBody>
      </p:sp>
      <p:sp>
        <p:nvSpPr>
          <p:cNvPr id="4" name="Slide Number Placeholder 3"/>
          <p:cNvSpPr>
            <a:spLocks noGrp="1"/>
          </p:cNvSpPr>
          <p:nvPr>
            <p:ph type="sldNum" sz="quarter" idx="10"/>
          </p:nvPr>
        </p:nvSpPr>
        <p:spPr/>
        <p:txBody>
          <a:bodyPr/>
          <a:lstStyle/>
          <a:p>
            <a:fld id="{5BE4C071-A441-4912-B55F-4CD5CC1B7F72}" type="slidenum">
              <a:rPr lang="en-CA" smtClean="0"/>
              <a:pPr/>
              <a:t>7</a:t>
            </a:fld>
            <a:endParaRPr lang="en-CA" dirty="0"/>
          </a:p>
        </p:txBody>
      </p:sp>
    </p:spTree>
    <p:extLst>
      <p:ext uri="{BB962C8B-B14F-4D97-AF65-F5344CB8AC3E}">
        <p14:creationId xmlns:p14="http://schemas.microsoft.com/office/powerpoint/2010/main" val="295555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Similar to the previous slide, there is very little benefit for AM</a:t>
            </a:r>
          </a:p>
        </p:txBody>
      </p:sp>
      <p:sp>
        <p:nvSpPr>
          <p:cNvPr id="4" name="Slide Number Placeholder 3"/>
          <p:cNvSpPr>
            <a:spLocks noGrp="1"/>
          </p:cNvSpPr>
          <p:nvPr>
            <p:ph type="sldNum" sz="quarter" idx="10"/>
          </p:nvPr>
        </p:nvSpPr>
        <p:spPr/>
        <p:txBody>
          <a:bodyPr/>
          <a:lstStyle/>
          <a:p>
            <a:fld id="{5BE4C071-A441-4912-B55F-4CD5CC1B7F72}" type="slidenum">
              <a:rPr lang="en-CA" smtClean="0"/>
              <a:pPr/>
              <a:t>8</a:t>
            </a:fld>
            <a:endParaRPr lang="en-CA" dirty="0"/>
          </a:p>
        </p:txBody>
      </p:sp>
    </p:spTree>
    <p:extLst>
      <p:ext uri="{BB962C8B-B14F-4D97-AF65-F5344CB8AC3E}">
        <p14:creationId xmlns:p14="http://schemas.microsoft.com/office/powerpoint/2010/main" val="199899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If a system is developed to handle this scenario, this will be the best solution.</a:t>
            </a:r>
          </a:p>
          <a:p>
            <a:r>
              <a:rPr lang="en-US" sz="1400" b="1" dirty="0"/>
              <a:t>Need to carefully consider the processes/methodology to collect/depreciate/dispose assets</a:t>
            </a:r>
          </a:p>
          <a:p>
            <a:r>
              <a:rPr lang="en-US" sz="1400" b="1" dirty="0"/>
              <a:t>Likely to work well for Linear asset but NOT Vertical assets, next slide will show why.</a:t>
            </a:r>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9</a:t>
            </a:fld>
            <a:endParaRPr lang="en-CA" dirty="0"/>
          </a:p>
        </p:txBody>
      </p:sp>
    </p:spTree>
    <p:extLst>
      <p:ext uri="{BB962C8B-B14F-4D97-AF65-F5344CB8AC3E}">
        <p14:creationId xmlns:p14="http://schemas.microsoft.com/office/powerpoint/2010/main" val="382614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54554AF-B6FA-497D-A2EF-2174ADD2F1AE}" type="slidenum">
              <a:rPr lang="en-US" smtClean="0"/>
              <a:pPr>
                <a:defRPr/>
              </a:pPr>
              <a:t>10</a:t>
            </a:fld>
            <a:endParaRPr lang="en-US" dirty="0"/>
          </a:p>
        </p:txBody>
      </p:sp>
    </p:spTree>
    <p:extLst>
      <p:ext uri="{BB962C8B-B14F-4D97-AF65-F5344CB8AC3E}">
        <p14:creationId xmlns:p14="http://schemas.microsoft.com/office/powerpoint/2010/main" val="995136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a:effectLst/>
        </p:spPr>
        <p:txBody>
          <a:bodyPr/>
          <a:lstStyle>
            <a:lvl1pPr>
              <a:defRPr sz="100"/>
            </a:lvl1pPr>
          </a:lstStyle>
          <a:p>
            <a:r>
              <a:rPr lang="en-US"/>
              <a:t>Click icon to add picture</a:t>
            </a:r>
            <a:endParaRPr lang="en-CA" dirty="0"/>
          </a:p>
        </p:txBody>
      </p:sp>
      <p:sp>
        <p:nvSpPr>
          <p:cNvPr id="7"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a:t>Click to edit Master text styles</a:t>
            </a:r>
          </a:p>
        </p:txBody>
      </p:sp>
      <p:sp>
        <p:nvSpPr>
          <p:cNvPr id="8" name="Title 1"/>
          <p:cNvSpPr>
            <a:spLocks noGrp="1"/>
          </p:cNvSpPr>
          <p:nvPr>
            <p:ph type="ctrTitle" hasCustomPrompt="1"/>
          </p:nvPr>
        </p:nvSpPr>
        <p:spPr>
          <a:xfrm>
            <a:off x="1905000" y="2743200"/>
            <a:ext cx="3505200" cy="1371600"/>
          </a:xfrm>
        </p:spPr>
        <p:txBody>
          <a:bodyPr lIns="0" tIns="91440" rIns="91440" bIns="91440" anchor="t" anchorCtr="0">
            <a:noAutofit/>
          </a:bodyPr>
          <a:lstStyle>
            <a:lvl1pPr algn="l">
              <a:defRPr sz="2400" b="1" baseline="0">
                <a:solidFill>
                  <a:schemeClr val="bg1"/>
                </a:solidFill>
              </a:defRPr>
            </a:lvl1pPr>
          </a:lstStyle>
          <a:p>
            <a:r>
              <a:rPr lang="en-US" dirty="0"/>
              <a:t>Type title of presentation</a:t>
            </a:r>
            <a:endParaRPr lang="en-CA" dirty="0"/>
          </a:p>
        </p:txBody>
      </p:sp>
      <p:sp>
        <p:nvSpPr>
          <p:cNvPr id="9" name="Subtitle 2"/>
          <p:cNvSpPr>
            <a:spLocks noGrp="1"/>
          </p:cNvSpPr>
          <p:nvPr>
            <p:ph type="subTitle" idx="1" hasCustomPrompt="1"/>
          </p:nvPr>
        </p:nvSpPr>
        <p:spPr>
          <a:xfrm>
            <a:off x="5562600" y="2743200"/>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CA" dirty="0"/>
          </a:p>
        </p:txBody>
      </p:sp>
      <p:sp>
        <p:nvSpPr>
          <p:cNvPr id="10"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11" name="Text Placeholder 7"/>
          <p:cNvSpPr>
            <a:spLocks noGrp="1"/>
          </p:cNvSpPr>
          <p:nvPr>
            <p:ph type="body" sz="quarter" idx="18"/>
          </p:nvPr>
        </p:nvSpPr>
        <p:spPr>
          <a:xfrm>
            <a:off x="301752" y="-8710"/>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
        <p:nvSpPr>
          <p:cNvPr id="1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2018-02-05</a:t>
            </a:fld>
            <a:endParaRPr lang="en-CA" dirty="0"/>
          </a:p>
        </p:txBody>
      </p:sp>
      <p:sp>
        <p:nvSpPr>
          <p:cNvPr id="13" name="Footer Placeholder 3"/>
          <p:cNvSpPr>
            <a:spLocks noGrp="1"/>
          </p:cNvSpPr>
          <p:nvPr>
            <p:ph type="ftr" sz="quarter" idx="11"/>
          </p:nvPr>
        </p:nvSpPr>
        <p:spPr>
          <a:xfrm>
            <a:off x="2209800" y="6569075"/>
            <a:ext cx="4495800" cy="365125"/>
          </a:xfrm>
        </p:spPr>
        <p:txBody>
          <a:bodyPr/>
          <a:lstStyle/>
          <a:p>
            <a:r>
              <a:rPr lang="en-CA" dirty="0"/>
              <a:t>Presentation</a:t>
            </a:r>
          </a:p>
        </p:txBody>
      </p:sp>
      <p:sp>
        <p:nvSpPr>
          <p:cNvPr id="1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32" hasCustomPrompt="1"/>
          </p:nvPr>
        </p:nvSpPr>
        <p:spPr>
          <a:xfrm>
            <a:off x="7417527"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7" name="Picture Placeholder 15"/>
          <p:cNvSpPr>
            <a:spLocks noGrp="1"/>
          </p:cNvSpPr>
          <p:nvPr>
            <p:ph type="pic" sz="quarter" idx="23"/>
          </p:nvPr>
        </p:nvSpPr>
        <p:spPr>
          <a:xfrm>
            <a:off x="7417527" y="2286000"/>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8" name="Picture Placeholder 15"/>
          <p:cNvSpPr>
            <a:spLocks noGrp="1"/>
          </p:cNvSpPr>
          <p:nvPr>
            <p:ph type="pic" sz="quarter" idx="19"/>
          </p:nvPr>
        </p:nvSpPr>
        <p:spPr>
          <a:xfrm>
            <a:off x="422364" y="2286000"/>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9" name="Picture Placeholder 15"/>
          <p:cNvSpPr>
            <a:spLocks noGrp="1"/>
          </p:cNvSpPr>
          <p:nvPr>
            <p:ph type="pic" sz="quarter" idx="21"/>
          </p:nvPr>
        </p:nvSpPr>
        <p:spPr>
          <a:xfrm>
            <a:off x="2171155" y="2286000"/>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0" name="Text Placeholder 2"/>
          <p:cNvSpPr>
            <a:spLocks noGrp="1"/>
          </p:cNvSpPr>
          <p:nvPr>
            <p:ph type="body" idx="22" hasCustomPrompt="1"/>
          </p:nvPr>
        </p:nvSpPr>
        <p:spPr>
          <a:xfrm>
            <a:off x="422364"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1" name="Text Placeholder 2"/>
          <p:cNvSpPr>
            <a:spLocks noGrp="1"/>
          </p:cNvSpPr>
          <p:nvPr>
            <p:ph type="body" idx="20" hasCustomPrompt="1"/>
          </p:nvPr>
        </p:nvSpPr>
        <p:spPr>
          <a:xfrm>
            <a:off x="2171155"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2" name="Text Placeholder 2"/>
          <p:cNvSpPr>
            <a:spLocks noGrp="1"/>
          </p:cNvSpPr>
          <p:nvPr>
            <p:ph type="body" idx="26" hasCustomPrompt="1"/>
          </p:nvPr>
        </p:nvSpPr>
        <p:spPr>
          <a:xfrm>
            <a:off x="3919946"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3" name="Picture Placeholder 15"/>
          <p:cNvSpPr>
            <a:spLocks noGrp="1"/>
          </p:cNvSpPr>
          <p:nvPr>
            <p:ph type="pic" sz="quarter" idx="27"/>
          </p:nvPr>
        </p:nvSpPr>
        <p:spPr>
          <a:xfrm>
            <a:off x="3919946" y="2279472"/>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4" name="Text Placeholder 2"/>
          <p:cNvSpPr>
            <a:spLocks noGrp="1"/>
          </p:cNvSpPr>
          <p:nvPr>
            <p:ph type="body" idx="28" hasCustomPrompt="1"/>
          </p:nvPr>
        </p:nvSpPr>
        <p:spPr>
          <a:xfrm>
            <a:off x="5668737"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5" name="Picture Placeholder 15"/>
          <p:cNvSpPr>
            <a:spLocks noGrp="1"/>
          </p:cNvSpPr>
          <p:nvPr>
            <p:ph type="pic" sz="quarter" idx="29"/>
          </p:nvPr>
        </p:nvSpPr>
        <p:spPr>
          <a:xfrm>
            <a:off x="5668737" y="2279472"/>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6" name="Text Placeholder 2"/>
          <p:cNvSpPr>
            <a:spLocks noGrp="1"/>
          </p:cNvSpPr>
          <p:nvPr>
            <p:ph type="body" idx="24" hasCustomPrompt="1"/>
          </p:nvPr>
        </p:nvSpPr>
        <p:spPr>
          <a:xfrm>
            <a:off x="422364" y="1719945"/>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17" name="Text Placeholder 2"/>
          <p:cNvSpPr>
            <a:spLocks noGrp="1"/>
          </p:cNvSpPr>
          <p:nvPr>
            <p:ph type="body" idx="25" hasCustomPrompt="1"/>
          </p:nvPr>
        </p:nvSpPr>
        <p:spPr>
          <a:xfrm>
            <a:off x="2171155"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18" name="Text Placeholder 2"/>
          <p:cNvSpPr>
            <a:spLocks noGrp="1"/>
          </p:cNvSpPr>
          <p:nvPr>
            <p:ph type="body" idx="33" hasCustomPrompt="1"/>
          </p:nvPr>
        </p:nvSpPr>
        <p:spPr>
          <a:xfrm>
            <a:off x="3919946"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19" name="Text Placeholder 2"/>
          <p:cNvSpPr>
            <a:spLocks noGrp="1"/>
          </p:cNvSpPr>
          <p:nvPr>
            <p:ph type="body" idx="34" hasCustomPrompt="1"/>
          </p:nvPr>
        </p:nvSpPr>
        <p:spPr>
          <a:xfrm>
            <a:off x="566873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20" name="Text Placeholder 2"/>
          <p:cNvSpPr>
            <a:spLocks noGrp="1"/>
          </p:cNvSpPr>
          <p:nvPr>
            <p:ph type="body" idx="35" hasCustomPrompt="1"/>
          </p:nvPr>
        </p:nvSpPr>
        <p:spPr>
          <a:xfrm>
            <a:off x="741752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UP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Picture Placeholder 15"/>
          <p:cNvSpPr>
            <a:spLocks noGrp="1"/>
          </p:cNvSpPr>
          <p:nvPr>
            <p:ph type="pic" sz="quarter" idx="22"/>
          </p:nvPr>
        </p:nvSpPr>
        <p:spPr>
          <a:xfrm>
            <a:off x="3048000" y="2285999"/>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7"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8"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9" name="Text Placeholder 2"/>
          <p:cNvSpPr>
            <a:spLocks noGrp="1"/>
          </p:cNvSpPr>
          <p:nvPr>
            <p:ph type="body" idx="20" hasCustomPrompt="1"/>
          </p:nvPr>
        </p:nvSpPr>
        <p:spPr>
          <a:xfrm>
            <a:off x="6248400" y="24384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10" name="Text Placeholder 2"/>
          <p:cNvSpPr>
            <a:spLocks noGrp="1"/>
          </p:cNvSpPr>
          <p:nvPr>
            <p:ph type="body" idx="21" hasCustomPrompt="1"/>
          </p:nvPr>
        </p:nvSpPr>
        <p:spPr>
          <a:xfrm>
            <a:off x="6248400" y="38100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11" name="Picture Placeholder 15"/>
          <p:cNvSpPr>
            <a:spLocks noGrp="1"/>
          </p:cNvSpPr>
          <p:nvPr>
            <p:ph type="pic" sz="quarter" idx="23"/>
          </p:nvPr>
        </p:nvSpPr>
        <p:spPr>
          <a:xfrm>
            <a:off x="4579620" y="2285999"/>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2" name="Picture Placeholder 15"/>
          <p:cNvSpPr>
            <a:spLocks noGrp="1"/>
          </p:cNvSpPr>
          <p:nvPr>
            <p:ph type="pic" sz="quarter" idx="24"/>
          </p:nvPr>
        </p:nvSpPr>
        <p:spPr>
          <a:xfrm>
            <a:off x="3048000" y="3741420"/>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3" name="Picture Placeholder 15"/>
          <p:cNvSpPr>
            <a:spLocks noGrp="1"/>
          </p:cNvSpPr>
          <p:nvPr>
            <p:ph type="pic" sz="quarter" idx="25"/>
          </p:nvPr>
        </p:nvSpPr>
        <p:spPr>
          <a:xfrm>
            <a:off x="4579620" y="3741420"/>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Text Boxes">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email"/>
            <a:stretch>
              <a:fillRect/>
            </a:stretch>
          </a:blipFill>
        </p:spPr>
        <p:txBody>
          <a:bodyPr/>
          <a:lstStyle>
            <a:lvl1pPr>
              <a:defRPr sz="100">
                <a:solidFill>
                  <a:schemeClr val="bg1"/>
                </a:solidFill>
              </a:defRPr>
            </a:lvl1pPr>
          </a:lstStyle>
          <a:p>
            <a:r>
              <a:rPr lang="en-US"/>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7"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r>
              <a:rPr lang="en-US"/>
              <a:t>Click to edit Master text styles</a:t>
            </a:r>
          </a:p>
        </p:txBody>
      </p:sp>
      <p:sp>
        <p:nvSpPr>
          <p:cNvPr id="8" name="Text Placeholder 2"/>
          <p:cNvSpPr>
            <a:spLocks noGrp="1"/>
          </p:cNvSpPr>
          <p:nvPr>
            <p:ph type="body" idx="32" hasCustomPrompt="1"/>
          </p:nvPr>
        </p:nvSpPr>
        <p:spPr>
          <a:xfrm>
            <a:off x="7315200"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9" name="Text Placeholder 2"/>
          <p:cNvSpPr>
            <a:spLocks noGrp="1"/>
          </p:cNvSpPr>
          <p:nvPr>
            <p:ph type="body" idx="22" hasCustomPrompt="1"/>
          </p:nvPr>
        </p:nvSpPr>
        <p:spPr>
          <a:xfrm>
            <a:off x="613819"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0" name="Text Placeholder 2"/>
          <p:cNvSpPr>
            <a:spLocks noGrp="1"/>
          </p:cNvSpPr>
          <p:nvPr>
            <p:ph type="body" idx="20" hasCustomPrompt="1"/>
          </p:nvPr>
        </p:nvSpPr>
        <p:spPr>
          <a:xfrm>
            <a:off x="2289164"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1" name="Text Placeholder 2"/>
          <p:cNvSpPr>
            <a:spLocks noGrp="1"/>
          </p:cNvSpPr>
          <p:nvPr>
            <p:ph type="body" idx="26" hasCustomPrompt="1"/>
          </p:nvPr>
        </p:nvSpPr>
        <p:spPr>
          <a:xfrm>
            <a:off x="3964509"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2" name="Text Placeholder 2"/>
          <p:cNvSpPr>
            <a:spLocks noGrp="1"/>
          </p:cNvSpPr>
          <p:nvPr>
            <p:ph type="body" idx="28" hasCustomPrompt="1"/>
          </p:nvPr>
        </p:nvSpPr>
        <p:spPr>
          <a:xfrm>
            <a:off x="5639854"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3"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able Placeholder 10"/>
          <p:cNvSpPr>
            <a:spLocks noGrp="1"/>
          </p:cNvSpPr>
          <p:nvPr>
            <p:ph type="tbl" sz="quarter" idx="13"/>
          </p:nvPr>
        </p:nvSpPr>
        <p:spPr>
          <a:xfrm>
            <a:off x="609600" y="1600200"/>
            <a:ext cx="7924800" cy="4419600"/>
          </a:xfrm>
          <a:prstGeom prst="rect">
            <a:avLst/>
          </a:prstGeom>
        </p:spPr>
        <p:txBody>
          <a:bodyPr/>
          <a:lstStyle/>
          <a:p>
            <a:r>
              <a:rPr lang="en-US"/>
              <a:t>Click icon to add table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3" hasCustomPrompt="1"/>
          </p:nvPr>
        </p:nvSpPr>
        <p:spPr>
          <a:xfrm>
            <a:off x="407127" y="35052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7" name="Chart Placeholder 13"/>
          <p:cNvSpPr>
            <a:spLocks noGrp="1"/>
          </p:cNvSpPr>
          <p:nvPr>
            <p:ph type="chart" sz="quarter" idx="14"/>
          </p:nvPr>
        </p:nvSpPr>
        <p:spPr>
          <a:xfrm>
            <a:off x="2286000" y="2133600"/>
            <a:ext cx="6477000" cy="4191000"/>
          </a:xfrm>
          <a:prstGeom prst="rect">
            <a:avLst/>
          </a:prstGeom>
        </p:spPr>
        <p:txBody>
          <a:bodyPr/>
          <a:lstStyle>
            <a:lvl1pPr>
              <a:buNone/>
              <a:defRPr sz="1600"/>
            </a:lvl1pPr>
          </a:lstStyle>
          <a:p>
            <a:r>
              <a:rPr lang="en-US"/>
              <a:t>Click icon to add chart</a:t>
            </a:r>
            <a:endParaRPr lang="en-CA" dirty="0"/>
          </a:p>
        </p:txBody>
      </p:sp>
      <p:sp>
        <p:nvSpPr>
          <p:cNvPr id="8" name="Text Placeholder 9"/>
          <p:cNvSpPr>
            <a:spLocks noGrp="1"/>
          </p:cNvSpPr>
          <p:nvPr>
            <p:ph type="body" sz="quarter" idx="16" hasCustomPrompt="1"/>
          </p:nvPr>
        </p:nvSpPr>
        <p:spPr>
          <a:xfrm>
            <a:off x="2286000" y="1295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a:t>Column Style: [Choose Column&gt; Clustered Column&gt; Chart tools&gt; Design&gt; Chart Style&gt; Style1]</a:t>
            </a:r>
            <a:endParaRPr lang="en-CA" dirty="0"/>
          </a:p>
        </p:txBody>
      </p:sp>
      <p:sp>
        <p:nvSpPr>
          <p:cNvPr id="9" name="Text Placeholder 9"/>
          <p:cNvSpPr>
            <a:spLocks noGrp="1"/>
          </p:cNvSpPr>
          <p:nvPr>
            <p:ph type="body" sz="quarter" idx="17" hasCustomPrompt="1"/>
          </p:nvPr>
        </p:nvSpPr>
        <p:spPr>
          <a:xfrm>
            <a:off x="2286000" y="1676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a:t>Pie Chart: [Choose donut&gt; donut&gt; Chart tools&gt; Design&gt; Chart Style&gt; Style1]</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0" y="0"/>
            <a:ext cx="9144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dirty="0"/>
          </a:p>
        </p:txBody>
      </p:sp>
      <p:sp>
        <p:nvSpPr>
          <p:cNvPr id="13" name="Text Placeholder 12"/>
          <p:cNvSpPr>
            <a:spLocks noGrp="1"/>
          </p:cNvSpPr>
          <p:nvPr>
            <p:ph type="body" sz="quarter" idx="21" hasCustomPrompt="1"/>
          </p:nvPr>
        </p:nvSpPr>
        <p:spPr>
          <a:xfrm>
            <a:off x="1901952" y="1447800"/>
            <a:ext cx="6172200" cy="4191000"/>
          </a:xfrm>
          <a:prstGeom prst="rect">
            <a:avLst/>
          </a:prstGeom>
          <a:solidFill>
            <a:schemeClr val="bg1"/>
          </a:solidFill>
        </p:spPr>
        <p:txBody>
          <a:bodyPr lIns="457200" tIns="457200" rIns="457200" bIns="457200"/>
          <a:lstStyle>
            <a:lvl1pPr marL="0" indent="0">
              <a:buNone/>
              <a:tabLst/>
              <a:defRPr sz="2400" b="0"/>
            </a:lvl1pPr>
            <a:lvl2pPr>
              <a:buNone/>
              <a:defRPr sz="2400" b="0"/>
            </a:lvl2pPr>
            <a:lvl3pPr>
              <a:buNone/>
              <a:defRPr sz="2400" b="0"/>
            </a:lvl3pPr>
            <a:lvl4pPr>
              <a:buNone/>
              <a:defRPr sz="2400" b="0"/>
            </a:lvl4pPr>
            <a:lvl5pPr>
              <a:buNone/>
              <a:defRPr sz="2400" b="0"/>
            </a:lvl5pPr>
          </a:lstStyle>
          <a:p>
            <a:pPr lvl="0"/>
            <a:r>
              <a:rPr lang="en-US" dirty="0"/>
              <a:t>Click to add text</a:t>
            </a:r>
          </a:p>
        </p:txBody>
      </p:sp>
      <p:sp>
        <p:nvSpPr>
          <p:cNvPr id="8" name="Text Placeholder 15"/>
          <p:cNvSpPr>
            <a:spLocks noGrp="1"/>
          </p:cNvSpPr>
          <p:nvPr>
            <p:ph type="body" sz="quarter" idx="20" hasCustomPrompt="1"/>
          </p:nvPr>
        </p:nvSpPr>
        <p:spPr>
          <a:xfrm>
            <a:off x="5257800" y="3048000"/>
            <a:ext cx="2590800" cy="1676400"/>
          </a:xfrm>
          <a:prstGeom prst="rect">
            <a:avLst/>
          </a:prstGeom>
        </p:spPr>
        <p:txBody>
          <a:bodyPr/>
          <a:lstStyle>
            <a:lvl1pPr marL="3175" indent="-3175">
              <a:buNone/>
              <a:defRPr sz="800" baseline="0">
                <a:solidFill>
                  <a:schemeClr val="tx1"/>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 hasCustomPrompt="1"/>
          </p:nvPr>
        </p:nvSpPr>
        <p:spPr>
          <a:xfrm>
            <a:off x="410175"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content goes here</a:t>
            </a:r>
          </a:p>
        </p:txBody>
      </p:sp>
      <p:sp>
        <p:nvSpPr>
          <p:cNvPr id="7" name="Content Placeholder 11"/>
          <p:cNvSpPr>
            <a:spLocks noGrp="1"/>
          </p:cNvSpPr>
          <p:nvPr>
            <p:ph sz="quarter" idx="15"/>
          </p:nvPr>
        </p:nvSpPr>
        <p:spPr>
          <a:xfrm>
            <a:off x="407127" y="1905000"/>
            <a:ext cx="3886200" cy="4419600"/>
          </a:xfrm>
          <a:prstGeom prst="rect">
            <a:avLst/>
          </a:prstGeom>
        </p:spPr>
        <p:txBody>
          <a:bodyPr/>
          <a:lstStyle>
            <a:lvl1pPr>
              <a:defRPr sz="24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Content Placeholder 11"/>
          <p:cNvSpPr>
            <a:spLocks noGrp="1"/>
          </p:cNvSpPr>
          <p:nvPr>
            <p:ph sz="quarter" idx="16"/>
          </p:nvPr>
        </p:nvSpPr>
        <p:spPr>
          <a:xfrm>
            <a:off x="4724400" y="1905000"/>
            <a:ext cx="3886200" cy="4419600"/>
          </a:xfrm>
          <a:prstGeom prst="rect">
            <a:avLst/>
          </a:prstGeom>
        </p:spPr>
        <p:txBody>
          <a:bodyPr/>
          <a:lstStyle>
            <a:lvl1pPr>
              <a:defRPr sz="24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ext Placeholder 2"/>
          <p:cNvSpPr>
            <a:spLocks noGrp="1"/>
          </p:cNvSpPr>
          <p:nvPr>
            <p:ph type="body" idx="17" hasCustomPrompt="1"/>
          </p:nvPr>
        </p:nvSpPr>
        <p:spPr>
          <a:xfrm>
            <a:off x="4724400"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content goes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a:noFill/>
        </p:spPr>
        <p:txBody>
          <a:bodyPr/>
          <a:lstStyle>
            <a:lvl1pPr>
              <a:spcBef>
                <a:spcPts val="600"/>
              </a:spcBef>
              <a:spcAft>
                <a:spcPts val="600"/>
              </a:spcAft>
              <a:defRPr>
                <a:latin typeface="Arial" pitchFamily="34" charset="0"/>
                <a:cs typeface="Arial" pitchFamily="34" charset="0"/>
              </a:defRPr>
            </a:lvl1pPr>
            <a:lvl2pPr algn="l" rtl="0" eaLnBrk="0" fontAlgn="base" hangingPunct="0">
              <a:spcBef>
                <a:spcPct val="20000"/>
              </a:spcBef>
              <a:spcAft>
                <a:spcPct val="0"/>
              </a:spcAft>
              <a:defRPr lang="en-US" sz="2200" kern="1200" dirty="0" smtClean="0">
                <a:solidFill>
                  <a:schemeClr val="tx1"/>
                </a:solidFill>
                <a:latin typeface="Arial" pitchFamily="34" charset="0"/>
                <a:ea typeface="+mn-ea"/>
                <a:cs typeface="Arial" pitchFamily="34" charset="0"/>
              </a:defRPr>
            </a:lvl2pPr>
            <a:lvl3pPr algn="l" rtl="0" eaLnBrk="0" fontAlgn="base" hangingPunct="0">
              <a:spcBef>
                <a:spcPct val="20000"/>
              </a:spcBef>
              <a:spcAft>
                <a:spcPct val="0"/>
              </a:spcAft>
              <a:defRPr lang="en-US" sz="2200" kern="1200" dirty="0" smtClean="0">
                <a:solidFill>
                  <a:schemeClr val="tx1"/>
                </a:solidFill>
                <a:latin typeface="Arial" pitchFamily="34" charset="0"/>
                <a:ea typeface="+mn-ea"/>
                <a:cs typeface="Arial" pitchFamily="34" charset="0"/>
              </a:defRPr>
            </a:lvl3pPr>
            <a:lvl4pPr algn="l" rtl="0" eaLnBrk="0" fontAlgn="base" hangingPunct="0">
              <a:spcBef>
                <a:spcPct val="20000"/>
              </a:spcBef>
              <a:spcAft>
                <a:spcPct val="0"/>
              </a:spcAft>
              <a:buClr>
                <a:srgbClr val="4F2D7F"/>
              </a:buClr>
              <a:defRPr lang="en-US" sz="2200" kern="1200" dirty="0" smtClean="0">
                <a:solidFill>
                  <a:schemeClr val="tx1"/>
                </a:solidFill>
                <a:latin typeface="Arial" pitchFamily="34" charset="0"/>
                <a:ea typeface="+mn-ea"/>
                <a:cs typeface="Arial" pitchFamily="34" charset="0"/>
              </a:defRPr>
            </a:lvl4pPr>
            <a:lvl5pPr algn="l" rtl="0" eaLnBrk="0" fontAlgn="base" hangingPunct="0">
              <a:spcBef>
                <a:spcPct val="20000"/>
              </a:spcBef>
              <a:spcAft>
                <a:spcPct val="0"/>
              </a:spcAft>
              <a:defRPr lang="en-US" sz="220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21"/>
          <p:cNvSpPr>
            <a:spLocks noGrp="1"/>
          </p:cNvSpPr>
          <p:nvPr>
            <p:ph type="title"/>
          </p:nvPr>
        </p:nvSpPr>
        <p:spPr bwMode="auto">
          <a:xfrm>
            <a:off x="697417" y="228600"/>
            <a:ext cx="7712075" cy="1035050"/>
          </a:xfrm>
          <a:prstGeom prst="rect">
            <a:avLst/>
          </a:prstGeom>
          <a:noFill/>
          <a:ln w="9525">
            <a:noFill/>
            <a:miter lim="800000"/>
            <a:headEnd/>
            <a:tailEnd/>
          </a:ln>
        </p:spPr>
        <p:txBody>
          <a:bodyPr/>
          <a:lstStyle/>
          <a:p>
            <a:pPr lvl="0"/>
            <a:r>
              <a:rPr lang="en-US" dirty="0"/>
              <a:t>Click to edit Master title style</a:t>
            </a:r>
          </a:p>
        </p:txBody>
      </p:sp>
      <p:sp>
        <p:nvSpPr>
          <p:cNvPr id="6" name="Slide Number Placeholder 5"/>
          <p:cNvSpPr>
            <a:spLocks noGrp="1"/>
          </p:cNvSpPr>
          <p:nvPr>
            <p:ph type="sldNum" sz="quarter" idx="11"/>
          </p:nvPr>
        </p:nvSpPr>
        <p:spPr/>
        <p:txBody>
          <a:bodyPr/>
          <a:lstStyle/>
          <a:p>
            <a:fld id="{A4C145A9-A033-430C-B427-E225D3E07345}" type="slidenum">
              <a:rPr lang="en-US" smtClean="0"/>
              <a:pPr/>
              <a:t>‹#›</a:t>
            </a:fld>
            <a:endParaRPr lang="en-US" dirty="0"/>
          </a:p>
        </p:txBody>
      </p:sp>
    </p:spTree>
    <p:extLst>
      <p:ext uri="{BB962C8B-B14F-4D97-AF65-F5344CB8AC3E}">
        <p14:creationId xmlns:p14="http://schemas.microsoft.com/office/powerpoint/2010/main" val="23869599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2018-02-05</a:t>
            </a:fld>
            <a:endParaRPr lang="en-CA" dirty="0"/>
          </a:p>
        </p:txBody>
      </p:sp>
      <p:sp>
        <p:nvSpPr>
          <p:cNvPr id="3" name="Footer Placeholder 3"/>
          <p:cNvSpPr>
            <a:spLocks noGrp="1"/>
          </p:cNvSpPr>
          <p:nvPr>
            <p:ph type="ftr" sz="quarter" idx="11"/>
          </p:nvPr>
        </p:nvSpPr>
        <p:spPr>
          <a:xfrm>
            <a:off x="2209800" y="6569075"/>
            <a:ext cx="4495800" cy="365125"/>
          </a:xfrm>
        </p:spPr>
        <p:txBody>
          <a:bodyPr/>
          <a:lstStyle/>
          <a:p>
            <a:r>
              <a:rPr lang="en-CA" dirty="0"/>
              <a:t>Presentation</a:t>
            </a:r>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p:spPr>
        <p:txBody>
          <a:bodyPr/>
          <a:lstStyle>
            <a:lvl1pPr>
              <a:defRPr sz="100"/>
            </a:lvl1pPr>
          </a:lstStyle>
          <a:p>
            <a:r>
              <a:rPr lang="en-US"/>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accent1"/>
          </a:solidFill>
        </p:spPr>
        <p:txBody>
          <a:bodyPr/>
          <a:lstStyle>
            <a:lvl1pPr>
              <a:buNone/>
              <a:defRPr sz="400">
                <a:solidFill>
                  <a:schemeClr val="accent1"/>
                </a:solidFill>
              </a:defRPr>
            </a:lvl1pPr>
          </a:lstStyle>
          <a:p>
            <a:pPr lvl="0"/>
            <a:r>
              <a:rPr lang="en-US"/>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2018-02-05</a:t>
            </a:fld>
            <a:endParaRPr lang="en-CA" dirty="0"/>
          </a:p>
        </p:txBody>
      </p:sp>
      <p:sp>
        <p:nvSpPr>
          <p:cNvPr id="3" name="Footer Placeholder 3"/>
          <p:cNvSpPr>
            <a:spLocks noGrp="1"/>
          </p:cNvSpPr>
          <p:nvPr>
            <p:ph type="ftr" sz="quarter" idx="11"/>
          </p:nvPr>
        </p:nvSpPr>
        <p:spPr>
          <a:xfrm>
            <a:off x="2209800" y="6569075"/>
            <a:ext cx="4495800" cy="365125"/>
          </a:xfrm>
        </p:spPr>
        <p:txBody>
          <a:bodyPr/>
          <a:lstStyle/>
          <a:p>
            <a:r>
              <a:rPr lang="en-CA" dirty="0"/>
              <a:t>Presentation</a:t>
            </a:r>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p:spPr>
        <p:txBody>
          <a:bodyPr/>
          <a:lstStyle>
            <a:lvl1pPr>
              <a:defRPr sz="100"/>
            </a:lvl1pPr>
          </a:lstStyle>
          <a:p>
            <a:r>
              <a:rPr lang="en-US"/>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tx1"/>
          </a:solidFill>
        </p:spPr>
        <p:txBody>
          <a:bodyPr/>
          <a:lstStyle>
            <a:lvl1pPr>
              <a:buNone/>
              <a:defRPr sz="400">
                <a:solidFill>
                  <a:schemeClr val="accent1"/>
                </a:solidFill>
              </a:defRPr>
            </a:lvl1pPr>
          </a:lstStyle>
          <a:p>
            <a:pPr lvl="0"/>
            <a:r>
              <a:rPr lang="en-US"/>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457200"/>
            <a:ext cx="6553200" cy="427038"/>
          </a:xfrm>
        </p:spPr>
        <p:txBody>
          <a:bodyPr lIns="0" tIns="0" rIns="0" bIns="0" anchor="t" anchorCtr="0">
            <a:noAutofit/>
          </a:bodyPr>
          <a:lstStyle>
            <a:lvl1pPr algn="l">
              <a:defRPr sz="2400" b="1" baseline="0">
                <a:solidFill>
                  <a:srgbClr val="C8102E"/>
                </a:solidFill>
              </a:defRPr>
            </a:lvl1pPr>
          </a:lstStyle>
          <a:p>
            <a:r>
              <a:rPr lang="en-US" dirty="0"/>
              <a:t>Title Of Slide</a:t>
            </a:r>
            <a:endParaRPr lang="en-CA" dirty="0"/>
          </a:p>
        </p:txBody>
      </p:sp>
      <p:sp>
        <p:nvSpPr>
          <p:cNvPr id="3" name="Date Placeholder 7"/>
          <p:cNvSpPr>
            <a:spLocks noGrp="1"/>
          </p:cNvSpPr>
          <p:nvPr>
            <p:ph type="dt" sz="half" idx="14"/>
          </p:nvPr>
        </p:nvSpPr>
        <p:spPr>
          <a:xfrm>
            <a:off x="228600" y="6553200"/>
            <a:ext cx="1219200" cy="365125"/>
          </a:xfrm>
        </p:spPr>
        <p:txBody>
          <a:bodyPr/>
          <a:lstStyle/>
          <a:p>
            <a:fld id="{092FE58E-90E4-440B-991E-605E150E259B}" type="datetime1">
              <a:rPr lang="en-CA" smtClean="0"/>
              <a:pPr/>
              <a:t>2018-02-05</a:t>
            </a:fld>
            <a:endParaRPr lang="en-CA" dirty="0"/>
          </a:p>
        </p:txBody>
      </p:sp>
      <p:sp>
        <p:nvSpPr>
          <p:cNvPr id="4" name="Slide Number Placeholder 8"/>
          <p:cNvSpPr>
            <a:spLocks noGrp="1"/>
          </p:cNvSpPr>
          <p:nvPr>
            <p:ph type="sldNum" sz="quarter" idx="15"/>
          </p:nvPr>
        </p:nvSpPr>
        <p:spPr>
          <a:xfrm>
            <a:off x="8458200" y="6569075"/>
            <a:ext cx="609600" cy="365125"/>
          </a:xfrm>
        </p:spPr>
        <p:txBody>
          <a:bodyPr/>
          <a:lstStyle/>
          <a:p>
            <a:fld id="{C2BB63E6-1595-49DD-946C-2DD7DBDEF40D}" type="slidenum">
              <a:rPr lang="en-CA" smtClean="0"/>
              <a:pPr/>
              <a:t>‹#›</a:t>
            </a:fld>
            <a:endParaRPr lang="en-CA" dirty="0"/>
          </a:p>
        </p:txBody>
      </p:sp>
      <p:sp>
        <p:nvSpPr>
          <p:cNvPr id="5" name="Footer Placeholder 10"/>
          <p:cNvSpPr>
            <a:spLocks noGrp="1"/>
          </p:cNvSpPr>
          <p:nvPr>
            <p:ph type="ftr" sz="quarter" idx="16"/>
          </p:nvPr>
        </p:nvSpPr>
        <p:spPr>
          <a:xfrm>
            <a:off x="2209800" y="6569075"/>
            <a:ext cx="4495800" cy="365125"/>
          </a:xfrm>
        </p:spPr>
        <p:txBody>
          <a:bodyPr/>
          <a:lstStyle/>
          <a:p>
            <a:r>
              <a:rPr lang="en-CA" dirty="0"/>
              <a:t>Presentation</a:t>
            </a:r>
          </a:p>
        </p:txBody>
      </p:sp>
      <p:sp>
        <p:nvSpPr>
          <p:cNvPr id="6" name="Content Placeholder 11"/>
          <p:cNvSpPr>
            <a:spLocks noGrp="1"/>
          </p:cNvSpPr>
          <p:nvPr>
            <p:ph sz="quarter" idx="17"/>
          </p:nvPr>
        </p:nvSpPr>
        <p:spPr>
          <a:xfrm>
            <a:off x="1793964" y="1828800"/>
            <a:ext cx="7045236" cy="4191000"/>
          </a:xfrm>
          <a:prstGeom prst="rect">
            <a:avLst/>
          </a:prstGeom>
        </p:spPr>
        <p:txBody>
          <a:bodyPr/>
          <a:lstStyle>
            <a:lvl1pPr marL="400050" indent="-400050">
              <a:buFont typeface="+mj-lt"/>
              <a:buAutoNum type="romanUcPeriod"/>
              <a:defRPr sz="2400"/>
            </a:lvl1pPr>
            <a:lvl2pPr marL="1028700" indent="-571500">
              <a:buFont typeface="+mj-lt"/>
              <a:buAutoNum type="romanLcPeriod"/>
              <a:defRPr sz="24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419100" y="4953001"/>
            <a:ext cx="8267700" cy="1371600"/>
          </a:xfrm>
          <a:prstGeom prst="rect">
            <a:avLst/>
          </a:prstGeom>
        </p:spPr>
        <p:txBody>
          <a:bodyPr lIns="0" tIns="0" rIns="0" bIns="0" numCol="2" spcCol="365760" anchor="t" anchorCtr="0">
            <a:noAutofit/>
          </a:bodyPr>
          <a:lstStyle>
            <a:lvl1pPr marL="0" indent="0">
              <a:buSzPct val="200000"/>
              <a:buFont typeface="+mj-lt"/>
              <a:buNone/>
              <a:tabLst/>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Body copy goes</a:t>
            </a:r>
          </a:p>
        </p:txBody>
      </p:sp>
      <p:sp>
        <p:nvSpPr>
          <p:cNvPr id="3" name="Date Placeholder 3"/>
          <p:cNvSpPr>
            <a:spLocks noGrp="1"/>
          </p:cNvSpPr>
          <p:nvPr>
            <p:ph type="dt" sz="half" idx="10"/>
          </p:nvPr>
        </p:nvSpPr>
        <p:spPr>
          <a:xfrm>
            <a:off x="228600" y="6553200"/>
            <a:ext cx="1219200" cy="365125"/>
          </a:xfrm>
        </p:spPr>
        <p:txBody>
          <a:bodyPr/>
          <a:lstStyle/>
          <a:p>
            <a:fld id="{092FE58E-90E4-440B-991E-605E150E259B}" type="datetime1">
              <a:rPr lang="en-CA" smtClean="0"/>
              <a:pPr/>
              <a:t>2018-02-05</a:t>
            </a:fld>
            <a:endParaRPr lang="en-CA" dirty="0"/>
          </a:p>
        </p:txBody>
      </p:sp>
      <p:sp>
        <p:nvSpPr>
          <p:cNvPr id="4" name="Footer Placeholder 4"/>
          <p:cNvSpPr>
            <a:spLocks noGrp="1"/>
          </p:cNvSpPr>
          <p:nvPr>
            <p:ph type="ftr" sz="quarter" idx="11"/>
          </p:nvPr>
        </p:nvSpPr>
        <p:spPr>
          <a:xfrm>
            <a:off x="2209800" y="6569075"/>
            <a:ext cx="4495800" cy="365125"/>
          </a:xfrm>
        </p:spPr>
        <p:txBody>
          <a:bodyPr/>
          <a:lstStyle/>
          <a:p>
            <a:r>
              <a:rPr lang="en-CA"/>
              <a:t>Presentation</a:t>
            </a:r>
            <a:endParaRPr lang="en-CA" dirty="0"/>
          </a:p>
        </p:txBody>
      </p:sp>
      <p:sp>
        <p:nvSpPr>
          <p:cNvPr id="5" name="Slide Number Placeholder 5"/>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6" name="Picture Placeholder 14"/>
          <p:cNvSpPr>
            <a:spLocks noGrp="1"/>
          </p:cNvSpPr>
          <p:nvPr>
            <p:ph type="pic" sz="quarter" idx="13"/>
          </p:nvPr>
        </p:nvSpPr>
        <p:spPr>
          <a:xfrm>
            <a:off x="0" y="2438400"/>
            <a:ext cx="9144000" cy="2057400"/>
          </a:xfrm>
          <a:prstGeom prst="rect">
            <a:avLst/>
          </a:prstGeom>
          <a:blipFill>
            <a:blip r:embed="rId2" cstate="email"/>
            <a:stretch>
              <a:fillRect/>
            </a:stretch>
          </a:blipFill>
        </p:spPr>
        <p:txBody>
          <a:bodyPr/>
          <a:lstStyle>
            <a:lvl1pPr>
              <a:defRPr sz="100"/>
            </a:lvl1pPr>
          </a:lstStyle>
          <a:p>
            <a:r>
              <a:rPr lang="en-US"/>
              <a:t>Click icon to add picture</a:t>
            </a:r>
            <a:endParaRPr lang="en-CA"/>
          </a:p>
        </p:txBody>
      </p:sp>
      <p:sp>
        <p:nvSpPr>
          <p:cNvPr id="7" name="Title 1"/>
          <p:cNvSpPr>
            <a:spLocks noGrp="1"/>
          </p:cNvSpPr>
          <p:nvPr>
            <p:ph type="title" hasCustomPrompt="1"/>
          </p:nvPr>
        </p:nvSpPr>
        <p:spPr>
          <a:xfrm>
            <a:off x="2286000" y="457200"/>
            <a:ext cx="6324600" cy="427038"/>
          </a:xfrm>
        </p:spPr>
        <p:txBody>
          <a:bodyPr lIns="0" tIns="0" rIns="0" bIns="0" anchor="t" anchorCtr="0">
            <a:normAutofit/>
          </a:bodyPr>
          <a:lstStyle>
            <a:lvl1pPr algn="l">
              <a:defRPr sz="2400" b="1" baseline="0">
                <a:solidFill>
                  <a:srgbClr val="C8102E"/>
                </a:solidFill>
              </a:defRPr>
            </a:lvl1pPr>
          </a:lstStyle>
          <a:p>
            <a:r>
              <a:rPr lang="en-US" dirty="0"/>
              <a:t>Title Of Slide</a:t>
            </a:r>
            <a:endParaRPr lang="en-CA"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Picture Placeholder 18"/>
          <p:cNvSpPr>
            <a:spLocks noGrp="1"/>
          </p:cNvSpPr>
          <p:nvPr>
            <p:ph type="pic" sz="quarter" idx="22"/>
          </p:nvPr>
        </p:nvSpPr>
        <p:spPr>
          <a:xfrm>
            <a:off x="0" y="0"/>
            <a:ext cx="9144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3" name="Text Placeholder 12"/>
          <p:cNvSpPr>
            <a:spLocks noGrp="1"/>
          </p:cNvSpPr>
          <p:nvPr>
            <p:ph type="body" sz="quarter" idx="19"/>
          </p:nvPr>
        </p:nvSpPr>
        <p:spPr>
          <a:xfrm>
            <a:off x="0" y="2438400"/>
            <a:ext cx="9144000" cy="2359152"/>
          </a:xfrm>
          <a:prstGeom prst="rect">
            <a:avLst/>
          </a:prstGeom>
          <a:solidFill>
            <a:schemeClr val="bg1"/>
          </a:solidFill>
        </p:spPr>
        <p:txBody>
          <a:bodyPr/>
          <a:lstStyle>
            <a:lvl1pPr>
              <a:buNone/>
              <a:defRPr sz="400">
                <a:solidFill>
                  <a:schemeClr val="bg1"/>
                </a:solidFill>
              </a:defRPr>
            </a:lvl1pPr>
          </a:lstStyle>
          <a:p>
            <a:pPr lvl="0"/>
            <a:r>
              <a:rPr lang="en-US"/>
              <a:t>Click to edit Master text styles</a:t>
            </a:r>
          </a:p>
        </p:txBody>
      </p:sp>
      <p:sp>
        <p:nvSpPr>
          <p:cNvPr id="15" name="Text Placeholder 15"/>
          <p:cNvSpPr>
            <a:spLocks noGrp="1"/>
          </p:cNvSpPr>
          <p:nvPr>
            <p:ph type="body" sz="quarter" idx="21" hasCustomPrompt="1"/>
          </p:nvPr>
        </p:nvSpPr>
        <p:spPr>
          <a:xfrm>
            <a:off x="5943600" y="533400"/>
            <a:ext cx="2743200" cy="1447800"/>
          </a:xfrm>
          <a:prstGeom prst="rect">
            <a:avLst/>
          </a:prstGeom>
        </p:spPr>
        <p:txBody>
          <a:bodyPr/>
          <a:lstStyle>
            <a:lvl1pPr marL="3175" indent="-3175">
              <a:buNone/>
              <a:defRPr sz="800">
                <a:solidFill>
                  <a:srgbClr val="002060"/>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16" name="Subtitle 2"/>
          <p:cNvSpPr>
            <a:spLocks noGrp="1"/>
          </p:cNvSpPr>
          <p:nvPr>
            <p:ph type="subTitle" idx="13"/>
          </p:nvPr>
        </p:nvSpPr>
        <p:spPr>
          <a:xfrm>
            <a:off x="5257800" y="2819400"/>
            <a:ext cx="3657600" cy="1371600"/>
          </a:xfrm>
          <a:prstGeom prst="rect">
            <a:avLst/>
          </a:prstGeom>
        </p:spPr>
        <p:txBody>
          <a:bodyPr lIns="0" tIns="91440" rIns="0" bIns="0">
            <a:no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9" name="Text Placeholder 18"/>
          <p:cNvSpPr>
            <a:spLocks noGrp="1"/>
          </p:cNvSpPr>
          <p:nvPr>
            <p:ph type="body" sz="quarter" idx="23" hasCustomPrompt="1"/>
          </p:nvPr>
        </p:nvSpPr>
        <p:spPr>
          <a:xfrm>
            <a:off x="1911096" y="2798064"/>
            <a:ext cx="3194304" cy="1524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1"/>
                </a:solidFill>
              </a:defRPr>
            </a:lvl1pPr>
            <a:lvl2pPr>
              <a:buNone/>
              <a:defRPr sz="2400" b="1"/>
            </a:lvl2pPr>
            <a:lvl3pPr>
              <a:buNone/>
              <a:defRPr sz="2400" b="1"/>
            </a:lvl3pPr>
            <a:lvl4pPr>
              <a:buNone/>
              <a:defRPr sz="2400" b="1"/>
            </a:lvl4pPr>
            <a:lvl5pPr>
              <a:buNone/>
              <a:defRPr sz="2400" b="1"/>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Section divider</a:t>
            </a:r>
            <a:endParaRPr lang="en-CA" dirty="0"/>
          </a:p>
          <a:p>
            <a:pPr lvl="0"/>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4495800"/>
          </a:xfrm>
          <a:prstGeom prst="rect">
            <a:avLst/>
          </a:prstGeom>
          <a:blipFill>
            <a:blip r:embed="rId2" cstate="email"/>
            <a:stretch>
              <a:fillRect/>
            </a:stretch>
          </a:blipFill>
        </p:spPr>
        <p:txBody>
          <a:bodyPr/>
          <a:lstStyle>
            <a:lvl1pPr>
              <a:defRPr sz="100">
                <a:solidFill>
                  <a:schemeClr val="bg1"/>
                </a:solidFill>
              </a:defRPr>
            </a:lvl1pPr>
          </a:lstStyle>
          <a:p>
            <a:r>
              <a:rPr lang="en-US"/>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8" name="Text Placeholder 2"/>
          <p:cNvSpPr>
            <a:spLocks noGrp="1"/>
          </p:cNvSpPr>
          <p:nvPr>
            <p:ph type="body" idx="13" hasCustomPrompt="1"/>
          </p:nvPr>
        </p:nvSpPr>
        <p:spPr>
          <a:xfrm>
            <a:off x="4876800" y="4724400"/>
            <a:ext cx="3810000" cy="16764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10" name="Title 1"/>
          <p:cNvSpPr>
            <a:spLocks noGrp="1"/>
          </p:cNvSpPr>
          <p:nvPr>
            <p:ph type="title" hasCustomPrompt="1"/>
          </p:nvPr>
        </p:nvSpPr>
        <p:spPr>
          <a:xfrm>
            <a:off x="1901952" y="4727448"/>
            <a:ext cx="2743200" cy="533400"/>
          </a:xfrm>
        </p:spPr>
        <p:txBody>
          <a:bodyPr lIns="0" tIns="0" rIns="0" bIns="0" anchor="t" anchorCtr="0">
            <a:normAutofit/>
          </a:bodyPr>
          <a:lstStyle>
            <a:lvl1pPr algn="l">
              <a:defRPr sz="2400" b="1" baseline="0">
                <a:solidFill>
                  <a:srgbClr val="C8102E"/>
                </a:solidFill>
              </a:defRPr>
            </a:lvl1pPr>
          </a:lstStyle>
          <a:p>
            <a:r>
              <a:rPr lang="en-US" dirty="0"/>
              <a:t>Title goes here</a:t>
            </a:r>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Panel Layout">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4572000" y="0"/>
            <a:ext cx="4572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a:p>
        </p:txBody>
      </p:sp>
      <p:sp>
        <p:nvSpPr>
          <p:cNvPr id="7" name="Text Placeholder 2"/>
          <p:cNvSpPr>
            <a:spLocks noGrp="1"/>
          </p:cNvSpPr>
          <p:nvPr>
            <p:ph type="body" idx="13" hasCustomPrompt="1"/>
          </p:nvPr>
        </p:nvSpPr>
        <p:spPr>
          <a:xfrm>
            <a:off x="407127" y="1676400"/>
            <a:ext cx="3962400" cy="48006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8" name="Title 1"/>
          <p:cNvSpPr>
            <a:spLocks noGrp="1"/>
          </p:cNvSpPr>
          <p:nvPr>
            <p:ph type="title" hasCustomPrompt="1"/>
          </p:nvPr>
        </p:nvSpPr>
        <p:spPr>
          <a:xfrm>
            <a:off x="428625" y="1143000"/>
            <a:ext cx="3914775" cy="427038"/>
          </a:xfrm>
        </p:spPr>
        <p:txBody>
          <a:bodyPr lIns="0" tIns="0" rIns="0" bIns="0" anchor="t" anchorCtr="0">
            <a:noAutofit/>
          </a:bodyPr>
          <a:lstStyle>
            <a:lvl1pPr algn="l">
              <a:defRPr sz="2400" b="1" baseline="0">
                <a:solidFill>
                  <a:srgbClr val="C8102E"/>
                </a:solidFill>
              </a:defRPr>
            </a:lvl1pPr>
          </a:lstStyle>
          <a:p>
            <a:r>
              <a:rPr lang="en-US" dirty="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Panel Layout 2">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0" y="0"/>
            <a:ext cx="4572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a:p>
        </p:txBody>
      </p:sp>
      <p:sp>
        <p:nvSpPr>
          <p:cNvPr id="7" name="Text Placeholder 2"/>
          <p:cNvSpPr>
            <a:spLocks noGrp="1"/>
          </p:cNvSpPr>
          <p:nvPr>
            <p:ph type="body" idx="13" hasCustomPrompt="1"/>
          </p:nvPr>
        </p:nvSpPr>
        <p:spPr>
          <a:xfrm>
            <a:off x="4953000" y="1085850"/>
            <a:ext cx="3962400" cy="53340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8" name="Title 1"/>
          <p:cNvSpPr>
            <a:spLocks noGrp="1"/>
          </p:cNvSpPr>
          <p:nvPr>
            <p:ph type="title" hasCustomPrompt="1"/>
          </p:nvPr>
        </p:nvSpPr>
        <p:spPr>
          <a:xfrm>
            <a:off x="4953000" y="457200"/>
            <a:ext cx="3914775" cy="427038"/>
          </a:xfrm>
        </p:spPr>
        <p:txBody>
          <a:bodyPr lIns="0" tIns="0" rIns="0" bIns="0" anchor="t" anchorCtr="0">
            <a:noAutofit/>
          </a:bodyPr>
          <a:lstStyle>
            <a:lvl1pPr algn="l">
              <a:defRPr sz="2400" b="1" baseline="0">
                <a:solidFill>
                  <a:srgbClr val="C8102E"/>
                </a:solidFill>
              </a:defRPr>
            </a:lvl1pPr>
          </a:lstStyle>
          <a:p>
            <a:r>
              <a:rPr lang="en-US" dirty="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2018-02-05</a:t>
            </a:fld>
            <a:endParaRPr lang="en-CA" dirty="0"/>
          </a:p>
        </p:txBody>
      </p:sp>
      <p:sp>
        <p:nvSpPr>
          <p:cNvPr id="4" name="Footer Placeholder 3"/>
          <p:cNvSpPr>
            <a:spLocks noGrp="1"/>
          </p:cNvSpPr>
          <p:nvPr>
            <p:ph type="ftr" sz="quarter" idx="11"/>
          </p:nvPr>
        </p:nvSpPr>
        <p:spPr/>
        <p:txBody>
          <a:bodyPr/>
          <a:lstStyle/>
          <a:p>
            <a:r>
              <a:rPr lang="en-CA"/>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b" anchorCtr="0">
            <a:normAutofit fontScale="62500" lnSpcReduction="20000"/>
          </a:bodyPr>
          <a:lstStyle/>
          <a:p>
            <a:pPr algn="ctr"/>
            <a:endParaRPr lang="en-CA" dirty="0"/>
          </a:p>
        </p:txBody>
      </p:sp>
      <p:sp>
        <p:nvSpPr>
          <p:cNvPr id="3" name="Title Placeholder 1"/>
          <p:cNvSpPr>
            <a:spLocks noGrp="1"/>
          </p:cNvSpPr>
          <p:nvPr>
            <p:ph type="title"/>
          </p:nvPr>
        </p:nvSpPr>
        <p:spPr>
          <a:xfrm>
            <a:off x="2286000" y="502920"/>
            <a:ext cx="5638800" cy="533400"/>
          </a:xfrm>
          <a:prstGeom prst="rect">
            <a:avLst/>
          </a:prstGeom>
        </p:spPr>
        <p:txBody>
          <a:bodyPr vert="horz" lIns="0" tIns="0" rIns="0" bIns="0" rtlCol="0" anchor="t">
            <a:normAutofit/>
          </a:bodyPr>
          <a:lstStyle/>
          <a:p>
            <a:r>
              <a:rPr lang="en-US"/>
              <a:t>Click to edit Master title style</a:t>
            </a:r>
            <a:endParaRPr lang="en-CA" dirty="0"/>
          </a:p>
        </p:txBody>
      </p:sp>
      <p:sp>
        <p:nvSpPr>
          <p:cNvPr id="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fld id="{092FE58E-90E4-440B-991E-605E150E259B}" type="datetime1">
              <a:rPr lang="en-CA" smtClean="0"/>
              <a:pPr/>
              <a:t>2018-02-05</a:t>
            </a:fld>
            <a:endParaRPr lang="en-CA" dirty="0"/>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a:t>Presentation</a:t>
            </a:r>
            <a:endParaRPr lang="en-CA" dirty="0"/>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pPr/>
              <a:t>‹#›</a:t>
            </a:fld>
            <a:endParaRPr lang="en-CA" dirty="0"/>
          </a:p>
        </p:txBody>
      </p:sp>
      <p:pic>
        <p:nvPicPr>
          <p:cNvPr id="7" name="Picture 6" descr="COC_L2_CMYK.jpg"/>
          <p:cNvPicPr>
            <a:picLocks noChangeAspect="1"/>
          </p:cNvPicPr>
          <p:nvPr/>
        </p:nvPicPr>
        <p:blipFill>
          <a:blip r:embed="rId19" cstate="print"/>
          <a:stretch>
            <a:fillRect/>
          </a:stretch>
        </p:blipFill>
        <p:spPr>
          <a:xfrm>
            <a:off x="304800" y="0"/>
            <a:ext cx="1600200" cy="759206"/>
          </a:xfrm>
          <a:prstGeom prst="rect">
            <a:avLst/>
          </a:prstGeom>
          <a:blipFill>
            <a:blip r:embed="rId20" cstate="print"/>
            <a:stretch>
              <a:fillRect/>
            </a:stretch>
          </a:blipFill>
        </p:spPr>
      </p:pic>
      <p:sp>
        <p:nvSpPr>
          <p:cNvPr id="8" name="TextBox 7"/>
          <p:cNvSpPr txBox="1"/>
          <p:nvPr/>
        </p:nvSpPr>
        <p:spPr>
          <a:xfrm>
            <a:off x="7924800" y="6629400"/>
            <a:ext cx="838200" cy="261610"/>
          </a:xfrm>
          <a:prstGeom prst="rect">
            <a:avLst/>
          </a:prstGeom>
          <a:noFill/>
        </p:spPr>
        <p:txBody>
          <a:bodyPr wrap="square" rtlCol="0">
            <a:spAutoFit/>
          </a:bodyPr>
          <a:lstStyle/>
          <a:p>
            <a:r>
              <a:rPr lang="en-US" sz="1100" dirty="0">
                <a:solidFill>
                  <a:schemeClr val="bg1">
                    <a:lumMod val="50000"/>
                  </a:schemeClr>
                </a:solidFill>
              </a:rPr>
              <a:t>V04</a:t>
            </a:r>
            <a:endParaRPr lang="en-CA" sz="11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0"/>
          </p:nvPr>
        </p:nvSpPr>
        <p:spPr/>
      </p:sp>
      <p:sp>
        <p:nvSpPr>
          <p:cNvPr id="3" name="Text Placeholder 2"/>
          <p:cNvSpPr>
            <a:spLocks noGrp="1"/>
          </p:cNvSpPr>
          <p:nvPr>
            <p:ph type="body" sz="quarter" idx="19"/>
          </p:nvPr>
        </p:nvSpPr>
        <p:spPr>
          <a:xfrm>
            <a:off x="0" y="5638800"/>
            <a:ext cx="9144000" cy="990600"/>
          </a:xfrm>
        </p:spPr>
        <p:txBody>
          <a:bodyPr/>
          <a:lstStyle/>
          <a:p>
            <a:endParaRPr lang="en-CA" dirty="0"/>
          </a:p>
        </p:txBody>
      </p:sp>
      <p:sp>
        <p:nvSpPr>
          <p:cNvPr id="4" name="Title 3"/>
          <p:cNvSpPr>
            <a:spLocks noGrp="1"/>
          </p:cNvSpPr>
          <p:nvPr>
            <p:ph type="ctrTitle"/>
          </p:nvPr>
        </p:nvSpPr>
        <p:spPr>
          <a:xfrm>
            <a:off x="381000" y="5791200"/>
            <a:ext cx="3505200" cy="762000"/>
          </a:xfrm>
        </p:spPr>
        <p:txBody>
          <a:bodyPr/>
          <a:lstStyle/>
          <a:p>
            <a:r>
              <a:rPr lang="en-US" sz="1600" dirty="0"/>
              <a:t>February 7</a:t>
            </a:r>
            <a:r>
              <a:rPr lang="en-US" sz="1600" baseline="30000" dirty="0"/>
              <a:t>th</a:t>
            </a:r>
            <a:r>
              <a:rPr lang="en-US" sz="1600" dirty="0"/>
              <a:t> Workshop</a:t>
            </a:r>
            <a:br>
              <a:rPr lang="en-US" sz="1600" dirty="0"/>
            </a:br>
            <a:r>
              <a:rPr lang="en-US" sz="1600" dirty="0"/>
              <a:t>Red Deer - Alberta</a:t>
            </a:r>
            <a:endParaRPr lang="en-CA" sz="1600" dirty="0"/>
          </a:p>
        </p:txBody>
      </p:sp>
      <p:sp>
        <p:nvSpPr>
          <p:cNvPr id="5" name="Subtitle 4"/>
          <p:cNvSpPr>
            <a:spLocks noGrp="1"/>
          </p:cNvSpPr>
          <p:nvPr>
            <p:ph type="subTitle" idx="1"/>
          </p:nvPr>
        </p:nvSpPr>
        <p:spPr>
          <a:xfrm>
            <a:off x="5638800" y="5715000"/>
            <a:ext cx="3352800" cy="762000"/>
          </a:xfrm>
        </p:spPr>
        <p:txBody>
          <a:bodyPr/>
          <a:lstStyle/>
          <a:p>
            <a:r>
              <a:rPr lang="en-US" sz="1600" dirty="0"/>
              <a:t>Tangible Capital Assets &amp; Asset Management 101</a:t>
            </a:r>
            <a:endParaRPr lang="en-CA" sz="1600" dirty="0"/>
          </a:p>
        </p:txBody>
      </p:sp>
      <p:sp>
        <p:nvSpPr>
          <p:cNvPr id="7" name="Text Placeholder 6"/>
          <p:cNvSpPr>
            <a:spLocks noGrp="1"/>
          </p:cNvSpPr>
          <p:nvPr>
            <p:ph type="body" sz="quarter" idx="18"/>
          </p:nvPr>
        </p:nvSpPr>
        <p:spPr/>
        <p:txBody>
          <a:bodyPr/>
          <a:lstStyle/>
          <a:p>
            <a:endParaRPr lang="en-CA" dirty="0"/>
          </a:p>
        </p:txBody>
      </p:sp>
      <p:sp>
        <p:nvSpPr>
          <p:cNvPr id="8" name="Date Placeholder 7"/>
          <p:cNvSpPr>
            <a:spLocks noGrp="1"/>
          </p:cNvSpPr>
          <p:nvPr>
            <p:ph type="dt" sz="half" idx="10"/>
          </p:nvPr>
        </p:nvSpPr>
        <p:spPr/>
        <p:txBody>
          <a:bodyPr/>
          <a:lstStyle/>
          <a:p>
            <a:fld id="{092FE58E-90E4-440B-991E-605E150E259B}" type="datetime1">
              <a:rPr lang="en-CA" smtClean="0"/>
              <a:pPr/>
              <a:t>2018-02-05</a:t>
            </a:fld>
            <a:endParaRPr lang="en-CA" dirty="0"/>
          </a:p>
        </p:txBody>
      </p:sp>
      <p:sp>
        <p:nvSpPr>
          <p:cNvPr id="10" name="Slide Number Placeholder 9"/>
          <p:cNvSpPr>
            <a:spLocks noGrp="1"/>
          </p:cNvSpPr>
          <p:nvPr>
            <p:ph type="sldNum" sz="quarter" idx="12"/>
          </p:nvPr>
        </p:nvSpPr>
        <p:spPr/>
        <p:txBody>
          <a:bodyPr/>
          <a:lstStyle/>
          <a:p>
            <a:fld id="{C2BB63E6-1595-49DD-946C-2DD7DBDEF40D}" type="slidenum">
              <a:rPr lang="en-CA" smtClean="0"/>
              <a:pPr/>
              <a:t>1</a:t>
            </a:fld>
            <a:endParaRPr lang="en-CA" dirty="0"/>
          </a:p>
        </p:txBody>
      </p:sp>
      <p:pic>
        <p:nvPicPr>
          <p:cNvPr id="11" name="Picture 10" descr="IAMA Logo.png"/>
          <p:cNvPicPr/>
          <p:nvPr/>
        </p:nvPicPr>
        <p:blipFill>
          <a:blip r:embed="rId3" cstate="print"/>
          <a:stretch>
            <a:fillRect/>
          </a:stretch>
        </p:blipFill>
        <p:spPr>
          <a:xfrm>
            <a:off x="6009538" y="0"/>
            <a:ext cx="3134462" cy="688340"/>
          </a:xfrm>
          <a:prstGeom prst="rect">
            <a:avLst/>
          </a:prstGeom>
        </p:spPr>
      </p:pic>
      <p:sp>
        <p:nvSpPr>
          <p:cNvPr id="12" name="Footer Placeholder 4"/>
          <p:cNvSpPr>
            <a:spLocks noGrp="1"/>
          </p:cNvSpPr>
          <p:nvPr>
            <p:ph type="ftr" sz="quarter" idx="4294967295"/>
          </p:nvPr>
        </p:nvSpPr>
        <p:spPr>
          <a:xfrm>
            <a:off x="2209800" y="6569074"/>
            <a:ext cx="4495800" cy="365125"/>
          </a:xfrm>
          <a:prstGeom prst="rect">
            <a:avLst/>
          </a:prstGeom>
        </p:spPr>
        <p:txBody>
          <a:bodyPr/>
          <a:lstStyle/>
          <a:p>
            <a:pPr algn="ctr"/>
            <a:r>
              <a:rPr lang="en-CA" sz="1200" dirty="0">
                <a:solidFill>
                  <a:schemeClr val="bg1"/>
                </a:solidFill>
              </a:rPr>
              <a:t>Tangible Capital Assets &amp; Asset Management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6654" y="301475"/>
            <a:ext cx="6389183" cy="561330"/>
          </a:xfrm>
        </p:spPr>
        <p:txBody>
          <a:bodyPr>
            <a:normAutofit/>
          </a:bodyPr>
          <a:lstStyle/>
          <a:p>
            <a:r>
              <a:rPr lang="en-US" sz="2800" dirty="0"/>
              <a:t>Challenges for Many Municipalities</a:t>
            </a:r>
            <a:endParaRPr lang="en-US" sz="2000" dirty="0"/>
          </a:p>
        </p:txBody>
      </p:sp>
      <p:grpSp>
        <p:nvGrpSpPr>
          <p:cNvPr id="8" name="Group 7"/>
          <p:cNvGrpSpPr/>
          <p:nvPr/>
        </p:nvGrpSpPr>
        <p:grpSpPr>
          <a:xfrm>
            <a:off x="3185954" y="2353718"/>
            <a:ext cx="2280098" cy="1760185"/>
            <a:chOff x="3185954" y="2353718"/>
            <a:chExt cx="2280098" cy="1760185"/>
          </a:xfrm>
        </p:grpSpPr>
        <p:sp>
          <p:nvSpPr>
            <p:cNvPr id="60" name="Freeform 5"/>
            <p:cNvSpPr>
              <a:spLocks noChangeAspect="1"/>
            </p:cNvSpPr>
            <p:nvPr/>
          </p:nvSpPr>
          <p:spPr bwMode="auto">
            <a:xfrm flipH="1">
              <a:off x="3701513" y="3623066"/>
              <a:ext cx="604386" cy="490837"/>
            </a:xfrm>
            <a:custGeom>
              <a:avLst/>
              <a:gdLst>
                <a:gd name="T0" fmla="*/ 0 w 740"/>
                <a:gd name="T1" fmla="*/ 185 h 603"/>
                <a:gd name="T2" fmla="*/ 0 w 740"/>
                <a:gd name="T3" fmla="*/ 603 h 603"/>
                <a:gd name="T4" fmla="*/ 0 w 740"/>
                <a:gd name="T5" fmla="*/ 603 h 603"/>
                <a:gd name="T6" fmla="*/ 27 w 740"/>
                <a:gd name="T7" fmla="*/ 603 h 603"/>
                <a:gd name="T8" fmla="*/ 54 w 740"/>
                <a:gd name="T9" fmla="*/ 602 h 603"/>
                <a:gd name="T10" fmla="*/ 80 w 740"/>
                <a:gd name="T11" fmla="*/ 599 h 603"/>
                <a:gd name="T12" fmla="*/ 107 w 740"/>
                <a:gd name="T13" fmla="*/ 597 h 603"/>
                <a:gd name="T14" fmla="*/ 159 w 740"/>
                <a:gd name="T15" fmla="*/ 590 h 603"/>
                <a:gd name="T16" fmla="*/ 211 w 740"/>
                <a:gd name="T17" fmla="*/ 581 h 603"/>
                <a:gd name="T18" fmla="*/ 262 w 740"/>
                <a:gd name="T19" fmla="*/ 570 h 603"/>
                <a:gd name="T20" fmla="*/ 312 w 740"/>
                <a:gd name="T21" fmla="*/ 555 h 603"/>
                <a:gd name="T22" fmla="*/ 360 w 740"/>
                <a:gd name="T23" fmla="*/ 538 h 603"/>
                <a:gd name="T24" fmla="*/ 408 w 740"/>
                <a:gd name="T25" fmla="*/ 520 h 603"/>
                <a:gd name="T26" fmla="*/ 454 w 740"/>
                <a:gd name="T27" fmla="*/ 499 h 603"/>
                <a:gd name="T28" fmla="*/ 499 w 740"/>
                <a:gd name="T29" fmla="*/ 476 h 603"/>
                <a:gd name="T30" fmla="*/ 543 w 740"/>
                <a:gd name="T31" fmla="*/ 450 h 603"/>
                <a:gd name="T32" fmla="*/ 585 w 740"/>
                <a:gd name="T33" fmla="*/ 423 h 603"/>
                <a:gd name="T34" fmla="*/ 627 w 740"/>
                <a:gd name="T35" fmla="*/ 394 h 603"/>
                <a:gd name="T36" fmla="*/ 666 w 740"/>
                <a:gd name="T37" fmla="*/ 362 h 603"/>
                <a:gd name="T38" fmla="*/ 704 w 740"/>
                <a:gd name="T39" fmla="*/ 329 h 603"/>
                <a:gd name="T40" fmla="*/ 740 w 740"/>
                <a:gd name="T41" fmla="*/ 294 h 603"/>
                <a:gd name="T42" fmla="*/ 445 w 740"/>
                <a:gd name="T43" fmla="*/ 0 h 603"/>
                <a:gd name="T44" fmla="*/ 445 w 740"/>
                <a:gd name="T45" fmla="*/ 0 h 603"/>
                <a:gd name="T46" fmla="*/ 424 w 740"/>
                <a:gd name="T47" fmla="*/ 21 h 603"/>
                <a:gd name="T48" fmla="*/ 401 w 740"/>
                <a:gd name="T49" fmla="*/ 40 h 603"/>
                <a:gd name="T50" fmla="*/ 377 w 740"/>
                <a:gd name="T51" fmla="*/ 59 h 603"/>
                <a:gd name="T52" fmla="*/ 352 w 740"/>
                <a:gd name="T53" fmla="*/ 77 h 603"/>
                <a:gd name="T54" fmla="*/ 326 w 740"/>
                <a:gd name="T55" fmla="*/ 93 h 603"/>
                <a:gd name="T56" fmla="*/ 300 w 740"/>
                <a:gd name="T57" fmla="*/ 109 h 603"/>
                <a:gd name="T58" fmla="*/ 273 w 740"/>
                <a:gd name="T59" fmla="*/ 123 h 603"/>
                <a:gd name="T60" fmla="*/ 245 w 740"/>
                <a:gd name="T61" fmla="*/ 135 h 603"/>
                <a:gd name="T62" fmla="*/ 217 w 740"/>
                <a:gd name="T63" fmla="*/ 146 h 603"/>
                <a:gd name="T64" fmla="*/ 188 w 740"/>
                <a:gd name="T65" fmla="*/ 157 h 603"/>
                <a:gd name="T66" fmla="*/ 157 w 740"/>
                <a:gd name="T67" fmla="*/ 166 h 603"/>
                <a:gd name="T68" fmla="*/ 127 w 740"/>
                <a:gd name="T69" fmla="*/ 172 h 603"/>
                <a:gd name="T70" fmla="*/ 96 w 740"/>
                <a:gd name="T71" fmla="*/ 178 h 603"/>
                <a:gd name="T72" fmla="*/ 64 w 740"/>
                <a:gd name="T73" fmla="*/ 183 h 603"/>
                <a:gd name="T74" fmla="*/ 33 w 740"/>
                <a:gd name="T75" fmla="*/ 185 h 603"/>
                <a:gd name="T76" fmla="*/ 0 w 740"/>
                <a:gd name="T77" fmla="*/ 185 h 603"/>
                <a:gd name="T78" fmla="*/ 0 w 740"/>
                <a:gd name="T79" fmla="*/ 18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0" h="603">
                  <a:moveTo>
                    <a:pt x="0" y="185"/>
                  </a:moveTo>
                  <a:lnTo>
                    <a:pt x="0" y="603"/>
                  </a:lnTo>
                  <a:lnTo>
                    <a:pt x="0" y="603"/>
                  </a:lnTo>
                  <a:lnTo>
                    <a:pt x="27" y="603"/>
                  </a:lnTo>
                  <a:lnTo>
                    <a:pt x="54" y="602"/>
                  </a:lnTo>
                  <a:lnTo>
                    <a:pt x="80" y="599"/>
                  </a:lnTo>
                  <a:lnTo>
                    <a:pt x="107" y="597"/>
                  </a:lnTo>
                  <a:lnTo>
                    <a:pt x="159" y="590"/>
                  </a:lnTo>
                  <a:lnTo>
                    <a:pt x="211" y="581"/>
                  </a:lnTo>
                  <a:lnTo>
                    <a:pt x="262" y="570"/>
                  </a:lnTo>
                  <a:lnTo>
                    <a:pt x="312" y="555"/>
                  </a:lnTo>
                  <a:lnTo>
                    <a:pt x="360" y="538"/>
                  </a:lnTo>
                  <a:lnTo>
                    <a:pt x="408" y="520"/>
                  </a:lnTo>
                  <a:lnTo>
                    <a:pt x="454" y="499"/>
                  </a:lnTo>
                  <a:lnTo>
                    <a:pt x="499" y="476"/>
                  </a:lnTo>
                  <a:lnTo>
                    <a:pt x="543" y="450"/>
                  </a:lnTo>
                  <a:lnTo>
                    <a:pt x="585" y="423"/>
                  </a:lnTo>
                  <a:lnTo>
                    <a:pt x="627" y="394"/>
                  </a:lnTo>
                  <a:lnTo>
                    <a:pt x="666" y="362"/>
                  </a:lnTo>
                  <a:lnTo>
                    <a:pt x="704" y="329"/>
                  </a:lnTo>
                  <a:lnTo>
                    <a:pt x="740" y="294"/>
                  </a:lnTo>
                  <a:lnTo>
                    <a:pt x="445" y="0"/>
                  </a:lnTo>
                  <a:lnTo>
                    <a:pt x="445" y="0"/>
                  </a:lnTo>
                  <a:lnTo>
                    <a:pt x="424" y="21"/>
                  </a:lnTo>
                  <a:lnTo>
                    <a:pt x="401" y="40"/>
                  </a:lnTo>
                  <a:lnTo>
                    <a:pt x="377" y="59"/>
                  </a:lnTo>
                  <a:lnTo>
                    <a:pt x="352" y="77"/>
                  </a:lnTo>
                  <a:lnTo>
                    <a:pt x="326" y="93"/>
                  </a:lnTo>
                  <a:lnTo>
                    <a:pt x="300" y="109"/>
                  </a:lnTo>
                  <a:lnTo>
                    <a:pt x="273" y="123"/>
                  </a:lnTo>
                  <a:lnTo>
                    <a:pt x="245" y="135"/>
                  </a:lnTo>
                  <a:lnTo>
                    <a:pt x="217" y="146"/>
                  </a:lnTo>
                  <a:lnTo>
                    <a:pt x="188" y="157"/>
                  </a:lnTo>
                  <a:lnTo>
                    <a:pt x="157" y="166"/>
                  </a:lnTo>
                  <a:lnTo>
                    <a:pt x="127" y="172"/>
                  </a:lnTo>
                  <a:lnTo>
                    <a:pt x="96" y="178"/>
                  </a:lnTo>
                  <a:lnTo>
                    <a:pt x="64" y="183"/>
                  </a:lnTo>
                  <a:lnTo>
                    <a:pt x="33" y="185"/>
                  </a:lnTo>
                  <a:lnTo>
                    <a:pt x="0" y="185"/>
                  </a:lnTo>
                  <a:lnTo>
                    <a:pt x="0" y="185"/>
                  </a:lnTo>
                  <a:close/>
                </a:path>
              </a:pathLst>
            </a:custGeom>
            <a:gradFill>
              <a:gsLst>
                <a:gs pos="0">
                  <a:schemeClr val="accent4"/>
                </a:gs>
                <a:gs pos="80000">
                  <a:srgbClr val="92D050"/>
                </a:gs>
                <a:gs pos="100000">
                  <a:schemeClr val="accent4">
                    <a:lumMod val="60000"/>
                    <a:lumOff val="40000"/>
                  </a:schemeClr>
                </a:gs>
              </a:gsLst>
            </a:gra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1" name="Freeform 8"/>
            <p:cNvSpPr>
              <a:spLocks noChangeAspect="1"/>
            </p:cNvSpPr>
            <p:nvPr/>
          </p:nvSpPr>
          <p:spPr bwMode="auto">
            <a:xfrm flipH="1">
              <a:off x="4305898" y="2414291"/>
              <a:ext cx="600303" cy="487581"/>
            </a:xfrm>
            <a:custGeom>
              <a:avLst/>
              <a:gdLst>
                <a:gd name="T0" fmla="*/ 735 w 735"/>
                <a:gd name="T1" fmla="*/ 418 h 599"/>
                <a:gd name="T2" fmla="*/ 735 w 735"/>
                <a:gd name="T3" fmla="*/ 0 h 599"/>
                <a:gd name="T4" fmla="*/ 735 w 735"/>
                <a:gd name="T5" fmla="*/ 0 h 599"/>
                <a:gd name="T6" fmla="*/ 708 w 735"/>
                <a:gd name="T7" fmla="*/ 0 h 599"/>
                <a:gd name="T8" fmla="*/ 682 w 735"/>
                <a:gd name="T9" fmla="*/ 1 h 599"/>
                <a:gd name="T10" fmla="*/ 629 w 735"/>
                <a:gd name="T11" fmla="*/ 6 h 599"/>
                <a:gd name="T12" fmla="*/ 577 w 735"/>
                <a:gd name="T13" fmla="*/ 13 h 599"/>
                <a:gd name="T14" fmla="*/ 526 w 735"/>
                <a:gd name="T15" fmla="*/ 22 h 599"/>
                <a:gd name="T16" fmla="*/ 475 w 735"/>
                <a:gd name="T17" fmla="*/ 33 h 599"/>
                <a:gd name="T18" fmla="*/ 425 w 735"/>
                <a:gd name="T19" fmla="*/ 47 h 599"/>
                <a:gd name="T20" fmla="*/ 377 w 735"/>
                <a:gd name="T21" fmla="*/ 64 h 599"/>
                <a:gd name="T22" fmla="*/ 331 w 735"/>
                <a:gd name="T23" fmla="*/ 82 h 599"/>
                <a:gd name="T24" fmla="*/ 284 w 735"/>
                <a:gd name="T25" fmla="*/ 102 h 599"/>
                <a:gd name="T26" fmla="*/ 239 w 735"/>
                <a:gd name="T27" fmla="*/ 126 h 599"/>
                <a:gd name="T28" fmla="*/ 196 w 735"/>
                <a:gd name="T29" fmla="*/ 150 h 599"/>
                <a:gd name="T30" fmla="*/ 153 w 735"/>
                <a:gd name="T31" fmla="*/ 178 h 599"/>
                <a:gd name="T32" fmla="*/ 113 w 735"/>
                <a:gd name="T33" fmla="*/ 206 h 599"/>
                <a:gd name="T34" fmla="*/ 73 w 735"/>
                <a:gd name="T35" fmla="*/ 236 h 599"/>
                <a:gd name="T36" fmla="*/ 36 w 735"/>
                <a:gd name="T37" fmla="*/ 269 h 599"/>
                <a:gd name="T38" fmla="*/ 0 w 735"/>
                <a:gd name="T39" fmla="*/ 304 h 599"/>
                <a:gd name="T40" fmla="*/ 294 w 735"/>
                <a:gd name="T41" fmla="*/ 599 h 599"/>
                <a:gd name="T42" fmla="*/ 294 w 735"/>
                <a:gd name="T43" fmla="*/ 599 h 599"/>
                <a:gd name="T44" fmla="*/ 316 w 735"/>
                <a:gd name="T45" fmla="*/ 579 h 599"/>
                <a:gd name="T46" fmla="*/ 339 w 735"/>
                <a:gd name="T47" fmla="*/ 559 h 599"/>
                <a:gd name="T48" fmla="*/ 362 w 735"/>
                <a:gd name="T49" fmla="*/ 540 h 599"/>
                <a:gd name="T50" fmla="*/ 387 w 735"/>
                <a:gd name="T51" fmla="*/ 523 h 599"/>
                <a:gd name="T52" fmla="*/ 412 w 735"/>
                <a:gd name="T53" fmla="*/ 507 h 599"/>
                <a:gd name="T54" fmla="*/ 438 w 735"/>
                <a:gd name="T55" fmla="*/ 493 h 599"/>
                <a:gd name="T56" fmla="*/ 465 w 735"/>
                <a:gd name="T57" fmla="*/ 479 h 599"/>
                <a:gd name="T58" fmla="*/ 493 w 735"/>
                <a:gd name="T59" fmla="*/ 467 h 599"/>
                <a:gd name="T60" fmla="*/ 522 w 735"/>
                <a:gd name="T61" fmla="*/ 455 h 599"/>
                <a:gd name="T62" fmla="*/ 550 w 735"/>
                <a:gd name="T63" fmla="*/ 445 h 599"/>
                <a:gd name="T64" fmla="*/ 579 w 735"/>
                <a:gd name="T65" fmla="*/ 437 h 599"/>
                <a:gd name="T66" fmla="*/ 610 w 735"/>
                <a:gd name="T67" fmla="*/ 431 h 599"/>
                <a:gd name="T68" fmla="*/ 640 w 735"/>
                <a:gd name="T69" fmla="*/ 425 h 599"/>
                <a:gd name="T70" fmla="*/ 672 w 735"/>
                <a:gd name="T71" fmla="*/ 420 h 599"/>
                <a:gd name="T72" fmla="*/ 703 w 735"/>
                <a:gd name="T73" fmla="*/ 418 h 599"/>
                <a:gd name="T74" fmla="*/ 735 w 735"/>
                <a:gd name="T75" fmla="*/ 418 h 599"/>
                <a:gd name="T76" fmla="*/ 735 w 735"/>
                <a:gd name="T77" fmla="*/ 4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5" h="599">
                  <a:moveTo>
                    <a:pt x="735" y="418"/>
                  </a:moveTo>
                  <a:lnTo>
                    <a:pt x="735" y="0"/>
                  </a:lnTo>
                  <a:lnTo>
                    <a:pt x="735" y="0"/>
                  </a:lnTo>
                  <a:lnTo>
                    <a:pt x="708" y="0"/>
                  </a:lnTo>
                  <a:lnTo>
                    <a:pt x="682" y="1"/>
                  </a:lnTo>
                  <a:lnTo>
                    <a:pt x="629" y="6"/>
                  </a:lnTo>
                  <a:lnTo>
                    <a:pt x="577" y="13"/>
                  </a:lnTo>
                  <a:lnTo>
                    <a:pt x="526" y="22"/>
                  </a:lnTo>
                  <a:lnTo>
                    <a:pt x="475" y="33"/>
                  </a:lnTo>
                  <a:lnTo>
                    <a:pt x="425" y="47"/>
                  </a:lnTo>
                  <a:lnTo>
                    <a:pt x="377" y="64"/>
                  </a:lnTo>
                  <a:lnTo>
                    <a:pt x="331" y="82"/>
                  </a:lnTo>
                  <a:lnTo>
                    <a:pt x="284" y="102"/>
                  </a:lnTo>
                  <a:lnTo>
                    <a:pt x="239" y="126"/>
                  </a:lnTo>
                  <a:lnTo>
                    <a:pt x="196" y="150"/>
                  </a:lnTo>
                  <a:lnTo>
                    <a:pt x="153" y="178"/>
                  </a:lnTo>
                  <a:lnTo>
                    <a:pt x="113" y="206"/>
                  </a:lnTo>
                  <a:lnTo>
                    <a:pt x="73" y="236"/>
                  </a:lnTo>
                  <a:lnTo>
                    <a:pt x="36" y="269"/>
                  </a:lnTo>
                  <a:lnTo>
                    <a:pt x="0" y="304"/>
                  </a:lnTo>
                  <a:lnTo>
                    <a:pt x="294" y="599"/>
                  </a:lnTo>
                  <a:lnTo>
                    <a:pt x="294" y="599"/>
                  </a:lnTo>
                  <a:lnTo>
                    <a:pt x="316" y="579"/>
                  </a:lnTo>
                  <a:lnTo>
                    <a:pt x="339" y="559"/>
                  </a:lnTo>
                  <a:lnTo>
                    <a:pt x="362" y="540"/>
                  </a:lnTo>
                  <a:lnTo>
                    <a:pt x="387" y="523"/>
                  </a:lnTo>
                  <a:lnTo>
                    <a:pt x="412" y="507"/>
                  </a:lnTo>
                  <a:lnTo>
                    <a:pt x="438" y="493"/>
                  </a:lnTo>
                  <a:lnTo>
                    <a:pt x="465" y="479"/>
                  </a:lnTo>
                  <a:lnTo>
                    <a:pt x="493" y="467"/>
                  </a:lnTo>
                  <a:lnTo>
                    <a:pt x="522" y="455"/>
                  </a:lnTo>
                  <a:lnTo>
                    <a:pt x="550" y="445"/>
                  </a:lnTo>
                  <a:lnTo>
                    <a:pt x="579" y="437"/>
                  </a:lnTo>
                  <a:lnTo>
                    <a:pt x="610" y="431"/>
                  </a:lnTo>
                  <a:lnTo>
                    <a:pt x="640" y="425"/>
                  </a:lnTo>
                  <a:lnTo>
                    <a:pt x="672" y="420"/>
                  </a:lnTo>
                  <a:lnTo>
                    <a:pt x="703" y="418"/>
                  </a:lnTo>
                  <a:lnTo>
                    <a:pt x="735" y="418"/>
                  </a:lnTo>
                  <a:lnTo>
                    <a:pt x="735" y="418"/>
                  </a:lnTo>
                  <a:close/>
                </a:path>
              </a:pathLst>
            </a:custGeom>
            <a:gradFill>
              <a:gsLst>
                <a:gs pos="0">
                  <a:schemeClr val="accent4"/>
                </a:gs>
                <a:gs pos="80000">
                  <a:srgbClr val="92D050"/>
                </a:gs>
                <a:gs pos="100000">
                  <a:schemeClr val="accent4">
                    <a:lumMod val="60000"/>
                    <a:lumOff val="40000"/>
                  </a:schemeClr>
                </a:gs>
              </a:gsLst>
            </a:gra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9"/>
            <p:cNvSpPr>
              <a:spLocks noChangeAspect="1"/>
            </p:cNvSpPr>
            <p:nvPr/>
          </p:nvSpPr>
          <p:spPr bwMode="auto">
            <a:xfrm flipH="1">
              <a:off x="3453223" y="2667442"/>
              <a:ext cx="487592" cy="600725"/>
            </a:xfrm>
            <a:custGeom>
              <a:avLst/>
              <a:gdLst>
                <a:gd name="T0" fmla="*/ 179 w 597"/>
                <a:gd name="T1" fmla="*/ 733 h 738"/>
                <a:gd name="T2" fmla="*/ 179 w 597"/>
                <a:gd name="T3" fmla="*/ 733 h 738"/>
                <a:gd name="T4" fmla="*/ 179 w 597"/>
                <a:gd name="T5" fmla="*/ 738 h 738"/>
                <a:gd name="T6" fmla="*/ 597 w 597"/>
                <a:gd name="T7" fmla="*/ 738 h 738"/>
                <a:gd name="T8" fmla="*/ 597 w 597"/>
                <a:gd name="T9" fmla="*/ 738 h 738"/>
                <a:gd name="T10" fmla="*/ 597 w 597"/>
                <a:gd name="T11" fmla="*/ 733 h 738"/>
                <a:gd name="T12" fmla="*/ 597 w 597"/>
                <a:gd name="T13" fmla="*/ 733 h 738"/>
                <a:gd name="T14" fmla="*/ 596 w 597"/>
                <a:gd name="T15" fmla="*/ 680 h 738"/>
                <a:gd name="T16" fmla="*/ 591 w 597"/>
                <a:gd name="T17" fmla="*/ 627 h 738"/>
                <a:gd name="T18" fmla="*/ 585 w 597"/>
                <a:gd name="T19" fmla="*/ 575 h 738"/>
                <a:gd name="T20" fmla="*/ 576 w 597"/>
                <a:gd name="T21" fmla="*/ 524 h 738"/>
                <a:gd name="T22" fmla="*/ 564 w 597"/>
                <a:gd name="T23" fmla="*/ 474 h 738"/>
                <a:gd name="T24" fmla="*/ 550 w 597"/>
                <a:gd name="T25" fmla="*/ 425 h 738"/>
                <a:gd name="T26" fmla="*/ 535 w 597"/>
                <a:gd name="T27" fmla="*/ 377 h 738"/>
                <a:gd name="T28" fmla="*/ 515 w 597"/>
                <a:gd name="T29" fmla="*/ 330 h 738"/>
                <a:gd name="T30" fmla="*/ 495 w 597"/>
                <a:gd name="T31" fmla="*/ 283 h 738"/>
                <a:gd name="T32" fmla="*/ 472 w 597"/>
                <a:gd name="T33" fmla="*/ 239 h 738"/>
                <a:gd name="T34" fmla="*/ 448 w 597"/>
                <a:gd name="T35" fmla="*/ 195 h 738"/>
                <a:gd name="T36" fmla="*/ 422 w 597"/>
                <a:gd name="T37" fmla="*/ 154 h 738"/>
                <a:gd name="T38" fmla="*/ 392 w 597"/>
                <a:gd name="T39" fmla="*/ 113 h 738"/>
                <a:gd name="T40" fmla="*/ 362 w 597"/>
                <a:gd name="T41" fmla="*/ 73 h 738"/>
                <a:gd name="T42" fmla="*/ 329 w 597"/>
                <a:gd name="T43" fmla="*/ 36 h 738"/>
                <a:gd name="T44" fmla="*/ 295 w 597"/>
                <a:gd name="T45" fmla="*/ 0 h 738"/>
                <a:gd name="T46" fmla="*/ 0 w 597"/>
                <a:gd name="T47" fmla="*/ 295 h 738"/>
                <a:gd name="T48" fmla="*/ 0 w 597"/>
                <a:gd name="T49" fmla="*/ 295 h 738"/>
                <a:gd name="T50" fmla="*/ 21 w 597"/>
                <a:gd name="T51" fmla="*/ 316 h 738"/>
                <a:gd name="T52" fmla="*/ 40 w 597"/>
                <a:gd name="T53" fmla="*/ 339 h 738"/>
                <a:gd name="T54" fmla="*/ 58 w 597"/>
                <a:gd name="T55" fmla="*/ 362 h 738"/>
                <a:gd name="T56" fmla="*/ 75 w 597"/>
                <a:gd name="T57" fmla="*/ 387 h 738"/>
                <a:gd name="T58" fmla="*/ 91 w 597"/>
                <a:gd name="T59" fmla="*/ 412 h 738"/>
                <a:gd name="T60" fmla="*/ 105 w 597"/>
                <a:gd name="T61" fmla="*/ 438 h 738"/>
                <a:gd name="T62" fmla="*/ 119 w 597"/>
                <a:gd name="T63" fmla="*/ 465 h 738"/>
                <a:gd name="T64" fmla="*/ 131 w 597"/>
                <a:gd name="T65" fmla="*/ 492 h 738"/>
                <a:gd name="T66" fmla="*/ 143 w 597"/>
                <a:gd name="T67" fmla="*/ 521 h 738"/>
                <a:gd name="T68" fmla="*/ 152 w 597"/>
                <a:gd name="T69" fmla="*/ 549 h 738"/>
                <a:gd name="T70" fmla="*/ 160 w 597"/>
                <a:gd name="T71" fmla="*/ 578 h 738"/>
                <a:gd name="T72" fmla="*/ 166 w 597"/>
                <a:gd name="T73" fmla="*/ 609 h 738"/>
                <a:gd name="T74" fmla="*/ 172 w 597"/>
                <a:gd name="T75" fmla="*/ 639 h 738"/>
                <a:gd name="T76" fmla="*/ 177 w 597"/>
                <a:gd name="T77" fmla="*/ 670 h 738"/>
                <a:gd name="T78" fmla="*/ 179 w 597"/>
                <a:gd name="T79" fmla="*/ 701 h 738"/>
                <a:gd name="T80" fmla="*/ 179 w 597"/>
                <a:gd name="T81" fmla="*/ 733 h 738"/>
                <a:gd name="T82" fmla="*/ 179 w 597"/>
                <a:gd name="T83" fmla="*/ 73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7" h="738">
                  <a:moveTo>
                    <a:pt x="179" y="733"/>
                  </a:moveTo>
                  <a:lnTo>
                    <a:pt x="179" y="733"/>
                  </a:lnTo>
                  <a:lnTo>
                    <a:pt x="179" y="738"/>
                  </a:lnTo>
                  <a:lnTo>
                    <a:pt x="597" y="738"/>
                  </a:lnTo>
                  <a:lnTo>
                    <a:pt x="597" y="738"/>
                  </a:lnTo>
                  <a:lnTo>
                    <a:pt x="597" y="733"/>
                  </a:lnTo>
                  <a:lnTo>
                    <a:pt x="597" y="733"/>
                  </a:lnTo>
                  <a:lnTo>
                    <a:pt x="596" y="680"/>
                  </a:lnTo>
                  <a:lnTo>
                    <a:pt x="591" y="627"/>
                  </a:lnTo>
                  <a:lnTo>
                    <a:pt x="585" y="575"/>
                  </a:lnTo>
                  <a:lnTo>
                    <a:pt x="576" y="524"/>
                  </a:lnTo>
                  <a:lnTo>
                    <a:pt x="564" y="474"/>
                  </a:lnTo>
                  <a:lnTo>
                    <a:pt x="550" y="425"/>
                  </a:lnTo>
                  <a:lnTo>
                    <a:pt x="535" y="377"/>
                  </a:lnTo>
                  <a:lnTo>
                    <a:pt x="515" y="330"/>
                  </a:lnTo>
                  <a:lnTo>
                    <a:pt x="495" y="283"/>
                  </a:lnTo>
                  <a:lnTo>
                    <a:pt x="472" y="239"/>
                  </a:lnTo>
                  <a:lnTo>
                    <a:pt x="448" y="195"/>
                  </a:lnTo>
                  <a:lnTo>
                    <a:pt x="422" y="154"/>
                  </a:lnTo>
                  <a:lnTo>
                    <a:pt x="392" y="113"/>
                  </a:lnTo>
                  <a:lnTo>
                    <a:pt x="362" y="73"/>
                  </a:lnTo>
                  <a:lnTo>
                    <a:pt x="329" y="36"/>
                  </a:lnTo>
                  <a:lnTo>
                    <a:pt x="295" y="0"/>
                  </a:lnTo>
                  <a:lnTo>
                    <a:pt x="0" y="295"/>
                  </a:lnTo>
                  <a:lnTo>
                    <a:pt x="0" y="295"/>
                  </a:lnTo>
                  <a:lnTo>
                    <a:pt x="21" y="316"/>
                  </a:lnTo>
                  <a:lnTo>
                    <a:pt x="40" y="339"/>
                  </a:lnTo>
                  <a:lnTo>
                    <a:pt x="58" y="362"/>
                  </a:lnTo>
                  <a:lnTo>
                    <a:pt x="75" y="387"/>
                  </a:lnTo>
                  <a:lnTo>
                    <a:pt x="91" y="412"/>
                  </a:lnTo>
                  <a:lnTo>
                    <a:pt x="105" y="438"/>
                  </a:lnTo>
                  <a:lnTo>
                    <a:pt x="119" y="465"/>
                  </a:lnTo>
                  <a:lnTo>
                    <a:pt x="131" y="492"/>
                  </a:lnTo>
                  <a:lnTo>
                    <a:pt x="143" y="521"/>
                  </a:lnTo>
                  <a:lnTo>
                    <a:pt x="152" y="549"/>
                  </a:lnTo>
                  <a:lnTo>
                    <a:pt x="160" y="578"/>
                  </a:lnTo>
                  <a:lnTo>
                    <a:pt x="166" y="609"/>
                  </a:lnTo>
                  <a:lnTo>
                    <a:pt x="172" y="639"/>
                  </a:lnTo>
                  <a:lnTo>
                    <a:pt x="177" y="670"/>
                  </a:lnTo>
                  <a:lnTo>
                    <a:pt x="179" y="701"/>
                  </a:lnTo>
                  <a:lnTo>
                    <a:pt x="179" y="733"/>
                  </a:lnTo>
                  <a:lnTo>
                    <a:pt x="179" y="733"/>
                  </a:lnTo>
                  <a:close/>
                </a:path>
              </a:pathLst>
            </a:custGeom>
            <a:gradFill>
              <a:gsLst>
                <a:gs pos="0">
                  <a:schemeClr val="accent4"/>
                </a:gs>
                <a:gs pos="80000">
                  <a:srgbClr val="92D050"/>
                </a:gs>
                <a:gs pos="100000">
                  <a:schemeClr val="accent4">
                    <a:lumMod val="60000"/>
                    <a:lumOff val="40000"/>
                  </a:schemeClr>
                </a:gs>
              </a:gsLst>
            </a:gra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Freeform 12"/>
            <p:cNvSpPr>
              <a:spLocks noChangeAspect="1"/>
            </p:cNvSpPr>
            <p:nvPr/>
          </p:nvSpPr>
          <p:spPr bwMode="auto">
            <a:xfrm flipH="1">
              <a:off x="4547625" y="3268167"/>
              <a:ext cx="610948" cy="731804"/>
            </a:xfrm>
            <a:custGeom>
              <a:avLst/>
              <a:gdLst/>
              <a:ahLst/>
              <a:cxnLst/>
              <a:rect l="l" t="t" r="r" b="b"/>
              <a:pathLst>
                <a:path w="1187504" h="1427216">
                  <a:moveTo>
                    <a:pt x="0" y="0"/>
                  </a:moveTo>
                  <a:lnTo>
                    <a:pt x="663575" y="0"/>
                  </a:lnTo>
                  <a:lnTo>
                    <a:pt x="665163" y="50800"/>
                  </a:lnTo>
                  <a:lnTo>
                    <a:pt x="669925" y="101600"/>
                  </a:lnTo>
                  <a:lnTo>
                    <a:pt x="676275" y="152400"/>
                  </a:lnTo>
                  <a:lnTo>
                    <a:pt x="685800" y="200025"/>
                  </a:lnTo>
                  <a:lnTo>
                    <a:pt x="696913" y="249238"/>
                  </a:lnTo>
                  <a:lnTo>
                    <a:pt x="711200" y="295275"/>
                  </a:lnTo>
                  <a:lnTo>
                    <a:pt x="727075" y="341313"/>
                  </a:lnTo>
                  <a:lnTo>
                    <a:pt x="744538" y="387350"/>
                  </a:lnTo>
                  <a:lnTo>
                    <a:pt x="763588" y="431800"/>
                  </a:lnTo>
                  <a:lnTo>
                    <a:pt x="787400" y="474663"/>
                  </a:lnTo>
                  <a:lnTo>
                    <a:pt x="812800" y="515938"/>
                  </a:lnTo>
                  <a:lnTo>
                    <a:pt x="838200" y="555625"/>
                  </a:lnTo>
                  <a:lnTo>
                    <a:pt x="839487" y="557413"/>
                  </a:lnTo>
                  <a:lnTo>
                    <a:pt x="931762" y="465138"/>
                  </a:lnTo>
                  <a:lnTo>
                    <a:pt x="1187504" y="1427216"/>
                  </a:lnTo>
                  <a:lnTo>
                    <a:pt x="225426" y="1171474"/>
                  </a:lnTo>
                  <a:lnTo>
                    <a:pt x="366109" y="1030790"/>
                  </a:lnTo>
                  <a:lnTo>
                    <a:pt x="334963" y="990601"/>
                  </a:lnTo>
                  <a:lnTo>
                    <a:pt x="288925" y="927101"/>
                  </a:lnTo>
                  <a:lnTo>
                    <a:pt x="244475" y="858838"/>
                  </a:lnTo>
                  <a:lnTo>
                    <a:pt x="204788" y="790576"/>
                  </a:lnTo>
                  <a:lnTo>
                    <a:pt x="166688" y="717551"/>
                  </a:lnTo>
                  <a:lnTo>
                    <a:pt x="134938" y="644526"/>
                  </a:lnTo>
                  <a:lnTo>
                    <a:pt x="104775" y="569913"/>
                  </a:lnTo>
                  <a:lnTo>
                    <a:pt x="77788" y="492125"/>
                  </a:lnTo>
                  <a:lnTo>
                    <a:pt x="53975" y="412750"/>
                  </a:lnTo>
                  <a:lnTo>
                    <a:pt x="36513" y="333375"/>
                  </a:lnTo>
                  <a:lnTo>
                    <a:pt x="20638" y="252413"/>
                  </a:lnTo>
                  <a:lnTo>
                    <a:pt x="9525" y="169863"/>
                  </a:lnTo>
                  <a:lnTo>
                    <a:pt x="1588" y="85725"/>
                  </a:lnTo>
                  <a:lnTo>
                    <a:pt x="0" y="42863"/>
                  </a:lnTo>
                  <a:close/>
                </a:path>
              </a:pathLst>
            </a:custGeom>
            <a:gradFill>
              <a:gsLst>
                <a:gs pos="0">
                  <a:schemeClr val="accent4"/>
                </a:gs>
                <a:gs pos="80000">
                  <a:srgbClr val="92D050"/>
                </a:gs>
                <a:gs pos="100000">
                  <a:schemeClr val="accent4">
                    <a:lumMod val="60000"/>
                    <a:lumOff val="40000"/>
                  </a:schemeClr>
                </a:gs>
              </a:gsLst>
            </a:gra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TextBox 50"/>
            <p:cNvSpPr txBox="1"/>
            <p:nvPr/>
          </p:nvSpPr>
          <p:spPr>
            <a:xfrm>
              <a:off x="3780689" y="2952170"/>
              <a:ext cx="1015945" cy="527132"/>
            </a:xfrm>
            <a:prstGeom prst="rect">
              <a:avLst/>
            </a:prstGeom>
            <a:noFill/>
          </p:spPr>
          <p:txBody>
            <a:bodyPr wrap="square" rtlCol="0">
              <a:spAutoFit/>
            </a:bodyPr>
            <a:lstStyle/>
            <a:p>
              <a:pPr algn="ctr"/>
              <a:r>
                <a:rPr lang="en-US" sz="1400" dirty="0"/>
                <a:t>Asset Data</a:t>
              </a:r>
            </a:p>
          </p:txBody>
        </p:sp>
        <p:sp>
          <p:nvSpPr>
            <p:cNvPr id="55" name="TextBox 54"/>
            <p:cNvSpPr txBox="1"/>
            <p:nvPr/>
          </p:nvSpPr>
          <p:spPr>
            <a:xfrm>
              <a:off x="3576699" y="2353718"/>
              <a:ext cx="1015944" cy="646331"/>
            </a:xfrm>
            <a:prstGeom prst="rect">
              <a:avLst/>
            </a:prstGeom>
            <a:noFill/>
          </p:spPr>
          <p:txBody>
            <a:bodyPr wrap="square" rtlCol="0">
              <a:spAutoFit/>
            </a:bodyPr>
            <a:lstStyle/>
            <a:p>
              <a:pPr algn="ctr"/>
              <a:r>
                <a:rPr lang="en-US" sz="3600" b="1" dirty="0"/>
                <a:t>?</a:t>
              </a:r>
            </a:p>
          </p:txBody>
        </p:sp>
        <p:sp>
          <p:nvSpPr>
            <p:cNvPr id="56" name="TextBox 55"/>
            <p:cNvSpPr txBox="1"/>
            <p:nvPr/>
          </p:nvSpPr>
          <p:spPr>
            <a:xfrm>
              <a:off x="4450108" y="2691599"/>
              <a:ext cx="1015944" cy="646331"/>
            </a:xfrm>
            <a:prstGeom prst="rect">
              <a:avLst/>
            </a:prstGeom>
            <a:noFill/>
          </p:spPr>
          <p:txBody>
            <a:bodyPr wrap="square" rtlCol="0">
              <a:spAutoFit/>
            </a:bodyPr>
            <a:lstStyle/>
            <a:p>
              <a:pPr algn="ctr"/>
              <a:r>
                <a:rPr lang="en-US" sz="3600" b="1" dirty="0"/>
                <a:t>?</a:t>
              </a:r>
            </a:p>
          </p:txBody>
        </p:sp>
        <p:sp>
          <p:nvSpPr>
            <p:cNvPr id="57" name="TextBox 56"/>
            <p:cNvSpPr txBox="1"/>
            <p:nvPr/>
          </p:nvSpPr>
          <p:spPr>
            <a:xfrm>
              <a:off x="3185954" y="3252825"/>
              <a:ext cx="1015944" cy="646331"/>
            </a:xfrm>
            <a:prstGeom prst="rect">
              <a:avLst/>
            </a:prstGeom>
            <a:noFill/>
          </p:spPr>
          <p:txBody>
            <a:bodyPr wrap="square" rtlCol="0">
              <a:spAutoFit/>
            </a:bodyPr>
            <a:lstStyle/>
            <a:p>
              <a:pPr algn="ctr"/>
              <a:r>
                <a:rPr lang="en-US" sz="3600" b="1" dirty="0"/>
                <a:t>?</a:t>
              </a:r>
            </a:p>
          </p:txBody>
        </p:sp>
      </p:grpSp>
      <p:grpSp>
        <p:nvGrpSpPr>
          <p:cNvPr id="9" name="Group 8"/>
          <p:cNvGrpSpPr/>
          <p:nvPr/>
        </p:nvGrpSpPr>
        <p:grpSpPr>
          <a:xfrm>
            <a:off x="3210056" y="4079918"/>
            <a:ext cx="3459174" cy="2007113"/>
            <a:chOff x="3210056" y="4079918"/>
            <a:chExt cx="3459174" cy="2007113"/>
          </a:xfrm>
        </p:grpSpPr>
        <p:sp>
          <p:nvSpPr>
            <p:cNvPr id="42" name="Rectangle 41"/>
            <p:cNvSpPr/>
            <p:nvPr/>
          </p:nvSpPr>
          <p:spPr>
            <a:xfrm>
              <a:off x="4465894" y="5607446"/>
              <a:ext cx="577254" cy="373234"/>
            </a:xfrm>
            <a:prstGeom prst="rect">
              <a:avLst/>
            </a:prstGeom>
            <a:gradFill>
              <a:gsLst>
                <a:gs pos="0">
                  <a:srgbClr val="00B0F0"/>
                </a:gs>
                <a:gs pos="80000">
                  <a:srgbClr val="0070C0"/>
                </a:gs>
                <a:gs pos="100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3" name="Rectangle 42"/>
            <p:cNvSpPr/>
            <p:nvPr/>
          </p:nvSpPr>
          <p:spPr>
            <a:xfrm>
              <a:off x="3210056" y="5607446"/>
              <a:ext cx="577254" cy="373234"/>
            </a:xfrm>
            <a:prstGeom prst="rect">
              <a:avLst/>
            </a:prstGeom>
            <a:gradFill>
              <a:gsLst>
                <a:gs pos="0">
                  <a:srgbClr val="00B0F0"/>
                </a:gs>
                <a:gs pos="80000">
                  <a:srgbClr val="0070C0"/>
                </a:gs>
                <a:gs pos="100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4" name="Rectangle 43"/>
            <p:cNvSpPr/>
            <p:nvPr/>
          </p:nvSpPr>
          <p:spPr>
            <a:xfrm>
              <a:off x="3826401" y="5607446"/>
              <a:ext cx="577254" cy="373234"/>
            </a:xfrm>
            <a:prstGeom prst="rect">
              <a:avLst/>
            </a:prstGeom>
            <a:gradFill>
              <a:gsLst>
                <a:gs pos="0">
                  <a:srgbClr val="00B0F0"/>
                </a:gs>
                <a:gs pos="80000">
                  <a:srgbClr val="0070C0"/>
                </a:gs>
                <a:gs pos="100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5" name="Freeform 6"/>
            <p:cNvSpPr>
              <a:spLocks/>
            </p:cNvSpPr>
            <p:nvPr/>
          </p:nvSpPr>
          <p:spPr bwMode="auto">
            <a:xfrm>
              <a:off x="5441727" y="5034851"/>
              <a:ext cx="547127" cy="664538"/>
            </a:xfrm>
            <a:custGeom>
              <a:avLst/>
              <a:gdLst>
                <a:gd name="T0" fmla="*/ 181 w 599"/>
                <a:gd name="T1" fmla="*/ 0 h 730"/>
                <a:gd name="T2" fmla="*/ 181 w 599"/>
                <a:gd name="T3" fmla="*/ 0 h 730"/>
                <a:gd name="T4" fmla="*/ 180 w 599"/>
                <a:gd name="T5" fmla="*/ 31 h 730"/>
                <a:gd name="T6" fmla="*/ 177 w 599"/>
                <a:gd name="T7" fmla="*/ 63 h 730"/>
                <a:gd name="T8" fmla="*/ 174 w 599"/>
                <a:gd name="T9" fmla="*/ 93 h 730"/>
                <a:gd name="T10" fmla="*/ 168 w 599"/>
                <a:gd name="T11" fmla="*/ 124 h 730"/>
                <a:gd name="T12" fmla="*/ 160 w 599"/>
                <a:gd name="T13" fmla="*/ 153 h 730"/>
                <a:gd name="T14" fmla="*/ 153 w 599"/>
                <a:gd name="T15" fmla="*/ 183 h 730"/>
                <a:gd name="T16" fmla="*/ 142 w 599"/>
                <a:gd name="T17" fmla="*/ 211 h 730"/>
                <a:gd name="T18" fmla="*/ 132 w 599"/>
                <a:gd name="T19" fmla="*/ 239 h 730"/>
                <a:gd name="T20" fmla="*/ 120 w 599"/>
                <a:gd name="T21" fmla="*/ 266 h 730"/>
                <a:gd name="T22" fmla="*/ 106 w 599"/>
                <a:gd name="T23" fmla="*/ 293 h 730"/>
                <a:gd name="T24" fmla="*/ 92 w 599"/>
                <a:gd name="T25" fmla="*/ 319 h 730"/>
                <a:gd name="T26" fmla="*/ 75 w 599"/>
                <a:gd name="T27" fmla="*/ 344 h 730"/>
                <a:gd name="T28" fmla="*/ 58 w 599"/>
                <a:gd name="T29" fmla="*/ 368 h 730"/>
                <a:gd name="T30" fmla="*/ 40 w 599"/>
                <a:gd name="T31" fmla="*/ 391 h 730"/>
                <a:gd name="T32" fmla="*/ 20 w 599"/>
                <a:gd name="T33" fmla="*/ 414 h 730"/>
                <a:gd name="T34" fmla="*/ 0 w 599"/>
                <a:gd name="T35" fmla="*/ 436 h 730"/>
                <a:gd name="T36" fmla="*/ 295 w 599"/>
                <a:gd name="T37" fmla="*/ 730 h 730"/>
                <a:gd name="T38" fmla="*/ 295 w 599"/>
                <a:gd name="T39" fmla="*/ 730 h 730"/>
                <a:gd name="T40" fmla="*/ 330 w 599"/>
                <a:gd name="T41" fmla="*/ 694 h 730"/>
                <a:gd name="T42" fmla="*/ 362 w 599"/>
                <a:gd name="T43" fmla="*/ 657 h 730"/>
                <a:gd name="T44" fmla="*/ 392 w 599"/>
                <a:gd name="T45" fmla="*/ 619 h 730"/>
                <a:gd name="T46" fmla="*/ 421 w 599"/>
                <a:gd name="T47" fmla="*/ 578 h 730"/>
                <a:gd name="T48" fmla="*/ 449 w 599"/>
                <a:gd name="T49" fmla="*/ 535 h 730"/>
                <a:gd name="T50" fmla="*/ 473 w 599"/>
                <a:gd name="T51" fmla="*/ 492 h 730"/>
                <a:gd name="T52" fmla="*/ 496 w 599"/>
                <a:gd name="T53" fmla="*/ 448 h 730"/>
                <a:gd name="T54" fmla="*/ 516 w 599"/>
                <a:gd name="T55" fmla="*/ 402 h 730"/>
                <a:gd name="T56" fmla="*/ 535 w 599"/>
                <a:gd name="T57" fmla="*/ 355 h 730"/>
                <a:gd name="T58" fmla="*/ 551 w 599"/>
                <a:gd name="T59" fmla="*/ 307 h 730"/>
                <a:gd name="T60" fmla="*/ 565 w 599"/>
                <a:gd name="T61" fmla="*/ 258 h 730"/>
                <a:gd name="T62" fmla="*/ 577 w 599"/>
                <a:gd name="T63" fmla="*/ 207 h 730"/>
                <a:gd name="T64" fmla="*/ 586 w 599"/>
                <a:gd name="T65" fmla="*/ 157 h 730"/>
                <a:gd name="T66" fmla="*/ 593 w 599"/>
                <a:gd name="T67" fmla="*/ 106 h 730"/>
                <a:gd name="T68" fmla="*/ 598 w 599"/>
                <a:gd name="T69" fmla="*/ 53 h 730"/>
                <a:gd name="T70" fmla="*/ 599 w 599"/>
                <a:gd name="T71" fmla="*/ 0 h 730"/>
                <a:gd name="T72" fmla="*/ 181 w 599"/>
                <a:gd name="T73"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9" h="730">
                  <a:moveTo>
                    <a:pt x="181" y="0"/>
                  </a:moveTo>
                  <a:lnTo>
                    <a:pt x="181" y="0"/>
                  </a:lnTo>
                  <a:lnTo>
                    <a:pt x="180" y="31"/>
                  </a:lnTo>
                  <a:lnTo>
                    <a:pt x="177" y="63"/>
                  </a:lnTo>
                  <a:lnTo>
                    <a:pt x="174" y="93"/>
                  </a:lnTo>
                  <a:lnTo>
                    <a:pt x="168" y="124"/>
                  </a:lnTo>
                  <a:lnTo>
                    <a:pt x="160" y="153"/>
                  </a:lnTo>
                  <a:lnTo>
                    <a:pt x="153" y="183"/>
                  </a:lnTo>
                  <a:lnTo>
                    <a:pt x="142" y="211"/>
                  </a:lnTo>
                  <a:lnTo>
                    <a:pt x="132" y="239"/>
                  </a:lnTo>
                  <a:lnTo>
                    <a:pt x="120" y="266"/>
                  </a:lnTo>
                  <a:lnTo>
                    <a:pt x="106" y="293"/>
                  </a:lnTo>
                  <a:lnTo>
                    <a:pt x="92" y="319"/>
                  </a:lnTo>
                  <a:lnTo>
                    <a:pt x="75" y="344"/>
                  </a:lnTo>
                  <a:lnTo>
                    <a:pt x="58" y="368"/>
                  </a:lnTo>
                  <a:lnTo>
                    <a:pt x="40" y="391"/>
                  </a:lnTo>
                  <a:lnTo>
                    <a:pt x="20" y="414"/>
                  </a:lnTo>
                  <a:lnTo>
                    <a:pt x="0" y="436"/>
                  </a:lnTo>
                  <a:lnTo>
                    <a:pt x="295" y="730"/>
                  </a:lnTo>
                  <a:lnTo>
                    <a:pt x="295" y="730"/>
                  </a:lnTo>
                  <a:lnTo>
                    <a:pt x="330" y="694"/>
                  </a:lnTo>
                  <a:lnTo>
                    <a:pt x="362" y="657"/>
                  </a:lnTo>
                  <a:lnTo>
                    <a:pt x="392" y="619"/>
                  </a:lnTo>
                  <a:lnTo>
                    <a:pt x="421" y="578"/>
                  </a:lnTo>
                  <a:lnTo>
                    <a:pt x="449" y="535"/>
                  </a:lnTo>
                  <a:lnTo>
                    <a:pt x="473" y="492"/>
                  </a:lnTo>
                  <a:lnTo>
                    <a:pt x="496" y="448"/>
                  </a:lnTo>
                  <a:lnTo>
                    <a:pt x="516" y="402"/>
                  </a:lnTo>
                  <a:lnTo>
                    <a:pt x="535" y="355"/>
                  </a:lnTo>
                  <a:lnTo>
                    <a:pt x="551" y="307"/>
                  </a:lnTo>
                  <a:lnTo>
                    <a:pt x="565" y="258"/>
                  </a:lnTo>
                  <a:lnTo>
                    <a:pt x="577" y="207"/>
                  </a:lnTo>
                  <a:lnTo>
                    <a:pt x="586" y="157"/>
                  </a:lnTo>
                  <a:lnTo>
                    <a:pt x="593" y="106"/>
                  </a:lnTo>
                  <a:lnTo>
                    <a:pt x="598" y="53"/>
                  </a:lnTo>
                  <a:lnTo>
                    <a:pt x="599" y="0"/>
                  </a:lnTo>
                  <a:lnTo>
                    <a:pt x="181" y="0"/>
                  </a:lnTo>
                  <a:close/>
                </a:path>
              </a:pathLst>
            </a:custGeom>
            <a:gradFill>
              <a:gsLst>
                <a:gs pos="0">
                  <a:srgbClr val="0070C0"/>
                </a:gs>
                <a:gs pos="80000">
                  <a:srgbClr val="00B0F0"/>
                </a:gs>
                <a:gs pos="100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p:nvSpPr>
          <p:spPr bwMode="auto">
            <a:xfrm>
              <a:off x="5035264" y="4079918"/>
              <a:ext cx="677743" cy="551658"/>
            </a:xfrm>
            <a:custGeom>
              <a:avLst/>
              <a:gdLst>
                <a:gd name="T0" fmla="*/ 447 w 742"/>
                <a:gd name="T1" fmla="*/ 606 h 606"/>
                <a:gd name="T2" fmla="*/ 742 w 742"/>
                <a:gd name="T3" fmla="*/ 311 h 606"/>
                <a:gd name="T4" fmla="*/ 742 w 742"/>
                <a:gd name="T5" fmla="*/ 311 h 606"/>
                <a:gd name="T6" fmla="*/ 706 w 742"/>
                <a:gd name="T7" fmla="*/ 276 h 606"/>
                <a:gd name="T8" fmla="*/ 669 w 742"/>
                <a:gd name="T9" fmla="*/ 242 h 606"/>
                <a:gd name="T10" fmla="*/ 628 w 742"/>
                <a:gd name="T11" fmla="*/ 210 h 606"/>
                <a:gd name="T12" fmla="*/ 587 w 742"/>
                <a:gd name="T13" fmla="*/ 181 h 606"/>
                <a:gd name="T14" fmla="*/ 544 w 742"/>
                <a:gd name="T15" fmla="*/ 154 h 606"/>
                <a:gd name="T16" fmla="*/ 502 w 742"/>
                <a:gd name="T17" fmla="*/ 128 h 606"/>
                <a:gd name="T18" fmla="*/ 455 w 742"/>
                <a:gd name="T19" fmla="*/ 105 h 606"/>
                <a:gd name="T20" fmla="*/ 409 w 742"/>
                <a:gd name="T21" fmla="*/ 84 h 606"/>
                <a:gd name="T22" fmla="*/ 361 w 742"/>
                <a:gd name="T23" fmla="*/ 65 h 606"/>
                <a:gd name="T24" fmla="*/ 313 w 742"/>
                <a:gd name="T25" fmla="*/ 48 h 606"/>
                <a:gd name="T26" fmla="*/ 263 w 742"/>
                <a:gd name="T27" fmla="*/ 34 h 606"/>
                <a:gd name="T28" fmla="*/ 212 w 742"/>
                <a:gd name="T29" fmla="*/ 22 h 606"/>
                <a:gd name="T30" fmla="*/ 160 w 742"/>
                <a:gd name="T31" fmla="*/ 13 h 606"/>
                <a:gd name="T32" fmla="*/ 107 w 742"/>
                <a:gd name="T33" fmla="*/ 6 h 606"/>
                <a:gd name="T34" fmla="*/ 81 w 742"/>
                <a:gd name="T35" fmla="*/ 4 h 606"/>
                <a:gd name="T36" fmla="*/ 54 w 742"/>
                <a:gd name="T37" fmla="*/ 1 h 606"/>
                <a:gd name="T38" fmla="*/ 27 w 742"/>
                <a:gd name="T39" fmla="*/ 0 h 606"/>
                <a:gd name="T40" fmla="*/ 0 w 742"/>
                <a:gd name="T41" fmla="*/ 0 h 606"/>
                <a:gd name="T42" fmla="*/ 0 w 742"/>
                <a:gd name="T43" fmla="*/ 418 h 606"/>
                <a:gd name="T44" fmla="*/ 0 w 742"/>
                <a:gd name="T45" fmla="*/ 418 h 606"/>
                <a:gd name="T46" fmla="*/ 33 w 742"/>
                <a:gd name="T47" fmla="*/ 418 h 606"/>
                <a:gd name="T48" fmla="*/ 64 w 742"/>
                <a:gd name="T49" fmla="*/ 422 h 606"/>
                <a:gd name="T50" fmla="*/ 97 w 742"/>
                <a:gd name="T51" fmla="*/ 425 h 606"/>
                <a:gd name="T52" fmla="*/ 128 w 742"/>
                <a:gd name="T53" fmla="*/ 431 h 606"/>
                <a:gd name="T54" fmla="*/ 158 w 742"/>
                <a:gd name="T55" fmla="*/ 439 h 606"/>
                <a:gd name="T56" fmla="*/ 189 w 742"/>
                <a:gd name="T57" fmla="*/ 446 h 606"/>
                <a:gd name="T58" fmla="*/ 218 w 742"/>
                <a:gd name="T59" fmla="*/ 457 h 606"/>
                <a:gd name="T60" fmla="*/ 246 w 742"/>
                <a:gd name="T61" fmla="*/ 468 h 606"/>
                <a:gd name="T62" fmla="*/ 274 w 742"/>
                <a:gd name="T63" fmla="*/ 481 h 606"/>
                <a:gd name="T64" fmla="*/ 302 w 742"/>
                <a:gd name="T65" fmla="*/ 495 h 606"/>
                <a:gd name="T66" fmla="*/ 329 w 742"/>
                <a:gd name="T67" fmla="*/ 511 h 606"/>
                <a:gd name="T68" fmla="*/ 354 w 742"/>
                <a:gd name="T69" fmla="*/ 528 h 606"/>
                <a:gd name="T70" fmla="*/ 378 w 742"/>
                <a:gd name="T71" fmla="*/ 546 h 606"/>
                <a:gd name="T72" fmla="*/ 402 w 742"/>
                <a:gd name="T73" fmla="*/ 564 h 606"/>
                <a:gd name="T74" fmla="*/ 426 w 742"/>
                <a:gd name="T75" fmla="*/ 584 h 606"/>
                <a:gd name="T76" fmla="*/ 447 w 742"/>
                <a:gd name="T77" fmla="*/ 606 h 606"/>
                <a:gd name="T78" fmla="*/ 447 w 742"/>
                <a:gd name="T79"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2" h="606">
                  <a:moveTo>
                    <a:pt x="447" y="606"/>
                  </a:moveTo>
                  <a:lnTo>
                    <a:pt x="742" y="311"/>
                  </a:lnTo>
                  <a:lnTo>
                    <a:pt x="742" y="311"/>
                  </a:lnTo>
                  <a:lnTo>
                    <a:pt x="706" y="276"/>
                  </a:lnTo>
                  <a:lnTo>
                    <a:pt x="669" y="242"/>
                  </a:lnTo>
                  <a:lnTo>
                    <a:pt x="628" y="210"/>
                  </a:lnTo>
                  <a:lnTo>
                    <a:pt x="587" y="181"/>
                  </a:lnTo>
                  <a:lnTo>
                    <a:pt x="544" y="154"/>
                  </a:lnTo>
                  <a:lnTo>
                    <a:pt x="502" y="128"/>
                  </a:lnTo>
                  <a:lnTo>
                    <a:pt x="455" y="105"/>
                  </a:lnTo>
                  <a:lnTo>
                    <a:pt x="409" y="84"/>
                  </a:lnTo>
                  <a:lnTo>
                    <a:pt x="361" y="65"/>
                  </a:lnTo>
                  <a:lnTo>
                    <a:pt x="313" y="48"/>
                  </a:lnTo>
                  <a:lnTo>
                    <a:pt x="263" y="34"/>
                  </a:lnTo>
                  <a:lnTo>
                    <a:pt x="212" y="22"/>
                  </a:lnTo>
                  <a:lnTo>
                    <a:pt x="160" y="13"/>
                  </a:lnTo>
                  <a:lnTo>
                    <a:pt x="107" y="6"/>
                  </a:lnTo>
                  <a:lnTo>
                    <a:pt x="81" y="4"/>
                  </a:lnTo>
                  <a:lnTo>
                    <a:pt x="54" y="1"/>
                  </a:lnTo>
                  <a:lnTo>
                    <a:pt x="27" y="0"/>
                  </a:lnTo>
                  <a:lnTo>
                    <a:pt x="0" y="0"/>
                  </a:lnTo>
                  <a:lnTo>
                    <a:pt x="0" y="418"/>
                  </a:lnTo>
                  <a:lnTo>
                    <a:pt x="0" y="418"/>
                  </a:lnTo>
                  <a:lnTo>
                    <a:pt x="33" y="418"/>
                  </a:lnTo>
                  <a:lnTo>
                    <a:pt x="64" y="422"/>
                  </a:lnTo>
                  <a:lnTo>
                    <a:pt x="97" y="425"/>
                  </a:lnTo>
                  <a:lnTo>
                    <a:pt x="128" y="431"/>
                  </a:lnTo>
                  <a:lnTo>
                    <a:pt x="158" y="439"/>
                  </a:lnTo>
                  <a:lnTo>
                    <a:pt x="189" y="446"/>
                  </a:lnTo>
                  <a:lnTo>
                    <a:pt x="218" y="457"/>
                  </a:lnTo>
                  <a:lnTo>
                    <a:pt x="246" y="468"/>
                  </a:lnTo>
                  <a:lnTo>
                    <a:pt x="274" y="481"/>
                  </a:lnTo>
                  <a:lnTo>
                    <a:pt x="302" y="495"/>
                  </a:lnTo>
                  <a:lnTo>
                    <a:pt x="329" y="511"/>
                  </a:lnTo>
                  <a:lnTo>
                    <a:pt x="354" y="528"/>
                  </a:lnTo>
                  <a:lnTo>
                    <a:pt x="378" y="546"/>
                  </a:lnTo>
                  <a:lnTo>
                    <a:pt x="402" y="564"/>
                  </a:lnTo>
                  <a:lnTo>
                    <a:pt x="426" y="584"/>
                  </a:lnTo>
                  <a:lnTo>
                    <a:pt x="447" y="606"/>
                  </a:lnTo>
                  <a:lnTo>
                    <a:pt x="447" y="606"/>
                  </a:lnTo>
                  <a:close/>
                </a:path>
              </a:pathLst>
            </a:custGeom>
            <a:gradFill>
              <a:gsLst>
                <a:gs pos="0">
                  <a:srgbClr val="00B0F0"/>
                </a:gs>
                <a:gs pos="98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4081674" y="5034851"/>
              <a:ext cx="683254" cy="818414"/>
            </a:xfrm>
            <a:custGeom>
              <a:avLst/>
              <a:gdLst/>
              <a:ahLst/>
              <a:cxnLst/>
              <a:rect l="l" t="t" r="r" b="b"/>
              <a:pathLst>
                <a:path w="1187504" h="1427216">
                  <a:moveTo>
                    <a:pt x="0" y="0"/>
                  </a:moveTo>
                  <a:lnTo>
                    <a:pt x="663575" y="0"/>
                  </a:lnTo>
                  <a:lnTo>
                    <a:pt x="665163" y="50800"/>
                  </a:lnTo>
                  <a:lnTo>
                    <a:pt x="669925" y="101600"/>
                  </a:lnTo>
                  <a:lnTo>
                    <a:pt x="676275" y="152400"/>
                  </a:lnTo>
                  <a:lnTo>
                    <a:pt x="685800" y="200025"/>
                  </a:lnTo>
                  <a:lnTo>
                    <a:pt x="696913" y="249238"/>
                  </a:lnTo>
                  <a:lnTo>
                    <a:pt x="711200" y="295275"/>
                  </a:lnTo>
                  <a:lnTo>
                    <a:pt x="727075" y="341313"/>
                  </a:lnTo>
                  <a:lnTo>
                    <a:pt x="744538" y="387350"/>
                  </a:lnTo>
                  <a:lnTo>
                    <a:pt x="763588" y="431800"/>
                  </a:lnTo>
                  <a:lnTo>
                    <a:pt x="787400" y="474663"/>
                  </a:lnTo>
                  <a:lnTo>
                    <a:pt x="812800" y="515938"/>
                  </a:lnTo>
                  <a:lnTo>
                    <a:pt x="838200" y="555625"/>
                  </a:lnTo>
                  <a:lnTo>
                    <a:pt x="839487" y="557413"/>
                  </a:lnTo>
                  <a:lnTo>
                    <a:pt x="931762" y="465138"/>
                  </a:lnTo>
                  <a:lnTo>
                    <a:pt x="1187504" y="1427216"/>
                  </a:lnTo>
                  <a:lnTo>
                    <a:pt x="225426" y="1171474"/>
                  </a:lnTo>
                  <a:lnTo>
                    <a:pt x="366109" y="1030790"/>
                  </a:lnTo>
                  <a:lnTo>
                    <a:pt x="334963" y="990601"/>
                  </a:lnTo>
                  <a:lnTo>
                    <a:pt x="288925" y="927101"/>
                  </a:lnTo>
                  <a:lnTo>
                    <a:pt x="244475" y="858838"/>
                  </a:lnTo>
                  <a:lnTo>
                    <a:pt x="204788" y="790576"/>
                  </a:lnTo>
                  <a:lnTo>
                    <a:pt x="166688" y="717551"/>
                  </a:lnTo>
                  <a:lnTo>
                    <a:pt x="134938" y="644526"/>
                  </a:lnTo>
                  <a:lnTo>
                    <a:pt x="104775" y="569913"/>
                  </a:lnTo>
                  <a:lnTo>
                    <a:pt x="77788" y="492125"/>
                  </a:lnTo>
                  <a:lnTo>
                    <a:pt x="53975" y="412750"/>
                  </a:lnTo>
                  <a:lnTo>
                    <a:pt x="36513" y="333375"/>
                  </a:lnTo>
                  <a:lnTo>
                    <a:pt x="20638" y="252413"/>
                  </a:lnTo>
                  <a:lnTo>
                    <a:pt x="9525" y="169863"/>
                  </a:lnTo>
                  <a:lnTo>
                    <a:pt x="1588" y="85725"/>
                  </a:lnTo>
                  <a:lnTo>
                    <a:pt x="0" y="42863"/>
                  </a:lnTo>
                  <a:close/>
                </a:path>
              </a:pathLst>
            </a:custGeom>
            <a:gradFill>
              <a:gsLst>
                <a:gs pos="0">
                  <a:schemeClr val="accent1">
                    <a:shade val="51000"/>
                    <a:satMod val="130000"/>
                  </a:schemeClr>
                </a:gs>
                <a:gs pos="0">
                  <a:srgbClr val="00B0F0"/>
                </a:gs>
                <a:gs pos="100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Rectangle 29"/>
            <p:cNvSpPr/>
            <p:nvPr/>
          </p:nvSpPr>
          <p:spPr>
            <a:xfrm>
              <a:off x="5718950" y="5523991"/>
              <a:ext cx="950280" cy="540143"/>
            </a:xfrm>
            <a:custGeom>
              <a:avLst/>
              <a:gdLst/>
              <a:ahLst/>
              <a:cxnLst/>
              <a:rect l="l" t="t" r="r" b="b"/>
              <a:pathLst>
                <a:path w="1172256" h="668564">
                  <a:moveTo>
                    <a:pt x="638856" y="0"/>
                  </a:moveTo>
                  <a:lnTo>
                    <a:pt x="1172256" y="334282"/>
                  </a:lnTo>
                  <a:lnTo>
                    <a:pt x="638856" y="668564"/>
                  </a:lnTo>
                  <a:lnTo>
                    <a:pt x="638856" y="565268"/>
                  </a:lnTo>
                  <a:lnTo>
                    <a:pt x="0" y="565268"/>
                  </a:lnTo>
                  <a:lnTo>
                    <a:pt x="0" y="103296"/>
                  </a:lnTo>
                  <a:lnTo>
                    <a:pt x="638856" y="103296"/>
                  </a:lnTo>
                  <a:close/>
                </a:path>
              </a:pathLst>
            </a:custGeom>
            <a:gradFill>
              <a:gsLst>
                <a:gs pos="0">
                  <a:srgbClr val="00B0F0"/>
                </a:gs>
                <a:gs pos="80000">
                  <a:srgbClr val="0070C0"/>
                </a:gs>
                <a:gs pos="100000">
                  <a:srgbClr val="0070C0"/>
                </a:gs>
              </a:gsLst>
            </a:gradFill>
            <a:ln>
              <a:solidFill>
                <a:srgbClr val="0070C0"/>
              </a:solidFill>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0" name="TextBox 49"/>
            <p:cNvSpPr txBox="1"/>
            <p:nvPr/>
          </p:nvSpPr>
          <p:spPr>
            <a:xfrm>
              <a:off x="4493036" y="4762451"/>
              <a:ext cx="1015945" cy="527132"/>
            </a:xfrm>
            <a:prstGeom prst="rect">
              <a:avLst/>
            </a:prstGeom>
            <a:noFill/>
          </p:spPr>
          <p:txBody>
            <a:bodyPr wrap="square" rtlCol="0">
              <a:spAutoFit/>
            </a:bodyPr>
            <a:lstStyle/>
            <a:p>
              <a:pPr algn="ctr"/>
              <a:r>
                <a:rPr lang="en-US" sz="1400" dirty="0"/>
                <a:t>Financial Data</a:t>
              </a:r>
            </a:p>
          </p:txBody>
        </p:sp>
        <p:sp>
          <p:nvSpPr>
            <p:cNvPr id="54" name="TextBox 53"/>
            <p:cNvSpPr txBox="1"/>
            <p:nvPr/>
          </p:nvSpPr>
          <p:spPr>
            <a:xfrm>
              <a:off x="4890389" y="5440700"/>
              <a:ext cx="1015944" cy="646331"/>
            </a:xfrm>
            <a:prstGeom prst="rect">
              <a:avLst/>
            </a:prstGeom>
            <a:noFill/>
          </p:spPr>
          <p:txBody>
            <a:bodyPr wrap="square" rtlCol="0">
              <a:spAutoFit/>
            </a:bodyPr>
            <a:lstStyle/>
            <a:p>
              <a:pPr algn="ctr"/>
              <a:r>
                <a:rPr lang="en-US" sz="3600" b="1" dirty="0"/>
                <a:t>??</a:t>
              </a:r>
            </a:p>
          </p:txBody>
        </p:sp>
        <p:sp>
          <p:nvSpPr>
            <p:cNvPr id="58" name="TextBox 57"/>
            <p:cNvSpPr txBox="1"/>
            <p:nvPr/>
          </p:nvSpPr>
          <p:spPr>
            <a:xfrm>
              <a:off x="3792164" y="4484088"/>
              <a:ext cx="1015944" cy="646331"/>
            </a:xfrm>
            <a:prstGeom prst="rect">
              <a:avLst/>
            </a:prstGeom>
            <a:noFill/>
          </p:spPr>
          <p:txBody>
            <a:bodyPr wrap="square" rtlCol="0">
              <a:spAutoFit/>
            </a:bodyPr>
            <a:lstStyle/>
            <a:p>
              <a:pPr algn="ctr"/>
              <a:r>
                <a:rPr lang="en-US" sz="3600" b="1" dirty="0"/>
                <a:t>?</a:t>
              </a:r>
            </a:p>
          </p:txBody>
        </p:sp>
        <p:sp>
          <p:nvSpPr>
            <p:cNvPr id="59" name="TextBox 58"/>
            <p:cNvSpPr txBox="1"/>
            <p:nvPr/>
          </p:nvSpPr>
          <p:spPr>
            <a:xfrm>
              <a:off x="5243056" y="4478363"/>
              <a:ext cx="1015944" cy="646331"/>
            </a:xfrm>
            <a:prstGeom prst="rect">
              <a:avLst/>
            </a:prstGeom>
            <a:noFill/>
          </p:spPr>
          <p:txBody>
            <a:bodyPr wrap="square" rtlCol="0">
              <a:spAutoFit/>
            </a:bodyPr>
            <a:lstStyle/>
            <a:p>
              <a:pPr algn="ctr"/>
              <a:r>
                <a:rPr lang="en-US" sz="3600" b="1" dirty="0"/>
                <a:t>?</a:t>
              </a:r>
            </a:p>
          </p:txBody>
        </p:sp>
      </p:grpSp>
      <p:grpSp>
        <p:nvGrpSpPr>
          <p:cNvPr id="123" name="Group 122"/>
          <p:cNvGrpSpPr/>
          <p:nvPr/>
        </p:nvGrpSpPr>
        <p:grpSpPr>
          <a:xfrm>
            <a:off x="2242194" y="1498912"/>
            <a:ext cx="1720206" cy="1823956"/>
            <a:chOff x="2242194" y="1498912"/>
            <a:chExt cx="1720206" cy="1823956"/>
          </a:xfrm>
        </p:grpSpPr>
        <p:sp>
          <p:nvSpPr>
            <p:cNvPr id="78" name="Right Arrow 77"/>
            <p:cNvSpPr/>
            <p:nvPr/>
          </p:nvSpPr>
          <p:spPr>
            <a:xfrm rot="1384169">
              <a:off x="2242194" y="2678646"/>
              <a:ext cx="1187997" cy="506821"/>
            </a:xfrm>
            <a:prstGeom prst="rightArrow">
              <a:avLst/>
            </a:prstGeom>
            <a:solidFill>
              <a:srgbClr val="92D050">
                <a:alpha val="67000"/>
              </a:srgb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CA"/>
            </a:p>
          </p:txBody>
        </p:sp>
        <p:sp>
          <p:nvSpPr>
            <p:cNvPr id="79" name="Multiply 78"/>
            <p:cNvSpPr>
              <a:spLocks noChangeAspect="1"/>
            </p:cNvSpPr>
            <p:nvPr/>
          </p:nvSpPr>
          <p:spPr>
            <a:xfrm>
              <a:off x="2628982" y="2674043"/>
              <a:ext cx="542759" cy="648825"/>
            </a:xfrm>
            <a:prstGeom prst="mathMultiply">
              <a:avLst>
                <a:gd name="adj1" fmla="val 8753"/>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grpSp>
          <p:nvGrpSpPr>
            <p:cNvPr id="105" name="Group 104"/>
            <p:cNvGrpSpPr/>
            <p:nvPr/>
          </p:nvGrpSpPr>
          <p:grpSpPr>
            <a:xfrm>
              <a:off x="2603500" y="1498912"/>
              <a:ext cx="1358900" cy="1330963"/>
              <a:chOff x="2603500" y="1498912"/>
              <a:chExt cx="1358900" cy="1330963"/>
            </a:xfrm>
          </p:grpSpPr>
          <p:sp>
            <p:nvSpPr>
              <p:cNvPr id="135" name="TextBox 134"/>
              <p:cNvSpPr txBox="1"/>
              <p:nvPr/>
            </p:nvSpPr>
            <p:spPr>
              <a:xfrm>
                <a:off x="2603500" y="1498912"/>
                <a:ext cx="1358900" cy="842145"/>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Consolidation</a:t>
                </a:r>
              </a:p>
              <a:p>
                <a:pPr algn="ctr"/>
                <a:r>
                  <a:rPr lang="en-US" sz="1000" i="1" dirty="0">
                    <a:latin typeface="Arial"/>
                    <a:cs typeface="Arial"/>
                  </a:rPr>
                  <a:t>Many asset systems; different “rules</a:t>
                </a:r>
                <a:r>
                  <a:rPr lang="en-US" sz="900" i="1" dirty="0">
                    <a:latin typeface="Arial"/>
                    <a:cs typeface="Arial"/>
                  </a:rPr>
                  <a:t>” i.e. different asset definitions and details tracked</a:t>
                </a:r>
              </a:p>
            </p:txBody>
          </p:sp>
          <p:cxnSp>
            <p:nvCxnSpPr>
              <p:cNvPr id="27" name="Straight Arrow Connector 26"/>
              <p:cNvCxnSpPr>
                <a:stCxn id="135" idx="2"/>
                <a:endCxn id="79" idx="1"/>
              </p:cNvCxnSpPr>
              <p:nvPr/>
            </p:nvCxnSpPr>
            <p:spPr>
              <a:xfrm flipH="1">
                <a:off x="3041384" y="2341057"/>
                <a:ext cx="241566" cy="48881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06" name="Group 105"/>
          <p:cNvGrpSpPr/>
          <p:nvPr/>
        </p:nvGrpSpPr>
        <p:grpSpPr>
          <a:xfrm>
            <a:off x="5032475" y="1997048"/>
            <a:ext cx="1438721" cy="992551"/>
            <a:chOff x="5032475" y="1997048"/>
            <a:chExt cx="1438721" cy="992551"/>
          </a:xfrm>
        </p:grpSpPr>
        <p:sp>
          <p:nvSpPr>
            <p:cNvPr id="138" name="TextBox 137"/>
            <p:cNvSpPr txBox="1"/>
            <p:nvPr/>
          </p:nvSpPr>
          <p:spPr>
            <a:xfrm>
              <a:off x="5032475" y="1997048"/>
              <a:ext cx="1438721" cy="565146"/>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No Asset Records</a:t>
              </a:r>
            </a:p>
            <a:p>
              <a:pPr algn="ctr"/>
              <a:r>
                <a:rPr lang="en-US" sz="1000" i="1" dirty="0">
                  <a:latin typeface="Arial"/>
                  <a:cs typeface="Arial"/>
                </a:rPr>
                <a:t>No system in place to track assets; no records</a:t>
              </a:r>
            </a:p>
          </p:txBody>
        </p:sp>
        <p:cxnSp>
          <p:nvCxnSpPr>
            <p:cNvPr id="29" name="Straight Arrow Connector 28"/>
            <p:cNvCxnSpPr>
              <a:stCxn id="138" idx="2"/>
            </p:cNvCxnSpPr>
            <p:nvPr/>
          </p:nvCxnSpPr>
          <p:spPr>
            <a:xfrm flipH="1">
              <a:off x="5116629" y="2562194"/>
              <a:ext cx="635207" cy="427405"/>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6471196" y="1486306"/>
            <a:ext cx="1803172" cy="793315"/>
            <a:chOff x="6471196" y="1486306"/>
            <a:chExt cx="1803172" cy="793315"/>
          </a:xfrm>
        </p:grpSpPr>
        <p:sp>
          <p:nvSpPr>
            <p:cNvPr id="139" name="TextBox 138"/>
            <p:cNvSpPr txBox="1"/>
            <p:nvPr/>
          </p:nvSpPr>
          <p:spPr>
            <a:xfrm>
              <a:off x="6835647" y="1486306"/>
              <a:ext cx="1438721" cy="719034"/>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Donated Assets</a:t>
              </a:r>
            </a:p>
            <a:p>
              <a:pPr algn="ctr"/>
              <a:r>
                <a:rPr lang="en-US" sz="1000" i="1" dirty="0">
                  <a:latin typeface="Arial"/>
                  <a:cs typeface="Arial"/>
                </a:rPr>
                <a:t>Asset quantity and cost/asset information not provided</a:t>
              </a:r>
            </a:p>
          </p:txBody>
        </p:sp>
        <p:cxnSp>
          <p:nvCxnSpPr>
            <p:cNvPr id="31" name="Straight Arrow Connector 30"/>
            <p:cNvCxnSpPr>
              <a:stCxn id="139" idx="1"/>
              <a:endCxn id="138" idx="3"/>
            </p:cNvCxnSpPr>
            <p:nvPr/>
          </p:nvCxnSpPr>
          <p:spPr>
            <a:xfrm flipH="1">
              <a:off x="6471196" y="1845823"/>
              <a:ext cx="364451" cy="43379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5956301" y="4191312"/>
            <a:ext cx="2501899" cy="872922"/>
            <a:chOff x="5956301" y="4191312"/>
            <a:chExt cx="2501899" cy="872922"/>
          </a:xfrm>
        </p:grpSpPr>
        <p:sp>
          <p:nvSpPr>
            <p:cNvPr id="136" name="TextBox 135"/>
            <p:cNvSpPr txBox="1"/>
            <p:nvPr/>
          </p:nvSpPr>
          <p:spPr>
            <a:xfrm>
              <a:off x="6765479" y="4191312"/>
              <a:ext cx="1692721" cy="872922"/>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Acquisition Cost</a:t>
              </a:r>
            </a:p>
            <a:p>
              <a:pPr algn="ctr"/>
              <a:r>
                <a:rPr lang="en-US" sz="1000" i="1" dirty="0">
                  <a:latin typeface="Arial"/>
                  <a:cs typeface="Arial"/>
                </a:rPr>
                <a:t>Don’t have total cost breakdown of asset when acquired; must estimate/guess</a:t>
              </a:r>
            </a:p>
          </p:txBody>
        </p:sp>
        <p:cxnSp>
          <p:nvCxnSpPr>
            <p:cNvPr id="33" name="Straight Arrow Connector 32"/>
            <p:cNvCxnSpPr>
              <a:stCxn id="136" idx="1"/>
            </p:cNvCxnSpPr>
            <p:nvPr/>
          </p:nvCxnSpPr>
          <p:spPr>
            <a:xfrm flipH="1">
              <a:off x="5956301" y="4627773"/>
              <a:ext cx="809178" cy="198227"/>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2825751" y="3828826"/>
            <a:ext cx="2182164" cy="1177286"/>
            <a:chOff x="2825751" y="3828826"/>
            <a:chExt cx="2182164" cy="1177286"/>
          </a:xfrm>
        </p:grpSpPr>
        <p:sp>
          <p:nvSpPr>
            <p:cNvPr id="80" name="Multiply 79"/>
            <p:cNvSpPr>
              <a:spLocks noChangeAspect="1"/>
            </p:cNvSpPr>
            <p:nvPr/>
          </p:nvSpPr>
          <p:spPr>
            <a:xfrm>
              <a:off x="4357156" y="3828826"/>
              <a:ext cx="650759" cy="777929"/>
            </a:xfrm>
            <a:prstGeom prst="mathMultiply">
              <a:avLst>
                <a:gd name="adj1" fmla="val 8753"/>
              </a:avLst>
            </a:prstGeom>
            <a:ln>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CA" dirty="0"/>
            </a:p>
          </p:txBody>
        </p:sp>
        <p:sp>
          <p:nvSpPr>
            <p:cNvPr id="2" name="TextBox 1"/>
            <p:cNvSpPr txBox="1"/>
            <p:nvPr/>
          </p:nvSpPr>
          <p:spPr>
            <a:xfrm>
              <a:off x="2825751" y="4102412"/>
              <a:ext cx="1276349" cy="903700"/>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Manual Calculation</a:t>
              </a:r>
            </a:p>
            <a:p>
              <a:pPr algn="ctr"/>
              <a:r>
                <a:rPr lang="en-US" sz="1000" i="1" dirty="0">
                  <a:latin typeface="Arial"/>
                  <a:cs typeface="Arial"/>
                </a:rPr>
                <a:t>Asset &amp; Financial systems not integrated/connected</a:t>
              </a:r>
            </a:p>
          </p:txBody>
        </p:sp>
        <p:cxnSp>
          <p:nvCxnSpPr>
            <p:cNvPr id="35" name="Straight Arrow Connector 34"/>
            <p:cNvCxnSpPr>
              <a:stCxn id="2" idx="3"/>
            </p:cNvCxnSpPr>
            <p:nvPr/>
          </p:nvCxnSpPr>
          <p:spPr>
            <a:xfrm flipV="1">
              <a:off x="4102100" y="4260850"/>
              <a:ext cx="476250" cy="293412"/>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469900" y="1371912"/>
            <a:ext cx="1606550" cy="939488"/>
            <a:chOff x="469900" y="1371912"/>
            <a:chExt cx="1606550" cy="939488"/>
          </a:xfrm>
        </p:grpSpPr>
        <p:sp>
          <p:nvSpPr>
            <p:cNvPr id="137" name="TextBox 136"/>
            <p:cNvSpPr txBox="1"/>
            <p:nvPr/>
          </p:nvSpPr>
          <p:spPr>
            <a:xfrm>
              <a:off x="469900" y="1371912"/>
              <a:ext cx="1606550" cy="565146"/>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Information Missing</a:t>
              </a:r>
            </a:p>
            <a:p>
              <a:pPr algn="ctr"/>
              <a:r>
                <a:rPr lang="en-US" sz="1000" i="1" dirty="0">
                  <a:latin typeface="Arial"/>
                  <a:cs typeface="Arial"/>
                </a:rPr>
                <a:t>Information not recorded, data missing; inaccurate</a:t>
              </a:r>
            </a:p>
          </p:txBody>
        </p:sp>
        <p:cxnSp>
          <p:nvCxnSpPr>
            <p:cNvPr id="38" name="Straight Arrow Connector 37"/>
            <p:cNvCxnSpPr>
              <a:stCxn id="137" idx="2"/>
            </p:cNvCxnSpPr>
            <p:nvPr/>
          </p:nvCxnSpPr>
          <p:spPr>
            <a:xfrm>
              <a:off x="1273175" y="1937058"/>
              <a:ext cx="403225" cy="374342"/>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7214934" y="5112062"/>
            <a:ext cx="1630532" cy="411257"/>
            <a:chOff x="7214934" y="5112062"/>
            <a:chExt cx="1630532" cy="411257"/>
          </a:xfrm>
        </p:grpSpPr>
        <p:sp>
          <p:nvSpPr>
            <p:cNvPr id="146" name="TextBox 145"/>
            <p:cNvSpPr txBox="1"/>
            <p:nvPr/>
          </p:nvSpPr>
          <p:spPr>
            <a:xfrm>
              <a:off x="7828237" y="5112062"/>
              <a:ext cx="1017229" cy="411257"/>
            </a:xfrm>
            <a:prstGeom prst="rect">
              <a:avLst/>
            </a:prstGeom>
            <a:gradFill>
              <a:gsLst>
                <a:gs pos="0">
                  <a:srgbClr val="9B2D2A"/>
                </a:gs>
                <a:gs pos="80000">
                  <a:schemeClr val="accent2">
                    <a:shade val="93000"/>
                    <a:satMod val="130000"/>
                  </a:schemeClr>
                </a:gs>
                <a:gs pos="100000">
                  <a:srgbClr val="CE3B37"/>
                </a:gs>
              </a:gsLst>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Audit</a:t>
              </a:r>
            </a:p>
            <a:p>
              <a:pPr algn="ctr"/>
              <a:r>
                <a:rPr lang="en-US" sz="1000" i="1" dirty="0">
                  <a:latin typeface="Arial"/>
                  <a:cs typeface="Arial"/>
                </a:rPr>
                <a:t>Verify inventory?</a:t>
              </a:r>
            </a:p>
          </p:txBody>
        </p:sp>
        <p:cxnSp>
          <p:nvCxnSpPr>
            <p:cNvPr id="148" name="Elbow Connector 147"/>
            <p:cNvCxnSpPr/>
            <p:nvPr/>
          </p:nvCxnSpPr>
          <p:spPr>
            <a:xfrm rot="10800000" flipV="1">
              <a:off x="7214934" y="5123334"/>
              <a:ext cx="614264" cy="252000"/>
            </a:xfrm>
            <a:prstGeom prst="bentConnector2">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450851" y="4229100"/>
            <a:ext cx="1555750" cy="1098858"/>
            <a:chOff x="450851" y="4229100"/>
            <a:chExt cx="1555750" cy="1098858"/>
          </a:xfrm>
        </p:grpSpPr>
        <p:sp>
          <p:nvSpPr>
            <p:cNvPr id="141" name="TextBox 140"/>
            <p:cNvSpPr txBox="1"/>
            <p:nvPr/>
          </p:nvSpPr>
          <p:spPr>
            <a:xfrm>
              <a:off x="450851" y="4762812"/>
              <a:ext cx="1555750" cy="565146"/>
            </a:xfrm>
            <a:prstGeom prst="rect">
              <a:avLst/>
            </a:prstGeom>
            <a:gradFill>
              <a:lin ang="5400000" scaled="0"/>
            </a:gradFill>
            <a:ln/>
          </p:spPr>
          <p:style>
            <a:lnRef idx="0">
              <a:schemeClr val="accent2"/>
            </a:lnRef>
            <a:fillRef idx="3">
              <a:schemeClr val="accent2"/>
            </a:fillRef>
            <a:effectRef idx="3">
              <a:schemeClr val="accent2"/>
            </a:effectRef>
            <a:fontRef idx="minor">
              <a:schemeClr val="lt1"/>
            </a:fontRef>
          </p:style>
          <p:txBody>
            <a:bodyPr wrap="square" lIns="36000" tIns="36000" rIns="36000" bIns="36000" rtlCol="0">
              <a:spAutoFit/>
            </a:bodyPr>
            <a:lstStyle/>
            <a:p>
              <a:pPr algn="ctr"/>
              <a:r>
                <a:rPr lang="en-US" sz="1200" b="1" i="1" dirty="0">
                  <a:latin typeface="Arial"/>
                  <a:cs typeface="Arial"/>
                </a:rPr>
                <a:t>Manual Tracking</a:t>
              </a:r>
            </a:p>
            <a:p>
              <a:pPr algn="ctr"/>
              <a:r>
                <a:rPr lang="en-US" sz="1000" i="1" dirty="0">
                  <a:latin typeface="Arial"/>
                  <a:cs typeface="Arial"/>
                </a:rPr>
                <a:t>Asset information tracked on Excel spreadsheets</a:t>
              </a:r>
            </a:p>
          </p:txBody>
        </p:sp>
        <p:cxnSp>
          <p:nvCxnSpPr>
            <p:cNvPr id="142" name="Straight Arrow Connector 141"/>
            <p:cNvCxnSpPr/>
            <p:nvPr/>
          </p:nvCxnSpPr>
          <p:spPr>
            <a:xfrm flipH="1" flipV="1">
              <a:off x="958850" y="4229100"/>
              <a:ext cx="260350" cy="5461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5670795" y="2874536"/>
            <a:ext cx="3247393" cy="1613699"/>
            <a:chOff x="5670795" y="2874536"/>
            <a:chExt cx="3247393" cy="1613699"/>
          </a:xfrm>
        </p:grpSpPr>
        <p:sp>
          <p:nvSpPr>
            <p:cNvPr id="77" name="Right Arrow 76"/>
            <p:cNvSpPr/>
            <p:nvPr/>
          </p:nvSpPr>
          <p:spPr>
            <a:xfrm rot="8925476">
              <a:off x="5670795" y="3981414"/>
              <a:ext cx="894692" cy="506821"/>
            </a:xfrm>
            <a:prstGeom prst="rightArrow">
              <a:avLst/>
            </a:prstGeom>
            <a:solidFill>
              <a:srgbClr val="0070C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a:p>
          </p:txBody>
        </p:sp>
        <p:sp>
          <p:nvSpPr>
            <p:cNvPr id="53" name="TextBox 52"/>
            <p:cNvSpPr txBox="1"/>
            <p:nvPr/>
          </p:nvSpPr>
          <p:spPr>
            <a:xfrm>
              <a:off x="7821486" y="3319015"/>
              <a:ext cx="1096702" cy="461665"/>
            </a:xfrm>
            <a:prstGeom prst="rect">
              <a:avLst/>
            </a:prstGeom>
            <a:noFill/>
          </p:spPr>
          <p:txBody>
            <a:bodyPr wrap="square" rtlCol="0">
              <a:spAutoFit/>
            </a:bodyPr>
            <a:lstStyle/>
            <a:p>
              <a:pPr algn="ctr"/>
              <a:r>
                <a:rPr lang="en-US" sz="1200" dirty="0">
                  <a:latin typeface="Arial Black"/>
                  <a:cs typeface="Arial Black"/>
                </a:rPr>
                <a:t>Financial Systems</a:t>
              </a:r>
            </a:p>
          </p:txBody>
        </p:sp>
        <p:pic>
          <p:nvPicPr>
            <p:cNvPr id="3" name="Picture 2"/>
            <p:cNvPicPr>
              <a:picLocks noChangeAspect="1"/>
            </p:cNvPicPr>
            <p:nvPr/>
          </p:nvPicPr>
          <p:blipFill>
            <a:blip r:embed="rId3" cstate="print"/>
            <a:stretch>
              <a:fillRect/>
            </a:stretch>
          </p:blipFill>
          <p:spPr>
            <a:xfrm>
              <a:off x="6275658" y="2874536"/>
              <a:ext cx="1666488" cy="1249866"/>
            </a:xfrm>
            <a:prstGeom prst="rect">
              <a:avLst/>
            </a:prstGeom>
          </p:spPr>
        </p:pic>
      </p:grpSp>
      <p:grpSp>
        <p:nvGrpSpPr>
          <p:cNvPr id="5" name="Group 4"/>
          <p:cNvGrpSpPr/>
          <p:nvPr/>
        </p:nvGrpSpPr>
        <p:grpSpPr>
          <a:xfrm>
            <a:off x="84100" y="2000095"/>
            <a:ext cx="2520720" cy="2420329"/>
            <a:chOff x="84100" y="2000095"/>
            <a:chExt cx="2520720" cy="2420329"/>
          </a:xfrm>
        </p:grpSpPr>
        <p:sp>
          <p:nvSpPr>
            <p:cNvPr id="52" name="TextBox 51"/>
            <p:cNvSpPr txBox="1"/>
            <p:nvPr/>
          </p:nvSpPr>
          <p:spPr>
            <a:xfrm>
              <a:off x="84100" y="3351727"/>
              <a:ext cx="1181044" cy="646331"/>
            </a:xfrm>
            <a:prstGeom prst="rect">
              <a:avLst/>
            </a:prstGeom>
            <a:noFill/>
          </p:spPr>
          <p:txBody>
            <a:bodyPr wrap="square" lIns="36000" rIns="36000" rtlCol="0">
              <a:spAutoFit/>
            </a:bodyPr>
            <a:lstStyle/>
            <a:p>
              <a:pPr algn="ctr"/>
              <a:r>
                <a:rPr lang="en-US" sz="1200" dirty="0">
                  <a:latin typeface="Arial Black"/>
                  <a:cs typeface="Arial Black"/>
                </a:rPr>
                <a:t>Asset Information Systems</a:t>
              </a:r>
            </a:p>
          </p:txBody>
        </p:sp>
        <p:grpSp>
          <p:nvGrpSpPr>
            <p:cNvPr id="4" name="Group 3"/>
            <p:cNvGrpSpPr/>
            <p:nvPr/>
          </p:nvGrpSpPr>
          <p:grpSpPr>
            <a:xfrm>
              <a:off x="858250" y="2000095"/>
              <a:ext cx="688444" cy="1359723"/>
              <a:chOff x="740544" y="1993900"/>
              <a:chExt cx="688444" cy="1359723"/>
            </a:xfrm>
          </p:grpSpPr>
          <p:sp>
            <p:nvSpPr>
              <p:cNvPr id="110" name="Rectangle 109"/>
              <p:cNvSpPr>
                <a:spLocks noChangeAspect="1"/>
              </p:cNvSpPr>
              <p:nvPr/>
            </p:nvSpPr>
            <p:spPr>
              <a:xfrm>
                <a:off x="783883" y="308775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a:spLocks noChangeAspect="1"/>
              </p:cNvSpPr>
              <p:nvPr/>
            </p:nvSpPr>
            <p:spPr>
              <a:xfrm>
                <a:off x="783883" y="2866199"/>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a:spLocks noChangeAspect="1"/>
              </p:cNvSpPr>
              <p:nvPr/>
            </p:nvSpPr>
            <p:spPr>
              <a:xfrm>
                <a:off x="783883" y="2644643"/>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a:spLocks noChangeAspect="1"/>
              </p:cNvSpPr>
              <p:nvPr/>
            </p:nvSpPr>
            <p:spPr>
              <a:xfrm>
                <a:off x="783883" y="242308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an 113"/>
              <p:cNvSpPr>
                <a:spLocks noChangeAspect="1"/>
              </p:cNvSpPr>
              <p:nvPr/>
            </p:nvSpPr>
            <p:spPr>
              <a:xfrm>
                <a:off x="740544" y="2157219"/>
                <a:ext cx="688444" cy="1196404"/>
              </a:xfrm>
              <a:prstGeom prst="can">
                <a:avLst>
                  <a:gd name="adj" fmla="val 28248"/>
                </a:avLst>
              </a:prstGeom>
              <a:gradFill flip="none" rotWithShape="1">
                <a:gsLst>
                  <a:gs pos="0">
                    <a:schemeClr val="tx1">
                      <a:lumMod val="50000"/>
                      <a:lumOff val="50000"/>
                      <a:alpha val="54000"/>
                    </a:schemeClr>
                  </a:gs>
                  <a:gs pos="50000">
                    <a:schemeClr val="bg1">
                      <a:alpha val="30000"/>
                    </a:schemeClr>
                  </a:gs>
                  <a:gs pos="100000">
                    <a:schemeClr val="bg1">
                      <a:lumMod val="50000"/>
                      <a:alpha val="56000"/>
                    </a:schemeClr>
                  </a:gs>
                </a:gsLst>
                <a:lin ang="0" scaled="1"/>
                <a:tileRect/>
              </a:gradFill>
              <a:ln>
                <a:solidFill>
                  <a:schemeClr val="bg1">
                    <a:lumMod val="50000"/>
                  </a:schemeClr>
                </a:solidFill>
              </a:ln>
              <a:effectLst>
                <a:outerShdw blurRad="203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954946" y="1993900"/>
                <a:ext cx="275377" cy="265867"/>
              </a:xfrm>
              <a:prstGeom prst="ellipse">
                <a:avLst/>
              </a:prstGeom>
              <a:solidFill>
                <a:schemeClr val="tx1"/>
              </a:solidFill>
              <a:ln>
                <a:solidFill>
                  <a:schemeClr val="bg1">
                    <a:lumMod val="50000"/>
                  </a:schemeClr>
                </a:solidFill>
              </a:ln>
              <a:effectLst>
                <a:outerShdw blurRad="254000" dist="38100" dir="5400000" sx="113000" sy="113000" algn="t" rotWithShape="0">
                  <a:prstClr val="black">
                    <a:alpha val="40000"/>
                  </a:prstClr>
                </a:outerShdw>
              </a:effectLst>
              <a:scene3d>
                <a:camera prst="isometricOffAxis2Top"/>
                <a:lightRig rig="threePt" dir="t"/>
              </a:scene3d>
              <a:sp3d extrusionH="101600">
                <a:bevelT h="50800" prst="artDeco"/>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a:spLocks noChangeAspect="1"/>
              </p:cNvSpPr>
              <p:nvPr/>
            </p:nvSpPr>
            <p:spPr>
              <a:xfrm>
                <a:off x="1220554" y="2378775"/>
                <a:ext cx="183585" cy="886225"/>
              </a:xfrm>
              <a:prstGeom prst="rect">
                <a:avLst/>
              </a:prstGeom>
              <a:gradFill>
                <a:gsLst>
                  <a:gs pos="0">
                    <a:schemeClr val="bg1">
                      <a:alpha val="0"/>
                    </a:schemeClr>
                  </a:gs>
                  <a:gs pos="50000">
                    <a:schemeClr val="bg1">
                      <a:alpha val="58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a:spLocks noChangeAspect="1"/>
              </p:cNvSpPr>
              <p:nvPr/>
            </p:nvSpPr>
            <p:spPr>
              <a:xfrm>
                <a:off x="766835" y="2363583"/>
                <a:ext cx="154737" cy="901417"/>
              </a:xfrm>
              <a:prstGeom prst="rect">
                <a:avLst/>
              </a:prstGeom>
              <a:gradFill>
                <a:gsLst>
                  <a:gs pos="0">
                    <a:schemeClr val="bg1"/>
                  </a:gs>
                  <a:gs pos="50000">
                    <a:schemeClr val="bg1">
                      <a:alpha val="58000"/>
                    </a:schemeClr>
                  </a:gs>
                  <a:gs pos="100000">
                    <a:schemeClr val="bg1">
                      <a:lumMod val="5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841011" y="2442225"/>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A</a:t>
                </a:r>
              </a:p>
            </p:txBody>
          </p:sp>
          <p:sp>
            <p:nvSpPr>
              <p:cNvPr id="119" name="TextBox 118"/>
              <p:cNvSpPr txBox="1"/>
              <p:nvPr/>
            </p:nvSpPr>
            <p:spPr>
              <a:xfrm>
                <a:off x="841011" y="2656413"/>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B</a:t>
                </a:r>
              </a:p>
            </p:txBody>
          </p:sp>
          <p:sp>
            <p:nvSpPr>
              <p:cNvPr id="120" name="TextBox 119"/>
              <p:cNvSpPr txBox="1"/>
              <p:nvPr/>
            </p:nvSpPr>
            <p:spPr>
              <a:xfrm>
                <a:off x="841011" y="2870602"/>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C</a:t>
                </a:r>
              </a:p>
            </p:txBody>
          </p:sp>
          <p:sp>
            <p:nvSpPr>
              <p:cNvPr id="121" name="TextBox 120"/>
              <p:cNvSpPr txBox="1"/>
              <p:nvPr/>
            </p:nvSpPr>
            <p:spPr>
              <a:xfrm>
                <a:off x="841011" y="3084788"/>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D</a:t>
                </a:r>
              </a:p>
            </p:txBody>
          </p:sp>
        </p:grpSp>
        <p:grpSp>
          <p:nvGrpSpPr>
            <p:cNvPr id="143" name="Group 142"/>
            <p:cNvGrpSpPr/>
            <p:nvPr/>
          </p:nvGrpSpPr>
          <p:grpSpPr>
            <a:xfrm>
              <a:off x="1605384" y="2195862"/>
              <a:ext cx="688444" cy="1359723"/>
              <a:chOff x="740544" y="1993900"/>
              <a:chExt cx="688444" cy="1359723"/>
            </a:xfrm>
          </p:grpSpPr>
          <p:sp>
            <p:nvSpPr>
              <p:cNvPr id="144" name="Rectangle 143"/>
              <p:cNvSpPr>
                <a:spLocks noChangeAspect="1"/>
              </p:cNvSpPr>
              <p:nvPr/>
            </p:nvSpPr>
            <p:spPr>
              <a:xfrm>
                <a:off x="783883" y="308775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a:spLocks noChangeAspect="1"/>
              </p:cNvSpPr>
              <p:nvPr/>
            </p:nvSpPr>
            <p:spPr>
              <a:xfrm>
                <a:off x="783883" y="2866199"/>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a:spLocks noChangeAspect="1"/>
              </p:cNvSpPr>
              <p:nvPr/>
            </p:nvSpPr>
            <p:spPr>
              <a:xfrm>
                <a:off x="783883" y="2644643"/>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a:spLocks noChangeAspect="1"/>
              </p:cNvSpPr>
              <p:nvPr/>
            </p:nvSpPr>
            <p:spPr>
              <a:xfrm>
                <a:off x="783883" y="242308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an 149"/>
              <p:cNvSpPr>
                <a:spLocks noChangeAspect="1"/>
              </p:cNvSpPr>
              <p:nvPr/>
            </p:nvSpPr>
            <p:spPr>
              <a:xfrm>
                <a:off x="740544" y="2157219"/>
                <a:ext cx="688444" cy="1196404"/>
              </a:xfrm>
              <a:prstGeom prst="can">
                <a:avLst>
                  <a:gd name="adj" fmla="val 28248"/>
                </a:avLst>
              </a:prstGeom>
              <a:gradFill flip="none" rotWithShape="1">
                <a:gsLst>
                  <a:gs pos="0">
                    <a:schemeClr val="tx1">
                      <a:lumMod val="50000"/>
                      <a:lumOff val="50000"/>
                      <a:alpha val="54000"/>
                    </a:schemeClr>
                  </a:gs>
                  <a:gs pos="50000">
                    <a:schemeClr val="bg1">
                      <a:alpha val="30000"/>
                    </a:schemeClr>
                  </a:gs>
                  <a:gs pos="100000">
                    <a:schemeClr val="bg1">
                      <a:lumMod val="50000"/>
                      <a:alpha val="56000"/>
                    </a:schemeClr>
                  </a:gs>
                </a:gsLst>
                <a:lin ang="0" scaled="1"/>
                <a:tileRect/>
              </a:gradFill>
              <a:ln>
                <a:solidFill>
                  <a:schemeClr val="bg1">
                    <a:lumMod val="50000"/>
                  </a:schemeClr>
                </a:solidFill>
              </a:ln>
              <a:effectLst>
                <a:outerShdw blurRad="203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a:spLocks noChangeAspect="1"/>
              </p:cNvSpPr>
              <p:nvPr/>
            </p:nvSpPr>
            <p:spPr>
              <a:xfrm>
                <a:off x="954946" y="1993900"/>
                <a:ext cx="275377" cy="265867"/>
              </a:xfrm>
              <a:prstGeom prst="ellipse">
                <a:avLst/>
              </a:prstGeom>
              <a:solidFill>
                <a:schemeClr val="tx1"/>
              </a:solidFill>
              <a:ln>
                <a:solidFill>
                  <a:schemeClr val="bg1">
                    <a:lumMod val="50000"/>
                  </a:schemeClr>
                </a:solidFill>
              </a:ln>
              <a:effectLst>
                <a:outerShdw blurRad="254000" dist="38100" dir="5400000" sx="113000" sy="113000" algn="t" rotWithShape="0">
                  <a:prstClr val="black">
                    <a:alpha val="40000"/>
                  </a:prstClr>
                </a:outerShdw>
              </a:effectLst>
              <a:scene3d>
                <a:camera prst="isometricOffAxis2Top"/>
                <a:lightRig rig="threePt" dir="t"/>
              </a:scene3d>
              <a:sp3d extrusionH="101600">
                <a:bevelT h="50800" prst="artDeco"/>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a:spLocks noChangeAspect="1"/>
              </p:cNvSpPr>
              <p:nvPr/>
            </p:nvSpPr>
            <p:spPr>
              <a:xfrm>
                <a:off x="1220554" y="2378775"/>
                <a:ext cx="183585" cy="886225"/>
              </a:xfrm>
              <a:prstGeom prst="rect">
                <a:avLst/>
              </a:prstGeom>
              <a:gradFill>
                <a:gsLst>
                  <a:gs pos="0">
                    <a:schemeClr val="bg1">
                      <a:alpha val="0"/>
                    </a:schemeClr>
                  </a:gs>
                  <a:gs pos="50000">
                    <a:schemeClr val="bg1">
                      <a:alpha val="58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a:spLocks noChangeAspect="1"/>
              </p:cNvSpPr>
              <p:nvPr/>
            </p:nvSpPr>
            <p:spPr>
              <a:xfrm>
                <a:off x="766835" y="2363583"/>
                <a:ext cx="154737" cy="901417"/>
              </a:xfrm>
              <a:prstGeom prst="rect">
                <a:avLst/>
              </a:prstGeom>
              <a:gradFill>
                <a:gsLst>
                  <a:gs pos="0">
                    <a:schemeClr val="bg1"/>
                  </a:gs>
                  <a:gs pos="50000">
                    <a:schemeClr val="bg1">
                      <a:alpha val="58000"/>
                    </a:schemeClr>
                  </a:gs>
                  <a:gs pos="100000">
                    <a:schemeClr val="bg1">
                      <a:lumMod val="5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841011" y="2442225"/>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A</a:t>
                </a:r>
              </a:p>
            </p:txBody>
          </p:sp>
          <p:sp>
            <p:nvSpPr>
              <p:cNvPr id="155" name="TextBox 154"/>
              <p:cNvSpPr txBox="1"/>
              <p:nvPr/>
            </p:nvSpPr>
            <p:spPr>
              <a:xfrm>
                <a:off x="841011" y="2656413"/>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B</a:t>
                </a:r>
              </a:p>
            </p:txBody>
          </p:sp>
          <p:sp>
            <p:nvSpPr>
              <p:cNvPr id="156" name="TextBox 155"/>
              <p:cNvSpPr txBox="1"/>
              <p:nvPr/>
            </p:nvSpPr>
            <p:spPr>
              <a:xfrm>
                <a:off x="841011" y="2870602"/>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C</a:t>
                </a:r>
              </a:p>
            </p:txBody>
          </p:sp>
          <p:sp>
            <p:nvSpPr>
              <p:cNvPr id="157" name="TextBox 156"/>
              <p:cNvSpPr txBox="1"/>
              <p:nvPr/>
            </p:nvSpPr>
            <p:spPr>
              <a:xfrm>
                <a:off x="841011" y="3084788"/>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D</a:t>
                </a:r>
              </a:p>
            </p:txBody>
          </p:sp>
        </p:grpSp>
        <p:grpSp>
          <p:nvGrpSpPr>
            <p:cNvPr id="158" name="Group 157"/>
            <p:cNvGrpSpPr/>
            <p:nvPr/>
          </p:nvGrpSpPr>
          <p:grpSpPr>
            <a:xfrm>
              <a:off x="1187831" y="3060701"/>
              <a:ext cx="688444" cy="1359723"/>
              <a:chOff x="740544" y="1993900"/>
              <a:chExt cx="688444" cy="1359723"/>
            </a:xfrm>
          </p:grpSpPr>
          <p:sp>
            <p:nvSpPr>
              <p:cNvPr id="159" name="Rectangle 158"/>
              <p:cNvSpPr>
                <a:spLocks noChangeAspect="1"/>
              </p:cNvSpPr>
              <p:nvPr/>
            </p:nvSpPr>
            <p:spPr>
              <a:xfrm>
                <a:off x="783883" y="308775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a:spLocks noChangeAspect="1"/>
              </p:cNvSpPr>
              <p:nvPr/>
            </p:nvSpPr>
            <p:spPr>
              <a:xfrm>
                <a:off x="783883" y="2866199"/>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a:spLocks noChangeAspect="1"/>
              </p:cNvSpPr>
              <p:nvPr/>
            </p:nvSpPr>
            <p:spPr>
              <a:xfrm>
                <a:off x="783883" y="2644643"/>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a:spLocks noChangeAspect="1"/>
              </p:cNvSpPr>
              <p:nvPr/>
            </p:nvSpPr>
            <p:spPr>
              <a:xfrm>
                <a:off x="783883" y="242308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an 162"/>
              <p:cNvSpPr>
                <a:spLocks noChangeAspect="1"/>
              </p:cNvSpPr>
              <p:nvPr/>
            </p:nvSpPr>
            <p:spPr>
              <a:xfrm>
                <a:off x="740544" y="2157219"/>
                <a:ext cx="688444" cy="1196404"/>
              </a:xfrm>
              <a:prstGeom prst="can">
                <a:avLst>
                  <a:gd name="adj" fmla="val 28248"/>
                </a:avLst>
              </a:prstGeom>
              <a:gradFill flip="none" rotWithShape="1">
                <a:gsLst>
                  <a:gs pos="0">
                    <a:schemeClr val="tx1">
                      <a:lumMod val="50000"/>
                      <a:lumOff val="50000"/>
                      <a:alpha val="54000"/>
                    </a:schemeClr>
                  </a:gs>
                  <a:gs pos="50000">
                    <a:schemeClr val="bg1">
                      <a:alpha val="30000"/>
                    </a:schemeClr>
                  </a:gs>
                  <a:gs pos="100000">
                    <a:schemeClr val="bg1">
                      <a:lumMod val="50000"/>
                      <a:alpha val="56000"/>
                    </a:schemeClr>
                  </a:gs>
                </a:gsLst>
                <a:lin ang="0" scaled="1"/>
                <a:tileRect/>
              </a:gradFill>
              <a:ln>
                <a:solidFill>
                  <a:schemeClr val="bg1">
                    <a:lumMod val="50000"/>
                  </a:schemeClr>
                </a:solidFill>
              </a:ln>
              <a:effectLst>
                <a:outerShdw blurRad="203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a:spLocks noChangeAspect="1"/>
              </p:cNvSpPr>
              <p:nvPr/>
            </p:nvSpPr>
            <p:spPr>
              <a:xfrm>
                <a:off x="954946" y="1993900"/>
                <a:ext cx="275377" cy="265867"/>
              </a:xfrm>
              <a:prstGeom prst="ellipse">
                <a:avLst/>
              </a:prstGeom>
              <a:solidFill>
                <a:schemeClr val="tx1"/>
              </a:solidFill>
              <a:ln>
                <a:solidFill>
                  <a:schemeClr val="bg1">
                    <a:lumMod val="50000"/>
                  </a:schemeClr>
                </a:solidFill>
              </a:ln>
              <a:effectLst>
                <a:outerShdw blurRad="254000" dist="38100" dir="5400000" sx="113000" sy="113000" algn="t" rotWithShape="0">
                  <a:prstClr val="black">
                    <a:alpha val="40000"/>
                  </a:prstClr>
                </a:outerShdw>
              </a:effectLst>
              <a:scene3d>
                <a:camera prst="isometricOffAxis2Top"/>
                <a:lightRig rig="threePt" dir="t"/>
              </a:scene3d>
              <a:sp3d extrusionH="101600">
                <a:bevelT h="50800" prst="artDeco"/>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a:spLocks noChangeAspect="1"/>
              </p:cNvSpPr>
              <p:nvPr/>
            </p:nvSpPr>
            <p:spPr>
              <a:xfrm>
                <a:off x="1220554" y="2378775"/>
                <a:ext cx="183585" cy="886225"/>
              </a:xfrm>
              <a:prstGeom prst="rect">
                <a:avLst/>
              </a:prstGeom>
              <a:gradFill>
                <a:gsLst>
                  <a:gs pos="0">
                    <a:schemeClr val="bg1">
                      <a:alpha val="0"/>
                    </a:schemeClr>
                  </a:gs>
                  <a:gs pos="50000">
                    <a:schemeClr val="bg1">
                      <a:alpha val="58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a:spLocks noChangeAspect="1"/>
              </p:cNvSpPr>
              <p:nvPr/>
            </p:nvSpPr>
            <p:spPr>
              <a:xfrm>
                <a:off x="766835" y="2363583"/>
                <a:ext cx="154737" cy="901417"/>
              </a:xfrm>
              <a:prstGeom prst="rect">
                <a:avLst/>
              </a:prstGeom>
              <a:gradFill>
                <a:gsLst>
                  <a:gs pos="0">
                    <a:schemeClr val="bg1"/>
                  </a:gs>
                  <a:gs pos="50000">
                    <a:schemeClr val="bg1">
                      <a:alpha val="58000"/>
                    </a:schemeClr>
                  </a:gs>
                  <a:gs pos="100000">
                    <a:schemeClr val="bg1">
                      <a:lumMod val="5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841011" y="2442225"/>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A</a:t>
                </a:r>
              </a:p>
            </p:txBody>
          </p:sp>
          <p:sp>
            <p:nvSpPr>
              <p:cNvPr id="168" name="TextBox 167"/>
              <p:cNvSpPr txBox="1"/>
              <p:nvPr/>
            </p:nvSpPr>
            <p:spPr>
              <a:xfrm>
                <a:off x="841011" y="2656413"/>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B</a:t>
                </a:r>
              </a:p>
            </p:txBody>
          </p:sp>
          <p:sp>
            <p:nvSpPr>
              <p:cNvPr id="169" name="TextBox 168"/>
              <p:cNvSpPr txBox="1"/>
              <p:nvPr/>
            </p:nvSpPr>
            <p:spPr>
              <a:xfrm>
                <a:off x="841011" y="2870602"/>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C</a:t>
                </a:r>
              </a:p>
            </p:txBody>
          </p:sp>
          <p:sp>
            <p:nvSpPr>
              <p:cNvPr id="170" name="TextBox 169"/>
              <p:cNvSpPr txBox="1"/>
              <p:nvPr/>
            </p:nvSpPr>
            <p:spPr>
              <a:xfrm>
                <a:off x="841011" y="3084788"/>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D</a:t>
                </a:r>
              </a:p>
            </p:txBody>
          </p:sp>
        </p:grpSp>
        <p:grpSp>
          <p:nvGrpSpPr>
            <p:cNvPr id="171" name="Group 170"/>
            <p:cNvGrpSpPr/>
            <p:nvPr/>
          </p:nvGrpSpPr>
          <p:grpSpPr>
            <a:xfrm>
              <a:off x="1916376" y="2829004"/>
              <a:ext cx="688444" cy="1359723"/>
              <a:chOff x="740544" y="1993900"/>
              <a:chExt cx="688444" cy="1359723"/>
            </a:xfrm>
          </p:grpSpPr>
          <p:sp>
            <p:nvSpPr>
              <p:cNvPr id="172" name="Rectangle 171"/>
              <p:cNvSpPr>
                <a:spLocks noChangeAspect="1"/>
              </p:cNvSpPr>
              <p:nvPr/>
            </p:nvSpPr>
            <p:spPr>
              <a:xfrm>
                <a:off x="783883" y="308775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a:spLocks noChangeAspect="1"/>
              </p:cNvSpPr>
              <p:nvPr/>
            </p:nvSpPr>
            <p:spPr>
              <a:xfrm>
                <a:off x="783883" y="2866199"/>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a:spLocks noChangeAspect="1"/>
              </p:cNvSpPr>
              <p:nvPr/>
            </p:nvSpPr>
            <p:spPr>
              <a:xfrm>
                <a:off x="783883" y="2644643"/>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a:spLocks noChangeAspect="1"/>
              </p:cNvSpPr>
              <p:nvPr/>
            </p:nvSpPr>
            <p:spPr>
              <a:xfrm>
                <a:off x="783883" y="2423086"/>
                <a:ext cx="596652" cy="1772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an 175"/>
              <p:cNvSpPr>
                <a:spLocks noChangeAspect="1"/>
              </p:cNvSpPr>
              <p:nvPr/>
            </p:nvSpPr>
            <p:spPr>
              <a:xfrm>
                <a:off x="740544" y="2157219"/>
                <a:ext cx="688444" cy="1196404"/>
              </a:xfrm>
              <a:prstGeom prst="can">
                <a:avLst>
                  <a:gd name="adj" fmla="val 28248"/>
                </a:avLst>
              </a:prstGeom>
              <a:gradFill flip="none" rotWithShape="1">
                <a:gsLst>
                  <a:gs pos="0">
                    <a:schemeClr val="tx1">
                      <a:lumMod val="50000"/>
                      <a:lumOff val="50000"/>
                      <a:alpha val="54000"/>
                    </a:schemeClr>
                  </a:gs>
                  <a:gs pos="50000">
                    <a:schemeClr val="bg1">
                      <a:alpha val="30000"/>
                    </a:schemeClr>
                  </a:gs>
                  <a:gs pos="100000">
                    <a:schemeClr val="bg1">
                      <a:lumMod val="50000"/>
                      <a:alpha val="56000"/>
                    </a:schemeClr>
                  </a:gs>
                </a:gsLst>
                <a:lin ang="0" scaled="1"/>
                <a:tileRect/>
              </a:gradFill>
              <a:ln>
                <a:solidFill>
                  <a:schemeClr val="bg1">
                    <a:lumMod val="50000"/>
                  </a:schemeClr>
                </a:solidFill>
              </a:ln>
              <a:effectLst>
                <a:outerShdw blurRad="203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a:spLocks noChangeAspect="1"/>
              </p:cNvSpPr>
              <p:nvPr/>
            </p:nvSpPr>
            <p:spPr>
              <a:xfrm>
                <a:off x="954946" y="1993900"/>
                <a:ext cx="275377" cy="265867"/>
              </a:xfrm>
              <a:prstGeom prst="ellipse">
                <a:avLst/>
              </a:prstGeom>
              <a:solidFill>
                <a:schemeClr val="tx1"/>
              </a:solidFill>
              <a:ln>
                <a:solidFill>
                  <a:schemeClr val="bg1">
                    <a:lumMod val="50000"/>
                  </a:schemeClr>
                </a:solidFill>
              </a:ln>
              <a:effectLst>
                <a:outerShdw blurRad="254000" dist="38100" dir="5400000" sx="113000" sy="113000" algn="t" rotWithShape="0">
                  <a:prstClr val="black">
                    <a:alpha val="40000"/>
                  </a:prstClr>
                </a:outerShdw>
              </a:effectLst>
              <a:scene3d>
                <a:camera prst="isometricOffAxis2Top"/>
                <a:lightRig rig="threePt" dir="t"/>
              </a:scene3d>
              <a:sp3d extrusionH="101600">
                <a:bevelT h="50800" prst="artDeco"/>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a:spLocks noChangeAspect="1"/>
              </p:cNvSpPr>
              <p:nvPr/>
            </p:nvSpPr>
            <p:spPr>
              <a:xfrm>
                <a:off x="1220554" y="2378775"/>
                <a:ext cx="183585" cy="886225"/>
              </a:xfrm>
              <a:prstGeom prst="rect">
                <a:avLst/>
              </a:prstGeom>
              <a:gradFill>
                <a:gsLst>
                  <a:gs pos="0">
                    <a:schemeClr val="bg1">
                      <a:alpha val="0"/>
                    </a:schemeClr>
                  </a:gs>
                  <a:gs pos="50000">
                    <a:schemeClr val="bg1">
                      <a:alpha val="58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a:spLocks noChangeAspect="1"/>
              </p:cNvSpPr>
              <p:nvPr/>
            </p:nvSpPr>
            <p:spPr>
              <a:xfrm>
                <a:off x="766835" y="2363583"/>
                <a:ext cx="154737" cy="901417"/>
              </a:xfrm>
              <a:prstGeom prst="rect">
                <a:avLst/>
              </a:prstGeom>
              <a:gradFill>
                <a:gsLst>
                  <a:gs pos="0">
                    <a:schemeClr val="bg1"/>
                  </a:gs>
                  <a:gs pos="50000">
                    <a:schemeClr val="bg1">
                      <a:alpha val="58000"/>
                    </a:schemeClr>
                  </a:gs>
                  <a:gs pos="100000">
                    <a:schemeClr val="bg1">
                      <a:lumMod val="5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841011" y="2442225"/>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A</a:t>
                </a:r>
              </a:p>
            </p:txBody>
          </p:sp>
          <p:sp>
            <p:nvSpPr>
              <p:cNvPr id="181" name="TextBox 180"/>
              <p:cNvSpPr txBox="1"/>
              <p:nvPr/>
            </p:nvSpPr>
            <p:spPr>
              <a:xfrm>
                <a:off x="841011" y="2656413"/>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B</a:t>
                </a:r>
              </a:p>
            </p:txBody>
          </p:sp>
          <p:sp>
            <p:nvSpPr>
              <p:cNvPr id="182" name="TextBox 181"/>
              <p:cNvSpPr txBox="1"/>
              <p:nvPr/>
            </p:nvSpPr>
            <p:spPr>
              <a:xfrm>
                <a:off x="841011" y="2870602"/>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C</a:t>
                </a:r>
              </a:p>
            </p:txBody>
          </p:sp>
          <p:sp>
            <p:nvSpPr>
              <p:cNvPr id="183" name="TextBox 182"/>
              <p:cNvSpPr txBox="1"/>
              <p:nvPr/>
            </p:nvSpPr>
            <p:spPr>
              <a:xfrm>
                <a:off x="841011" y="3084788"/>
                <a:ext cx="492216" cy="194637"/>
              </a:xfrm>
              <a:prstGeom prst="rect">
                <a:avLst/>
              </a:prstGeom>
              <a:gradFill flip="none" rotWithShape="1">
                <a:gsLst>
                  <a:gs pos="0">
                    <a:schemeClr val="bg1"/>
                  </a:gs>
                  <a:gs pos="100000">
                    <a:srgbClr val="FFFFFF"/>
                  </a:gs>
                  <a:gs pos="50000">
                    <a:srgbClr val="77933C"/>
                  </a:gs>
                </a:gsLst>
                <a:path path="circle">
                  <a:fillToRect l="50000" t="50000" r="50000" b="50000"/>
                </a:path>
                <a:tileRect/>
              </a:gradFill>
            </p:spPr>
            <p:txBody>
              <a:bodyPr wrap="square" lIns="0" rIns="0" rtlCol="0">
                <a:spAutoFit/>
              </a:bodyPr>
              <a:lstStyle/>
              <a:p>
                <a:pPr algn="ctr"/>
                <a:r>
                  <a:rPr lang="en-CA" sz="1100" dirty="0"/>
                  <a:t>Asset D</a:t>
                </a:r>
              </a:p>
            </p:txBody>
          </p:sp>
        </p:grpSp>
      </p:grpSp>
      <p:sp>
        <p:nvSpPr>
          <p:cNvPr id="185" name="Slide Number Placeholder 4"/>
          <p:cNvSpPr>
            <a:spLocks noGrp="1"/>
          </p:cNvSpPr>
          <p:nvPr>
            <p:ph type="sldNum" sz="quarter" idx="11"/>
          </p:nvPr>
        </p:nvSpPr>
        <p:spPr>
          <a:xfrm>
            <a:off x="3887638" y="6364976"/>
            <a:ext cx="2133600" cy="365125"/>
          </a:xfrm>
        </p:spPr>
        <p:txBody>
          <a:bodyPr/>
          <a:lstStyle/>
          <a:p>
            <a:fld id="{A4C145A9-A033-430C-B427-E225D3E07345}" type="slidenum">
              <a:rPr lang="en-US" sz="800" smtClean="0"/>
              <a:pPr/>
              <a:t>10</a:t>
            </a:fld>
            <a:endParaRPr lang="en-US" sz="800" dirty="0"/>
          </a:p>
        </p:txBody>
      </p:sp>
      <p:sp>
        <p:nvSpPr>
          <p:cNvPr id="101" name="Rectangle 100"/>
          <p:cNvSpPr>
            <a:spLocks noChangeAspect="1"/>
          </p:cNvSpPr>
          <p:nvPr/>
        </p:nvSpPr>
        <p:spPr>
          <a:xfrm>
            <a:off x="6627458" y="5378345"/>
            <a:ext cx="1089281" cy="965483"/>
          </a:xfrm>
          <a:prstGeom prst="rect">
            <a:avLst/>
          </a:prstGeom>
          <a:gradFill>
            <a:gsLst>
              <a:gs pos="0">
                <a:srgbClr val="765E76"/>
              </a:gs>
              <a:gs pos="80000">
                <a:srgbClr val="FFCCFF"/>
              </a:gs>
              <a:gs pos="100000">
                <a:srgbClr val="765E76"/>
              </a:gs>
            </a:gsLst>
            <a:lin ang="5400000" scaled="0"/>
          </a:gradFill>
          <a:ln/>
        </p:spPr>
        <p:style>
          <a:lnRef idx="0">
            <a:schemeClr val="accent5"/>
          </a:lnRef>
          <a:fillRef idx="3">
            <a:schemeClr val="accent5"/>
          </a:fillRef>
          <a:effectRef idx="3">
            <a:schemeClr val="accent5"/>
          </a:effectRef>
          <a:fontRef idx="minor">
            <a:schemeClr val="lt1"/>
          </a:fontRef>
        </p:style>
        <p:txBody>
          <a:bodyPr lIns="0" rIns="0" rtlCol="0" anchor="ctr"/>
          <a:lstStyle/>
          <a:p>
            <a:pPr algn="ctr"/>
            <a:r>
              <a:rPr lang="en-US" sz="1800" b="1" dirty="0">
                <a:solidFill>
                  <a:schemeClr val="tx1"/>
                </a:solidFill>
                <a:latin typeface="Calibri" pitchFamily="34" charset="0"/>
                <a:cs typeface="Calibri" pitchFamily="34" charset="0"/>
              </a:rPr>
              <a:t>PSAM</a:t>
            </a:r>
          </a:p>
          <a:p>
            <a:pPr algn="ctr">
              <a:lnSpc>
                <a:spcPts val="1480"/>
              </a:lnSpc>
            </a:pPr>
            <a:r>
              <a:rPr lang="en-US" sz="1400" b="1" dirty="0">
                <a:solidFill>
                  <a:schemeClr val="tx1"/>
                </a:solidFill>
                <a:latin typeface="Calibri" pitchFamily="34" charset="0"/>
                <a:cs typeface="Calibri" pitchFamily="34" charset="0"/>
              </a:rPr>
              <a:t>(asset section of Financial Statements)</a:t>
            </a:r>
          </a:p>
        </p:txBody>
      </p:sp>
    </p:spTree>
    <p:extLst>
      <p:ext uri="{BB962C8B-B14F-4D97-AF65-F5344CB8AC3E}">
        <p14:creationId xmlns:p14="http://schemas.microsoft.com/office/powerpoint/2010/main" val="6831087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additive="base">
                                        <p:cTn id="13" dur="500" fill="hold"/>
                                        <p:tgtEl>
                                          <p:spTgt spid="108"/>
                                        </p:tgtEl>
                                        <p:attrNameLst>
                                          <p:attrName>ppt_x</p:attrName>
                                        </p:attrNameLst>
                                      </p:cBhvr>
                                      <p:tavLst>
                                        <p:tav tm="0">
                                          <p:val>
                                            <p:strVal val="#ppt_x"/>
                                          </p:val>
                                        </p:tav>
                                        <p:tav tm="100000">
                                          <p:val>
                                            <p:strVal val="#ppt_x"/>
                                          </p:val>
                                        </p:tav>
                                      </p:tavLst>
                                    </p:anim>
                                    <p:anim calcmode="lin" valueType="num">
                                      <p:cBhvr additive="base">
                                        <p:cTn id="14"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500" fill="hold"/>
                                        <p:tgtEl>
                                          <p:spTgt spid="123"/>
                                        </p:tgtEl>
                                        <p:attrNameLst>
                                          <p:attrName>ppt_x</p:attrName>
                                        </p:attrNameLst>
                                      </p:cBhvr>
                                      <p:tavLst>
                                        <p:tav tm="0">
                                          <p:val>
                                            <p:strVal val="#ppt_x"/>
                                          </p:val>
                                        </p:tav>
                                        <p:tav tm="100000">
                                          <p:val>
                                            <p:strVal val="#ppt_x"/>
                                          </p:val>
                                        </p:tav>
                                      </p:tavLst>
                                    </p:anim>
                                    <p:anim calcmode="lin" valueType="num">
                                      <p:cBhvr additive="base">
                                        <p:cTn id="20"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additive="base">
                                        <p:cTn id="25" dur="500" fill="hold"/>
                                        <p:tgtEl>
                                          <p:spTgt spid="106"/>
                                        </p:tgtEl>
                                        <p:attrNameLst>
                                          <p:attrName>ppt_x</p:attrName>
                                        </p:attrNameLst>
                                      </p:cBhvr>
                                      <p:tavLst>
                                        <p:tav tm="0">
                                          <p:val>
                                            <p:strVal val="#ppt_x"/>
                                          </p:val>
                                        </p:tav>
                                        <p:tav tm="100000">
                                          <p:val>
                                            <p:strVal val="#ppt_x"/>
                                          </p:val>
                                        </p:tav>
                                      </p:tavLst>
                                    </p:anim>
                                    <p:anim calcmode="lin" valueType="num">
                                      <p:cBhvr additive="base">
                                        <p:cTn id="26"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500" fill="hold"/>
                                        <p:tgtEl>
                                          <p:spTgt spid="107"/>
                                        </p:tgtEl>
                                        <p:attrNameLst>
                                          <p:attrName>ppt_x</p:attrName>
                                        </p:attrNameLst>
                                      </p:cBhvr>
                                      <p:tavLst>
                                        <p:tav tm="0">
                                          <p:val>
                                            <p:strVal val="#ppt_x"/>
                                          </p:val>
                                        </p:tav>
                                        <p:tav tm="100000">
                                          <p:val>
                                            <p:strVal val="#ppt_x"/>
                                          </p:val>
                                        </p:tav>
                                      </p:tavLst>
                                    </p:anim>
                                    <p:anim calcmode="lin" valueType="num">
                                      <p:cBhvr additive="base">
                                        <p:cTn id="3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additive="base">
                                        <p:cTn id="37" dur="500" fill="hold"/>
                                        <p:tgtEl>
                                          <p:spTgt spid="122"/>
                                        </p:tgtEl>
                                        <p:attrNameLst>
                                          <p:attrName>ppt_x</p:attrName>
                                        </p:attrNameLst>
                                      </p:cBhvr>
                                      <p:tavLst>
                                        <p:tav tm="0">
                                          <p:val>
                                            <p:strVal val="#ppt_x"/>
                                          </p:val>
                                        </p:tav>
                                        <p:tav tm="100000">
                                          <p:val>
                                            <p:strVal val="#ppt_x"/>
                                          </p:val>
                                        </p:tav>
                                      </p:tavLst>
                                    </p:anim>
                                    <p:anim calcmode="lin" valueType="num">
                                      <p:cBhvr additive="base">
                                        <p:cTn id="38"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nodeType="click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box(out)">
                                      <p:cBhvr>
                                        <p:cTn id="49"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228600" y="1371600"/>
            <a:ext cx="8686800" cy="4191000"/>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11</a:t>
            </a:fld>
            <a:endParaRPr lang="en-CA" dirty="0"/>
          </a:p>
        </p:txBody>
      </p:sp>
      <p:sp>
        <p:nvSpPr>
          <p:cNvPr id="5" name="Footer Placeholder 4"/>
          <p:cNvSpPr>
            <a:spLocks noGrp="1"/>
          </p:cNvSpPr>
          <p:nvPr>
            <p:ph type="ftr" sz="quarter" idx="16"/>
          </p:nvPr>
        </p:nvSpPr>
        <p:spPr/>
        <p:txBody>
          <a:bodyPr/>
          <a:lstStyle/>
          <a:p>
            <a:r>
              <a:rPr lang="en-CA" dirty="0"/>
              <a:t>Tangible Capital Assets &amp; Asset Management 101</a:t>
            </a:r>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sp>
        <p:nvSpPr>
          <p:cNvPr id="2" name="TextBox 1">
            <a:extLst>
              <a:ext uri="{FF2B5EF4-FFF2-40B4-BE49-F238E27FC236}">
                <a16:creationId xmlns:a16="http://schemas.microsoft.com/office/drawing/2014/main" id="{14666721-207C-4CA9-A8EE-36A0CE899417}"/>
              </a:ext>
            </a:extLst>
          </p:cNvPr>
          <p:cNvSpPr txBox="1"/>
          <p:nvPr/>
        </p:nvSpPr>
        <p:spPr>
          <a:xfrm>
            <a:off x="457200" y="1640681"/>
            <a:ext cx="8229600" cy="3693319"/>
          </a:xfrm>
          <a:prstGeom prst="rect">
            <a:avLst/>
          </a:prstGeom>
          <a:noFill/>
        </p:spPr>
        <p:txBody>
          <a:bodyPr wrap="square" rtlCol="0">
            <a:spAutoFit/>
          </a:bodyPr>
          <a:lstStyle/>
          <a:p>
            <a:r>
              <a:rPr lang="en-US" b="1" dirty="0">
                <a:solidFill>
                  <a:srgbClr val="000000"/>
                </a:solidFill>
              </a:rPr>
              <a:t>Opportunity to integrate TCA &amp; AM</a:t>
            </a:r>
          </a:p>
          <a:p>
            <a:pPr marL="457200" indent="-457200">
              <a:buFont typeface="Wingdings" panose="05000000000000000000" pitchFamily="2" charset="2"/>
              <a:buChar char="v"/>
            </a:pPr>
            <a:r>
              <a:rPr lang="en-US" dirty="0">
                <a:solidFill>
                  <a:srgbClr val="000000"/>
                </a:solidFill>
              </a:rPr>
              <a:t>Select/design system to collect data for AM</a:t>
            </a:r>
          </a:p>
          <a:p>
            <a:endParaRPr lang="en-US" dirty="0">
              <a:solidFill>
                <a:srgbClr val="000000"/>
              </a:solidFill>
            </a:endParaRPr>
          </a:p>
          <a:p>
            <a:pPr marL="457200" indent="-457200">
              <a:buFont typeface="Wingdings" panose="05000000000000000000" pitchFamily="2" charset="2"/>
              <a:buChar char="v"/>
            </a:pPr>
            <a:r>
              <a:rPr lang="en-US" dirty="0">
                <a:solidFill>
                  <a:srgbClr val="000000"/>
                </a:solidFill>
              </a:rPr>
              <a:t>Implementing AM without considering TCA is a lost of opportunity</a:t>
            </a:r>
          </a:p>
          <a:p>
            <a:endParaRPr lang="en-US" dirty="0">
              <a:solidFill>
                <a:srgbClr val="000000"/>
              </a:solidFill>
            </a:endParaRPr>
          </a:p>
          <a:p>
            <a:pPr marL="457200" indent="-457200">
              <a:buFont typeface="Wingdings" panose="05000000000000000000" pitchFamily="2" charset="2"/>
              <a:buChar char="v"/>
            </a:pPr>
            <a:r>
              <a:rPr lang="en-US" dirty="0">
                <a:solidFill>
                  <a:srgbClr val="000000"/>
                </a:solidFill>
              </a:rPr>
              <a:t>Review data requirements for AM</a:t>
            </a:r>
          </a:p>
          <a:p>
            <a:endParaRPr lang="en-US" dirty="0">
              <a:solidFill>
                <a:srgbClr val="000000"/>
              </a:solidFill>
            </a:endParaRPr>
          </a:p>
          <a:p>
            <a:pPr marL="457200" indent="-457200">
              <a:buFont typeface="Wingdings" panose="05000000000000000000" pitchFamily="2" charset="2"/>
              <a:buChar char="v"/>
            </a:pPr>
            <a:r>
              <a:rPr lang="en-US" dirty="0">
                <a:solidFill>
                  <a:srgbClr val="000000"/>
                </a:solidFill>
              </a:rPr>
              <a:t>Review/re-design asset hierarchy for TCA</a:t>
            </a:r>
          </a:p>
          <a:p>
            <a:pPr marL="742950" lvl="1" indent="-285750">
              <a:buFont typeface="Wingdings" panose="05000000000000000000" pitchFamily="2" charset="2"/>
              <a:buChar char="§"/>
            </a:pPr>
            <a:r>
              <a:rPr lang="en-US" dirty="0">
                <a:solidFill>
                  <a:srgbClr val="000000"/>
                </a:solidFill>
              </a:rPr>
              <a:t>Linear assets</a:t>
            </a:r>
          </a:p>
          <a:p>
            <a:pPr marL="742950" lvl="1" indent="-285750">
              <a:buFont typeface="Wingdings" panose="05000000000000000000" pitchFamily="2" charset="2"/>
              <a:buChar char="§"/>
            </a:pPr>
            <a:r>
              <a:rPr lang="en-US" dirty="0">
                <a:solidFill>
                  <a:srgbClr val="000000"/>
                </a:solidFill>
              </a:rPr>
              <a:t>Vertical assets</a:t>
            </a:r>
          </a:p>
          <a:p>
            <a:pPr lvl="1"/>
            <a:endParaRPr lang="en-US" dirty="0">
              <a:solidFill>
                <a:srgbClr val="000000"/>
              </a:solidFill>
            </a:endParaRPr>
          </a:p>
          <a:p>
            <a:pPr marL="515938" indent="-515938">
              <a:buFont typeface="Wingdings" panose="05000000000000000000" pitchFamily="2" charset="2"/>
              <a:buChar char="v"/>
            </a:pPr>
            <a:r>
              <a:rPr lang="en-US" dirty="0">
                <a:solidFill>
                  <a:srgbClr val="000000"/>
                </a:solidFill>
              </a:rPr>
              <a:t>Review/re-design front-ended process for procurement (e.g. tender document – price schedules / cost reporting formats)</a:t>
            </a:r>
          </a:p>
        </p:txBody>
      </p:sp>
      <p:sp>
        <p:nvSpPr>
          <p:cNvPr id="13" name="Title 1"/>
          <p:cNvSpPr>
            <a:spLocks noGrp="1"/>
          </p:cNvSpPr>
          <p:nvPr>
            <p:ph type="title"/>
          </p:nvPr>
        </p:nvSpPr>
        <p:spPr>
          <a:xfrm>
            <a:off x="1524000" y="900852"/>
            <a:ext cx="5567536" cy="394548"/>
          </a:xfrm>
        </p:spPr>
        <p:txBody>
          <a:bodyPr/>
          <a:lstStyle/>
          <a:p>
            <a:r>
              <a:rPr lang="en-CA" sz="2000" dirty="0"/>
              <a:t>MAMP: Opportunity to Intergrade TCA &amp; AM</a:t>
            </a:r>
          </a:p>
        </p:txBody>
      </p:sp>
    </p:spTree>
    <p:extLst>
      <p:ext uri="{BB962C8B-B14F-4D97-AF65-F5344CB8AC3E}">
        <p14:creationId xmlns:p14="http://schemas.microsoft.com/office/powerpoint/2010/main" val="425646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228600" y="1336664"/>
            <a:ext cx="8686800" cy="5064136"/>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1E4E7"/>
              </a:solidFill>
            </a:endParaRPr>
          </a:p>
        </p:txBody>
      </p:sp>
      <p:sp>
        <p:nvSpPr>
          <p:cNvPr id="2" name="Title 1"/>
          <p:cNvSpPr>
            <a:spLocks noGrp="1"/>
          </p:cNvSpPr>
          <p:nvPr>
            <p:ph type="title"/>
          </p:nvPr>
        </p:nvSpPr>
        <p:spPr>
          <a:xfrm>
            <a:off x="1214264" y="900852"/>
            <a:ext cx="7472536" cy="394548"/>
          </a:xfrm>
        </p:spPr>
        <p:txBody>
          <a:bodyPr/>
          <a:lstStyle/>
          <a:p>
            <a:r>
              <a:rPr lang="en-CA" sz="2000" dirty="0"/>
              <a:t>Tangible Capital Assets (TCA) &amp; Asset Management (AM)</a:t>
            </a:r>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2</a:t>
            </a:fld>
            <a:endParaRPr lang="en-CA" dirty="0"/>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sp>
        <p:nvSpPr>
          <p:cNvPr id="8" name="Rectangle 7">
            <a:extLst>
              <a:ext uri="{FF2B5EF4-FFF2-40B4-BE49-F238E27FC236}">
                <a16:creationId xmlns:a16="http://schemas.microsoft.com/office/drawing/2014/main" id="{95F388D2-4534-4697-9D1E-5EABADC127AF}"/>
              </a:ext>
            </a:extLst>
          </p:cNvPr>
          <p:cNvSpPr/>
          <p:nvPr/>
        </p:nvSpPr>
        <p:spPr>
          <a:xfrm>
            <a:off x="683568" y="2213248"/>
            <a:ext cx="1440160" cy="648072"/>
          </a:xfrm>
          <a:prstGeom prst="rect">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Inventory / </a:t>
            </a:r>
          </a:p>
          <a:p>
            <a:pPr algn="ctr"/>
            <a:r>
              <a:rPr lang="en-US" sz="1400" dirty="0"/>
              <a:t>Purchases</a:t>
            </a:r>
          </a:p>
        </p:txBody>
      </p:sp>
      <p:sp>
        <p:nvSpPr>
          <p:cNvPr id="9" name="Rectangle 8">
            <a:extLst>
              <a:ext uri="{FF2B5EF4-FFF2-40B4-BE49-F238E27FC236}">
                <a16:creationId xmlns:a16="http://schemas.microsoft.com/office/drawing/2014/main" id="{7334453E-23A9-43DE-9CA7-F861D3169059}"/>
              </a:ext>
            </a:extLst>
          </p:cNvPr>
          <p:cNvSpPr/>
          <p:nvPr/>
        </p:nvSpPr>
        <p:spPr>
          <a:xfrm>
            <a:off x="2771800" y="2213248"/>
            <a:ext cx="1440160" cy="648072"/>
          </a:xfrm>
          <a:prstGeom prst="rect">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Valuation (Historical Cost)</a:t>
            </a:r>
          </a:p>
        </p:txBody>
      </p:sp>
      <p:sp>
        <p:nvSpPr>
          <p:cNvPr id="10" name="Rectangle 9">
            <a:extLst>
              <a:ext uri="{FF2B5EF4-FFF2-40B4-BE49-F238E27FC236}">
                <a16:creationId xmlns:a16="http://schemas.microsoft.com/office/drawing/2014/main" id="{DAEE043B-B2E7-4816-A6A5-B90786E509E3}"/>
              </a:ext>
            </a:extLst>
          </p:cNvPr>
          <p:cNvSpPr/>
          <p:nvPr/>
        </p:nvSpPr>
        <p:spPr>
          <a:xfrm>
            <a:off x="4860032" y="2213248"/>
            <a:ext cx="1440160" cy="648072"/>
          </a:xfrm>
          <a:prstGeom prst="rect">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Amortize</a:t>
            </a:r>
          </a:p>
        </p:txBody>
      </p:sp>
      <p:sp>
        <p:nvSpPr>
          <p:cNvPr id="11" name="Rectangle 10">
            <a:extLst>
              <a:ext uri="{FF2B5EF4-FFF2-40B4-BE49-F238E27FC236}">
                <a16:creationId xmlns:a16="http://schemas.microsoft.com/office/drawing/2014/main" id="{E68EB97C-9749-4489-B277-DF2536F3BEA2}"/>
              </a:ext>
            </a:extLst>
          </p:cNvPr>
          <p:cNvSpPr/>
          <p:nvPr/>
        </p:nvSpPr>
        <p:spPr>
          <a:xfrm>
            <a:off x="6948264" y="2213248"/>
            <a:ext cx="1440160" cy="648072"/>
          </a:xfrm>
          <a:prstGeom prst="rect">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Financial Statements</a:t>
            </a:r>
          </a:p>
        </p:txBody>
      </p:sp>
      <p:sp>
        <p:nvSpPr>
          <p:cNvPr id="12" name="Rectangle 11">
            <a:extLst>
              <a:ext uri="{FF2B5EF4-FFF2-40B4-BE49-F238E27FC236}">
                <a16:creationId xmlns:a16="http://schemas.microsoft.com/office/drawing/2014/main" id="{90938959-F7C6-465B-A92D-DAAEB71D6478}"/>
              </a:ext>
            </a:extLst>
          </p:cNvPr>
          <p:cNvSpPr/>
          <p:nvPr/>
        </p:nvSpPr>
        <p:spPr>
          <a:xfrm>
            <a:off x="2123728" y="3221360"/>
            <a:ext cx="4824536" cy="360040"/>
          </a:xfrm>
          <a:prstGeom prst="rect">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 add/contributions, disposal, write downs etc.</a:t>
            </a:r>
          </a:p>
        </p:txBody>
      </p:sp>
      <p:sp>
        <p:nvSpPr>
          <p:cNvPr id="13" name="Arrow: Right 12">
            <a:extLst>
              <a:ext uri="{FF2B5EF4-FFF2-40B4-BE49-F238E27FC236}">
                <a16:creationId xmlns:a16="http://schemas.microsoft.com/office/drawing/2014/main" id="{A838AE51-61F8-41EF-AAFE-70DD9538C1F8}"/>
              </a:ext>
            </a:extLst>
          </p:cNvPr>
          <p:cNvSpPr/>
          <p:nvPr/>
        </p:nvSpPr>
        <p:spPr>
          <a:xfrm>
            <a:off x="2195736" y="2537284"/>
            <a:ext cx="504056" cy="45719"/>
          </a:xfrm>
          <a:prstGeom prst="rightArrow">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F8E9E11-EBF3-48B7-B8DB-E0DDAF86EFE9}"/>
              </a:ext>
            </a:extLst>
          </p:cNvPr>
          <p:cNvSpPr/>
          <p:nvPr/>
        </p:nvSpPr>
        <p:spPr>
          <a:xfrm>
            <a:off x="4272186" y="2537284"/>
            <a:ext cx="504056" cy="45719"/>
          </a:xfrm>
          <a:prstGeom prst="rightArrow">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C769FA2-7804-4D1A-BE22-D3CBAE701E2C}"/>
              </a:ext>
            </a:extLst>
          </p:cNvPr>
          <p:cNvSpPr/>
          <p:nvPr/>
        </p:nvSpPr>
        <p:spPr>
          <a:xfrm>
            <a:off x="6372200" y="2583003"/>
            <a:ext cx="504056" cy="45719"/>
          </a:xfrm>
          <a:prstGeom prst="rightArrow">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Up 15">
            <a:extLst>
              <a:ext uri="{FF2B5EF4-FFF2-40B4-BE49-F238E27FC236}">
                <a16:creationId xmlns:a16="http://schemas.microsoft.com/office/drawing/2014/main" id="{5EF5FCE9-ACE7-4725-91EA-159FACFC99E0}"/>
              </a:ext>
            </a:extLst>
          </p:cNvPr>
          <p:cNvSpPr/>
          <p:nvPr/>
        </p:nvSpPr>
        <p:spPr>
          <a:xfrm>
            <a:off x="7092280" y="2982862"/>
            <a:ext cx="648072" cy="526530"/>
          </a:xfrm>
          <a:prstGeom prst="leftUpArrow">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Up 16">
            <a:extLst>
              <a:ext uri="{FF2B5EF4-FFF2-40B4-BE49-F238E27FC236}">
                <a16:creationId xmlns:a16="http://schemas.microsoft.com/office/drawing/2014/main" id="{A4CC50A0-C42F-46CF-B57B-9D210F86C806}"/>
              </a:ext>
            </a:extLst>
          </p:cNvPr>
          <p:cNvSpPr/>
          <p:nvPr/>
        </p:nvSpPr>
        <p:spPr>
          <a:xfrm rot="5400000">
            <a:off x="1357996" y="2959684"/>
            <a:ext cx="598537" cy="644894"/>
          </a:xfrm>
          <a:prstGeom prst="leftUpArrow">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0E9C047-8896-4F89-8B39-5FE44042EB6C}"/>
              </a:ext>
            </a:extLst>
          </p:cNvPr>
          <p:cNvSpPr/>
          <p:nvPr/>
        </p:nvSpPr>
        <p:spPr>
          <a:xfrm>
            <a:off x="2123728" y="1555991"/>
            <a:ext cx="4824536" cy="453484"/>
          </a:xfrm>
          <a:prstGeom prst="rect">
            <a:avLst/>
          </a:prstGeom>
          <a:solidFill>
            <a:srgbClr val="ED1B3E"/>
          </a:solidFill>
          <a:ln>
            <a:solidFill>
              <a:srgbClr val="ED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TCA</a:t>
            </a:r>
          </a:p>
        </p:txBody>
      </p:sp>
      <p:sp>
        <p:nvSpPr>
          <p:cNvPr id="19" name="Rectangle 18">
            <a:extLst>
              <a:ext uri="{FF2B5EF4-FFF2-40B4-BE49-F238E27FC236}">
                <a16:creationId xmlns:a16="http://schemas.microsoft.com/office/drawing/2014/main" id="{68ADDBC0-9D2F-40E0-8AC2-122964A0453A}"/>
              </a:ext>
            </a:extLst>
          </p:cNvPr>
          <p:cNvSpPr/>
          <p:nvPr/>
        </p:nvSpPr>
        <p:spPr>
          <a:xfrm>
            <a:off x="683568" y="4699326"/>
            <a:ext cx="1440160" cy="648072"/>
          </a:xfrm>
          <a:prstGeom prst="rect">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Inventory / Purchases</a:t>
            </a:r>
          </a:p>
        </p:txBody>
      </p:sp>
      <p:sp>
        <p:nvSpPr>
          <p:cNvPr id="20" name="Rectangle 19">
            <a:extLst>
              <a:ext uri="{FF2B5EF4-FFF2-40B4-BE49-F238E27FC236}">
                <a16:creationId xmlns:a16="http://schemas.microsoft.com/office/drawing/2014/main" id="{D321F475-F52B-4AD3-8533-EE2114E948BE}"/>
              </a:ext>
            </a:extLst>
          </p:cNvPr>
          <p:cNvSpPr/>
          <p:nvPr/>
        </p:nvSpPr>
        <p:spPr>
          <a:xfrm>
            <a:off x="2771800" y="4699326"/>
            <a:ext cx="1440160" cy="648072"/>
          </a:xfrm>
          <a:prstGeom prst="rect">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Valuation (Replacement Cost)</a:t>
            </a:r>
          </a:p>
        </p:txBody>
      </p:sp>
      <p:sp>
        <p:nvSpPr>
          <p:cNvPr id="21" name="Rectangle 20">
            <a:extLst>
              <a:ext uri="{FF2B5EF4-FFF2-40B4-BE49-F238E27FC236}">
                <a16:creationId xmlns:a16="http://schemas.microsoft.com/office/drawing/2014/main" id="{EEE2D6A7-3357-47EE-8375-D97EE7DFEBA3}"/>
              </a:ext>
            </a:extLst>
          </p:cNvPr>
          <p:cNvSpPr/>
          <p:nvPr/>
        </p:nvSpPr>
        <p:spPr>
          <a:xfrm>
            <a:off x="4860032" y="4699326"/>
            <a:ext cx="1440160" cy="648072"/>
          </a:xfrm>
          <a:prstGeom prst="rect">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Condition Assessment</a:t>
            </a:r>
          </a:p>
        </p:txBody>
      </p:sp>
      <p:sp>
        <p:nvSpPr>
          <p:cNvPr id="22" name="Rectangle 21">
            <a:extLst>
              <a:ext uri="{FF2B5EF4-FFF2-40B4-BE49-F238E27FC236}">
                <a16:creationId xmlns:a16="http://schemas.microsoft.com/office/drawing/2014/main" id="{2618FE0A-0B84-49AF-ABB2-87CE7A03A37F}"/>
              </a:ext>
            </a:extLst>
          </p:cNvPr>
          <p:cNvSpPr/>
          <p:nvPr/>
        </p:nvSpPr>
        <p:spPr>
          <a:xfrm>
            <a:off x="6948264" y="4699326"/>
            <a:ext cx="1440160" cy="648072"/>
          </a:xfrm>
          <a:prstGeom prst="rect">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Manage Assets</a:t>
            </a:r>
          </a:p>
        </p:txBody>
      </p:sp>
      <p:sp>
        <p:nvSpPr>
          <p:cNvPr id="23" name="Rectangle 22">
            <a:extLst>
              <a:ext uri="{FF2B5EF4-FFF2-40B4-BE49-F238E27FC236}">
                <a16:creationId xmlns:a16="http://schemas.microsoft.com/office/drawing/2014/main" id="{86D2789B-144D-4EFD-B28B-CF02F594DE4E}"/>
              </a:ext>
            </a:extLst>
          </p:cNvPr>
          <p:cNvSpPr/>
          <p:nvPr/>
        </p:nvSpPr>
        <p:spPr>
          <a:xfrm>
            <a:off x="2123728" y="5707437"/>
            <a:ext cx="4824536" cy="439827"/>
          </a:xfrm>
          <a:prstGeom prst="rect">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Manage additions/contributions, rehabilitation, replacement, removal etc.</a:t>
            </a:r>
          </a:p>
        </p:txBody>
      </p:sp>
      <p:sp>
        <p:nvSpPr>
          <p:cNvPr id="24" name="Arrow: Right 23">
            <a:extLst>
              <a:ext uri="{FF2B5EF4-FFF2-40B4-BE49-F238E27FC236}">
                <a16:creationId xmlns:a16="http://schemas.microsoft.com/office/drawing/2014/main" id="{33CD286B-BC16-4902-B5AC-03A9F6E40A2A}"/>
              </a:ext>
            </a:extLst>
          </p:cNvPr>
          <p:cNvSpPr/>
          <p:nvPr/>
        </p:nvSpPr>
        <p:spPr>
          <a:xfrm>
            <a:off x="2195736" y="5023362"/>
            <a:ext cx="504056" cy="45719"/>
          </a:xfrm>
          <a:prstGeom prst="rightArrow">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Arrow: Right 24">
            <a:extLst>
              <a:ext uri="{FF2B5EF4-FFF2-40B4-BE49-F238E27FC236}">
                <a16:creationId xmlns:a16="http://schemas.microsoft.com/office/drawing/2014/main" id="{142E8589-1B88-4405-8D52-15BCADC861C6}"/>
              </a:ext>
            </a:extLst>
          </p:cNvPr>
          <p:cNvSpPr/>
          <p:nvPr/>
        </p:nvSpPr>
        <p:spPr>
          <a:xfrm>
            <a:off x="4272186" y="5023362"/>
            <a:ext cx="504056" cy="45719"/>
          </a:xfrm>
          <a:prstGeom prst="rightArrow">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Arrow: Right 25">
            <a:extLst>
              <a:ext uri="{FF2B5EF4-FFF2-40B4-BE49-F238E27FC236}">
                <a16:creationId xmlns:a16="http://schemas.microsoft.com/office/drawing/2014/main" id="{A690595A-2A3F-49A3-A941-B727EA9DB8D7}"/>
              </a:ext>
            </a:extLst>
          </p:cNvPr>
          <p:cNvSpPr/>
          <p:nvPr/>
        </p:nvSpPr>
        <p:spPr>
          <a:xfrm>
            <a:off x="6372200" y="5069081"/>
            <a:ext cx="504056" cy="45719"/>
          </a:xfrm>
          <a:prstGeom prst="rightArrow">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Arrow: Left-Up 26">
            <a:extLst>
              <a:ext uri="{FF2B5EF4-FFF2-40B4-BE49-F238E27FC236}">
                <a16:creationId xmlns:a16="http://schemas.microsoft.com/office/drawing/2014/main" id="{8AA5D657-F0FC-4BF2-85E4-AB0A3CCC5C3A}"/>
              </a:ext>
            </a:extLst>
          </p:cNvPr>
          <p:cNvSpPr/>
          <p:nvPr/>
        </p:nvSpPr>
        <p:spPr>
          <a:xfrm>
            <a:off x="7092280" y="5468940"/>
            <a:ext cx="648072" cy="526530"/>
          </a:xfrm>
          <a:prstGeom prst="leftUpArrow">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Arrow: Left-Up 27">
            <a:extLst>
              <a:ext uri="{FF2B5EF4-FFF2-40B4-BE49-F238E27FC236}">
                <a16:creationId xmlns:a16="http://schemas.microsoft.com/office/drawing/2014/main" id="{AA7DC7F3-C68A-437B-8884-485C13A0C374}"/>
              </a:ext>
            </a:extLst>
          </p:cNvPr>
          <p:cNvSpPr/>
          <p:nvPr/>
        </p:nvSpPr>
        <p:spPr>
          <a:xfrm rot="5400000">
            <a:off x="1357996" y="5445762"/>
            <a:ext cx="598537" cy="644894"/>
          </a:xfrm>
          <a:prstGeom prst="leftUpArrow">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2026FEF-1D2A-49E9-8562-2FAC185B9BFA}"/>
              </a:ext>
            </a:extLst>
          </p:cNvPr>
          <p:cNvSpPr/>
          <p:nvPr/>
        </p:nvSpPr>
        <p:spPr>
          <a:xfrm>
            <a:off x="2123728" y="4038600"/>
            <a:ext cx="4824536" cy="453484"/>
          </a:xfrm>
          <a:prstGeom prst="rect">
            <a:avLst/>
          </a:prstGeom>
          <a:solidFill>
            <a:srgbClr val="9148C8"/>
          </a:solidFill>
          <a:ln>
            <a:solidFill>
              <a:srgbClr val="914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AM</a:t>
            </a:r>
          </a:p>
        </p:txBody>
      </p:sp>
      <p:sp>
        <p:nvSpPr>
          <p:cNvPr id="30" name="Footer Placeholder 4"/>
          <p:cNvSpPr>
            <a:spLocks noGrp="1"/>
          </p:cNvSpPr>
          <p:nvPr>
            <p:ph type="ftr" sz="quarter" idx="16"/>
          </p:nvPr>
        </p:nvSpPr>
        <p:spPr>
          <a:xfrm>
            <a:off x="2209800" y="6569075"/>
            <a:ext cx="4495800" cy="365125"/>
          </a:xfrm>
        </p:spPr>
        <p:txBody>
          <a:bodyPr/>
          <a:lstStyle/>
          <a:p>
            <a:r>
              <a:rPr lang="en-CA" dirty="0"/>
              <a:t>Tangible Capital Assets &amp; Asset Management 101</a:t>
            </a:r>
          </a:p>
        </p:txBody>
      </p:sp>
    </p:spTree>
    <p:extLst>
      <p:ext uri="{BB962C8B-B14F-4D97-AF65-F5344CB8AC3E}">
        <p14:creationId xmlns:p14="http://schemas.microsoft.com/office/powerpoint/2010/main" val="378317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9766" y="306109"/>
            <a:ext cx="5149811" cy="436668"/>
          </a:xfrm>
        </p:spPr>
        <p:txBody>
          <a:bodyPr/>
          <a:lstStyle/>
          <a:p>
            <a:r>
              <a:rPr lang="en-US" sz="2800" dirty="0"/>
              <a:t>TCA is not Asset Management</a:t>
            </a:r>
            <a:endParaRPr lang="en-US" sz="2000" dirty="0"/>
          </a:p>
        </p:txBody>
      </p:sp>
      <p:sp>
        <p:nvSpPr>
          <p:cNvPr id="10" name="Rounded Rectangle 9"/>
          <p:cNvSpPr/>
          <p:nvPr/>
        </p:nvSpPr>
        <p:spPr>
          <a:xfrm>
            <a:off x="1213945" y="1885671"/>
            <a:ext cx="2995448" cy="693682"/>
          </a:xfrm>
          <a:prstGeom prst="roundRect">
            <a:avLst/>
          </a:prstGeom>
          <a:noFill/>
        </p:spPr>
        <p:txBody>
          <a:bodyPr wrap="none" lIns="91440" tIns="45720" rIns="91440" bIns="45720" rtlCol="0" anchor="ctr">
            <a:prstTxWarp prst="textArchDown">
              <a:avLst/>
            </a:prstTxWarp>
            <a:spAutoFit/>
          </a:bodyPr>
          <a:lstStyle/>
          <a:p>
            <a:pPr algn="ct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3" name="Content Placeholder 2"/>
          <p:cNvGraphicFramePr>
            <a:graphicFrameLocks noGrp="1"/>
          </p:cNvGraphicFramePr>
          <p:nvPr>
            <p:ph sz="quarter" idx="1"/>
            <p:extLst/>
          </p:nvPr>
        </p:nvGraphicFramePr>
        <p:xfrm>
          <a:off x="741363" y="1991432"/>
          <a:ext cx="7662791" cy="4069189"/>
        </p:xfrm>
        <a:graphic>
          <a:graphicData uri="http://schemas.openxmlformats.org/drawingml/2006/table">
            <a:tbl>
              <a:tblPr firstRow="1" bandRow="1">
                <a:tableStyleId>{1E171933-4619-4E11-9A3F-F7608DF75F80}</a:tableStyleId>
              </a:tblPr>
              <a:tblGrid>
                <a:gridCol w="2218051">
                  <a:extLst>
                    <a:ext uri="{9D8B030D-6E8A-4147-A177-3AD203B41FA5}">
                      <a16:colId xmlns:a16="http://schemas.microsoft.com/office/drawing/2014/main" val="20000"/>
                    </a:ext>
                  </a:extLst>
                </a:gridCol>
                <a:gridCol w="2674313">
                  <a:extLst>
                    <a:ext uri="{9D8B030D-6E8A-4147-A177-3AD203B41FA5}">
                      <a16:colId xmlns:a16="http://schemas.microsoft.com/office/drawing/2014/main" val="20001"/>
                    </a:ext>
                  </a:extLst>
                </a:gridCol>
                <a:gridCol w="2770427">
                  <a:extLst>
                    <a:ext uri="{9D8B030D-6E8A-4147-A177-3AD203B41FA5}">
                      <a16:colId xmlns:a16="http://schemas.microsoft.com/office/drawing/2014/main" val="20002"/>
                    </a:ext>
                  </a:extLst>
                </a:gridCol>
              </a:tblGrid>
              <a:tr h="512030">
                <a:tc>
                  <a:txBody>
                    <a:bodyPr/>
                    <a:lstStyle/>
                    <a:p>
                      <a:pPr algn="ctr"/>
                      <a:endParaRPr lang="en-US" sz="1400" dirty="0">
                        <a:solidFill>
                          <a:srgbClr val="000000"/>
                        </a:solidFill>
                        <a:latin typeface="Arial Black"/>
                        <a:cs typeface="Arial Black"/>
                      </a:endParaRPr>
                    </a:p>
                  </a:txBody>
                  <a:tcPr marL="36000" marR="36000" marT="36000" marB="36000" anchor="ctr">
                    <a:lnR w="12700" cap="flat" cmpd="sng" algn="ctr">
                      <a:solidFill>
                        <a:srgbClr val="000000"/>
                      </a:solidFill>
                      <a:prstDash val="solid"/>
                      <a:round/>
                      <a:headEnd type="none" w="med" len="med"/>
                      <a:tailEnd type="none" w="med" len="med"/>
                    </a:lnR>
                    <a:solidFill>
                      <a:schemeClr val="bg1"/>
                    </a:solidFill>
                  </a:tcPr>
                </a:tc>
                <a:tc>
                  <a:txBody>
                    <a:bodyPr/>
                    <a:lstStyle/>
                    <a:p>
                      <a:pPr algn="ctr"/>
                      <a:r>
                        <a:rPr lang="en-US" sz="1400" dirty="0">
                          <a:solidFill>
                            <a:srgbClr val="FFFFFF"/>
                          </a:solidFill>
                          <a:latin typeface="Arial Black"/>
                          <a:cs typeface="Arial Black"/>
                        </a:rPr>
                        <a:t>Asset</a:t>
                      </a:r>
                      <a:r>
                        <a:rPr lang="en-US" sz="1400" baseline="0" dirty="0">
                          <a:solidFill>
                            <a:srgbClr val="FFFFFF"/>
                          </a:solidFill>
                          <a:latin typeface="Arial Black"/>
                          <a:cs typeface="Arial Black"/>
                        </a:rPr>
                        <a:t> Accounting (TCA)</a:t>
                      </a:r>
                      <a:endParaRPr lang="en-US" sz="1400" dirty="0">
                        <a:solidFill>
                          <a:srgbClr val="FFFFFF"/>
                        </a:solidFill>
                        <a:latin typeface="Arial Black"/>
                        <a:cs typeface="Arial Black"/>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2C5D98"/>
                    </a:solidFill>
                  </a:tcPr>
                </a:tc>
                <a:tc>
                  <a:txBody>
                    <a:bodyPr/>
                    <a:lstStyle/>
                    <a:p>
                      <a:pPr algn="ctr"/>
                      <a:r>
                        <a:rPr lang="en-US" sz="1400" dirty="0">
                          <a:solidFill>
                            <a:schemeClr val="tx1"/>
                          </a:solidFill>
                          <a:latin typeface="Arial Black"/>
                          <a:cs typeface="Arial Black"/>
                        </a:rPr>
                        <a:t>Asset Management</a:t>
                      </a:r>
                    </a:p>
                  </a:txBody>
                  <a:tcPr marL="36000" marR="36000" marT="36000" marB="36000" anchor="ctr">
                    <a:lnL w="12700" cap="flat" cmpd="sng" algn="ctr">
                      <a:solidFill>
                        <a:srgbClr val="000000"/>
                      </a:solidFill>
                      <a:prstDash val="solid"/>
                      <a:round/>
                      <a:headEnd type="none" w="med" len="med"/>
                      <a:tailEnd type="none" w="med" len="med"/>
                    </a:lnL>
                    <a:solidFill>
                      <a:srgbClr val="77933C"/>
                    </a:solidFill>
                  </a:tcPr>
                </a:tc>
                <a:extLst>
                  <a:ext uri="{0D108BD9-81ED-4DB2-BD59-A6C34878D82A}">
                    <a16:rowId xmlns:a16="http://schemas.microsoft.com/office/drawing/2014/main" val="10000"/>
                  </a:ext>
                </a:extLst>
              </a:tr>
              <a:tr h="811722">
                <a:tc>
                  <a:txBody>
                    <a:bodyPr/>
                    <a:lstStyle/>
                    <a:p>
                      <a:pPr algn="ctr">
                        <a:spcBef>
                          <a:spcPts val="600"/>
                        </a:spcBef>
                        <a:spcAft>
                          <a:spcPts val="600"/>
                        </a:spcAft>
                      </a:pPr>
                      <a:endParaRPr lang="en-US" sz="1400" b="1" dirty="0">
                        <a:latin typeface="Arial"/>
                        <a:cs typeface="Arial"/>
                      </a:endParaRPr>
                    </a:p>
                  </a:txBody>
                  <a:tcPr marL="36000" marR="36000" marT="36000" marB="36000" anchor="ctr">
                    <a:lnR w="12700" cap="flat" cmpd="sng" algn="ctr">
                      <a:solidFill>
                        <a:srgbClr val="000000"/>
                      </a:solidFill>
                      <a:prstDash val="solid"/>
                      <a:round/>
                      <a:headEnd type="none" w="med" len="med"/>
                      <a:tailEnd type="none" w="med" len="med"/>
                    </a:lnR>
                  </a:tcPr>
                </a:tc>
                <a:tc>
                  <a:txBody>
                    <a:bodyPr/>
                    <a:lstStyle/>
                    <a:p>
                      <a:pPr marL="1436688" indent="0">
                        <a:spcBef>
                          <a:spcPts val="0"/>
                        </a:spcBef>
                        <a:buFont typeface="Arial"/>
                        <a:buNone/>
                      </a:pPr>
                      <a:endParaRPr lang="en-US" sz="400" dirty="0">
                        <a:solidFill>
                          <a:srgbClr val="000000"/>
                        </a:solidFill>
                        <a:latin typeface="Arial"/>
                        <a:cs typeface="Arial"/>
                      </a:endParaRPr>
                    </a:p>
                    <a:p>
                      <a:pPr marL="1257300" indent="-177800">
                        <a:spcBef>
                          <a:spcPts val="0"/>
                        </a:spcBef>
                        <a:buFont typeface="Arial"/>
                        <a:buNone/>
                        <a:tabLst>
                          <a:tab pos="1079500" algn="l"/>
                        </a:tabLst>
                      </a:pPr>
                      <a:endParaRPr lang="en-US" sz="1000" b="1" dirty="0">
                        <a:solidFill>
                          <a:srgbClr val="000000"/>
                        </a:solidFill>
                        <a:latin typeface="Arial Black"/>
                        <a:cs typeface="Arial Black"/>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gradFill flip="none" rotWithShape="1">
                      <a:gsLst>
                        <a:gs pos="0">
                          <a:srgbClr val="558ED5"/>
                        </a:gs>
                        <a:gs pos="100000">
                          <a:srgbClr val="C6D9F1"/>
                        </a:gs>
                        <a:gs pos="20000">
                          <a:srgbClr val="5B9AF0"/>
                        </a:gs>
                      </a:gsLst>
                      <a:lin ang="0" scaled="1"/>
                      <a:tileRect/>
                    </a:gradFill>
                  </a:tcPr>
                </a:tc>
                <a:tc>
                  <a:txBody>
                    <a:bodyPr/>
                    <a:lstStyle/>
                    <a:p>
                      <a:pPr marL="360363" indent="0">
                        <a:buFont typeface="Arial"/>
                        <a:buNone/>
                      </a:pPr>
                      <a:endParaRPr lang="en-US" sz="400" dirty="0">
                        <a:solidFill>
                          <a:schemeClr val="tx1"/>
                        </a:solidFill>
                        <a:latin typeface="Arial"/>
                        <a:cs typeface="Arial"/>
                      </a:endParaRPr>
                    </a:p>
                    <a:p>
                      <a:pPr marL="360363" indent="0">
                        <a:buFont typeface="Arial"/>
                        <a:buNone/>
                      </a:pPr>
                      <a:endParaRPr lang="en-US" sz="1000" b="1" dirty="0">
                        <a:solidFill>
                          <a:schemeClr val="tx1"/>
                        </a:solidFill>
                        <a:latin typeface="Arial Black"/>
                        <a:cs typeface="Arial Black"/>
                      </a:endParaRPr>
                    </a:p>
                  </a:txBody>
                  <a:tcPr marL="36000" marR="36000" marT="36000" marB="36000">
                    <a:lnL w="12700" cap="flat" cmpd="sng" algn="ctr">
                      <a:solidFill>
                        <a:scrgbClr r="0" g="0" b="0"/>
                      </a:solidFill>
                      <a:prstDash val="solid"/>
                      <a:round/>
                      <a:headEnd type="none" w="med" len="med"/>
                      <a:tailEnd type="none" w="med" len="med"/>
                    </a:lnL>
                    <a:gradFill flip="none" rotWithShape="1">
                      <a:gsLst>
                        <a:gs pos="0">
                          <a:srgbClr val="C3D69B"/>
                        </a:gs>
                        <a:gs pos="100000">
                          <a:srgbClr val="77933C"/>
                        </a:gs>
                        <a:gs pos="80000">
                          <a:srgbClr val="88AA45"/>
                        </a:gs>
                      </a:gsLst>
                      <a:lin ang="0" scaled="1"/>
                      <a:tileRect/>
                    </a:gradFill>
                  </a:tcPr>
                </a:tc>
                <a:extLst>
                  <a:ext uri="{0D108BD9-81ED-4DB2-BD59-A6C34878D82A}">
                    <a16:rowId xmlns:a16="http://schemas.microsoft.com/office/drawing/2014/main" val="10001"/>
                  </a:ext>
                </a:extLst>
              </a:tr>
              <a:tr h="537421">
                <a:tc>
                  <a:txBody>
                    <a:bodyPr/>
                    <a:lstStyle/>
                    <a:p>
                      <a:pPr algn="ctr"/>
                      <a:endParaRPr lang="en-US" sz="1400" b="1" dirty="0">
                        <a:latin typeface="Arial"/>
                        <a:cs typeface="Arial"/>
                      </a:endParaRPr>
                    </a:p>
                  </a:txBody>
                  <a:tcPr marL="36000" marR="36000" marT="36000" marB="36000" anchor="ctr">
                    <a:lnR w="12700" cap="flat" cmpd="sng" algn="ctr">
                      <a:solidFill>
                        <a:scrgbClr r="0" g="0" b="0"/>
                      </a:solidFill>
                      <a:prstDash val="solid"/>
                      <a:round/>
                      <a:headEnd type="none" w="med" len="med"/>
                      <a:tailEnd type="none" w="med" len="med"/>
                    </a:lnR>
                  </a:tcPr>
                </a:tc>
                <a:tc>
                  <a:txBody>
                    <a:bodyPr/>
                    <a:lstStyle/>
                    <a:p>
                      <a:pPr marL="0" indent="0" algn="ctr">
                        <a:buFont typeface="Arial"/>
                        <a:buNone/>
                      </a:pPr>
                      <a:endParaRPr lang="en-US" sz="1200" dirty="0">
                        <a:solidFill>
                          <a:srgbClr val="000000"/>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gradFill flip="none" rotWithShape="1">
                      <a:gsLst>
                        <a:gs pos="0">
                          <a:srgbClr val="558ED5"/>
                        </a:gs>
                        <a:gs pos="100000">
                          <a:srgbClr val="C6D9F1"/>
                        </a:gs>
                        <a:gs pos="20000">
                          <a:srgbClr val="5B9AF0"/>
                        </a:gs>
                      </a:gsLst>
                      <a:lin ang="0" scaled="1"/>
                      <a:tileRect/>
                    </a:gradFill>
                  </a:tcPr>
                </a:tc>
                <a:tc>
                  <a:txBody>
                    <a:bodyPr/>
                    <a:lstStyle/>
                    <a:p>
                      <a:pPr marL="0" indent="0" algn="ctr">
                        <a:buFont typeface="Arial"/>
                        <a:buNone/>
                      </a:pPr>
                      <a:endParaRPr lang="en-US" sz="1200" dirty="0">
                        <a:solidFill>
                          <a:schemeClr val="tx1"/>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gradFill flip="none" rotWithShape="1">
                      <a:gsLst>
                        <a:gs pos="0">
                          <a:srgbClr val="C3D69B"/>
                        </a:gs>
                        <a:gs pos="100000">
                          <a:srgbClr val="77933C"/>
                        </a:gs>
                        <a:gs pos="80000">
                          <a:srgbClr val="88AA45"/>
                        </a:gs>
                      </a:gsLst>
                      <a:lin ang="0" scaled="1"/>
                      <a:tileRect/>
                    </a:gradFill>
                  </a:tcPr>
                </a:tc>
                <a:extLst>
                  <a:ext uri="{0D108BD9-81ED-4DB2-BD59-A6C34878D82A}">
                    <a16:rowId xmlns:a16="http://schemas.microsoft.com/office/drawing/2014/main" val="10002"/>
                  </a:ext>
                </a:extLst>
              </a:tr>
              <a:tr h="691526">
                <a:tc>
                  <a:txBody>
                    <a:bodyPr/>
                    <a:lstStyle/>
                    <a:p>
                      <a:pPr algn="ctr"/>
                      <a:endParaRPr lang="en-US" sz="1100" dirty="0">
                        <a:latin typeface="Arial"/>
                        <a:cs typeface="Arial"/>
                      </a:endParaRPr>
                    </a:p>
                  </a:txBody>
                  <a:tcPr marL="36000" marR="36000" marT="36000" marB="36000" anchor="ctr">
                    <a:lnR w="12700" cap="flat" cmpd="sng" algn="ctr">
                      <a:solidFill>
                        <a:scrgbClr r="0" g="0" b="0"/>
                      </a:solidFill>
                      <a:prstDash val="solid"/>
                      <a:round/>
                      <a:headEnd type="none" w="med" len="med"/>
                      <a:tailEnd type="none" w="med" len="med"/>
                    </a:lnR>
                  </a:tcPr>
                </a:tc>
                <a:tc>
                  <a:txBody>
                    <a:bodyPr/>
                    <a:lstStyle/>
                    <a:p>
                      <a:pPr marL="0" indent="0" algn="ctr">
                        <a:buFont typeface="Arial"/>
                        <a:buNone/>
                      </a:pPr>
                      <a:endParaRPr lang="en-US" sz="1200" b="1" dirty="0">
                        <a:solidFill>
                          <a:srgbClr val="000000"/>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gradFill flip="none" rotWithShape="1">
                      <a:gsLst>
                        <a:gs pos="0">
                          <a:srgbClr val="558ED5"/>
                        </a:gs>
                        <a:gs pos="100000">
                          <a:srgbClr val="C6D9F1"/>
                        </a:gs>
                        <a:gs pos="20000">
                          <a:srgbClr val="5B9AF0"/>
                        </a:gs>
                      </a:gsLst>
                      <a:lin ang="0" scaled="1"/>
                      <a:tileRect/>
                    </a:gradFill>
                  </a:tcPr>
                </a:tc>
                <a:tc>
                  <a:txBody>
                    <a:bodyPr/>
                    <a:lstStyle/>
                    <a:p>
                      <a:pPr marL="0" indent="0" algn="ctr">
                        <a:buFont typeface="Arial"/>
                        <a:buNone/>
                      </a:pPr>
                      <a:endParaRPr lang="en-US" sz="1200" b="1" dirty="0">
                        <a:solidFill>
                          <a:schemeClr val="tx1"/>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gradFill flip="none" rotWithShape="1">
                      <a:gsLst>
                        <a:gs pos="0">
                          <a:srgbClr val="C3D69B"/>
                        </a:gs>
                        <a:gs pos="100000">
                          <a:srgbClr val="77933C"/>
                        </a:gs>
                        <a:gs pos="80000">
                          <a:srgbClr val="88AA45"/>
                        </a:gs>
                      </a:gsLst>
                      <a:lin ang="0" scaled="1"/>
                      <a:tileRect/>
                    </a:gradFill>
                  </a:tcPr>
                </a:tc>
                <a:extLst>
                  <a:ext uri="{0D108BD9-81ED-4DB2-BD59-A6C34878D82A}">
                    <a16:rowId xmlns:a16="http://schemas.microsoft.com/office/drawing/2014/main" val="10003"/>
                  </a:ext>
                </a:extLst>
              </a:tr>
              <a:tr h="646540">
                <a:tc>
                  <a:txBody>
                    <a:bodyPr/>
                    <a:lstStyle/>
                    <a:p>
                      <a:pPr algn="ctr"/>
                      <a:endParaRPr lang="en-US" sz="1100" dirty="0">
                        <a:latin typeface="Arial"/>
                        <a:cs typeface="Arial"/>
                      </a:endParaRPr>
                    </a:p>
                  </a:txBody>
                  <a:tcPr marL="36000" marR="36000" marT="36000" marB="36000" anchor="ctr">
                    <a:lnR w="12700" cap="flat" cmpd="sng" algn="ctr">
                      <a:solidFill>
                        <a:scrgbClr r="0" g="0" b="0"/>
                      </a:solidFill>
                      <a:prstDash val="solid"/>
                      <a:round/>
                      <a:headEnd type="none" w="med" len="med"/>
                      <a:tailEnd type="none" w="med" len="med"/>
                    </a:lnR>
                  </a:tcPr>
                </a:tc>
                <a:tc>
                  <a:txBody>
                    <a:bodyPr/>
                    <a:lstStyle/>
                    <a:p>
                      <a:pPr algn="ctr"/>
                      <a:endParaRPr lang="en-US" sz="1200" dirty="0">
                        <a:solidFill>
                          <a:srgbClr val="000000"/>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gradFill flip="none" rotWithShape="1">
                      <a:gsLst>
                        <a:gs pos="0">
                          <a:srgbClr val="558ED5"/>
                        </a:gs>
                        <a:gs pos="100000">
                          <a:srgbClr val="C6D9F1"/>
                        </a:gs>
                        <a:gs pos="20000">
                          <a:srgbClr val="5B9AF0"/>
                        </a:gs>
                      </a:gsLst>
                      <a:lin ang="0" scaled="1"/>
                      <a:tileRect/>
                    </a:gradFill>
                  </a:tcPr>
                </a:tc>
                <a:tc>
                  <a:txBody>
                    <a:bodyPr/>
                    <a:lstStyle/>
                    <a:p>
                      <a:pPr algn="ctr"/>
                      <a:endParaRPr lang="en-US" sz="1200" dirty="0">
                        <a:solidFill>
                          <a:schemeClr val="tx1"/>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gradFill flip="none" rotWithShape="1">
                      <a:gsLst>
                        <a:gs pos="0">
                          <a:srgbClr val="C3D69B"/>
                        </a:gs>
                        <a:gs pos="100000">
                          <a:srgbClr val="77933C"/>
                        </a:gs>
                        <a:gs pos="80000">
                          <a:srgbClr val="88AA45"/>
                        </a:gs>
                      </a:gsLst>
                      <a:lin ang="0" scaled="1"/>
                      <a:tileRect/>
                    </a:gradFill>
                  </a:tcPr>
                </a:tc>
                <a:extLst>
                  <a:ext uri="{0D108BD9-81ED-4DB2-BD59-A6C34878D82A}">
                    <a16:rowId xmlns:a16="http://schemas.microsoft.com/office/drawing/2014/main" val="10004"/>
                  </a:ext>
                </a:extLst>
              </a:tr>
              <a:tr h="869950">
                <a:tc>
                  <a:txBody>
                    <a:bodyPr/>
                    <a:lstStyle/>
                    <a:p>
                      <a:pPr algn="ctr"/>
                      <a:endParaRPr lang="en-US" sz="1100" dirty="0">
                        <a:latin typeface="Arial"/>
                        <a:cs typeface="Arial"/>
                      </a:endParaRPr>
                    </a:p>
                  </a:txBody>
                  <a:tcPr marL="36000" marR="36000" marT="36000" marB="36000" anchor="ctr">
                    <a:lnR w="12700" cap="flat" cmpd="sng" algn="ctr">
                      <a:solidFill>
                        <a:scrgbClr r="0" g="0" b="0"/>
                      </a:solidFill>
                      <a:prstDash val="solid"/>
                      <a:round/>
                      <a:headEnd type="none" w="med" len="med"/>
                      <a:tailEnd type="none" w="med" len="med"/>
                    </a:lnR>
                  </a:tcPr>
                </a:tc>
                <a:tc>
                  <a:txBody>
                    <a:bodyPr/>
                    <a:lstStyle/>
                    <a:p>
                      <a:pPr marL="0" indent="0" algn="ctr">
                        <a:buFont typeface="Arial"/>
                        <a:buNone/>
                      </a:pPr>
                      <a:endParaRPr lang="en-US" sz="1200" baseline="0" dirty="0">
                        <a:solidFill>
                          <a:srgbClr val="000000"/>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gradFill flip="none" rotWithShape="1">
                      <a:gsLst>
                        <a:gs pos="0">
                          <a:srgbClr val="558ED5"/>
                        </a:gs>
                        <a:gs pos="100000">
                          <a:srgbClr val="C6D9F1"/>
                        </a:gs>
                        <a:gs pos="20000">
                          <a:srgbClr val="5B9AF0"/>
                        </a:gs>
                      </a:gsLst>
                      <a:lin ang="0" scaled="1"/>
                      <a:tileRect/>
                    </a:gradFill>
                  </a:tcPr>
                </a:tc>
                <a:tc>
                  <a:txBody>
                    <a:bodyPr/>
                    <a:lstStyle/>
                    <a:p>
                      <a:pPr marL="0" indent="0" algn="ctr">
                        <a:buFont typeface="Arial"/>
                        <a:buNone/>
                      </a:pPr>
                      <a:endParaRPr lang="en-US" sz="1200" dirty="0">
                        <a:solidFill>
                          <a:schemeClr val="tx1"/>
                        </a:solidFill>
                        <a:latin typeface="Arial"/>
                        <a:cs typeface="Arial"/>
                      </a:endParaRPr>
                    </a:p>
                  </a:txBody>
                  <a:tcPr marL="36000" marR="36000" marT="36000" marB="36000" anchor="ctr">
                    <a:lnL w="12700" cap="flat" cmpd="sng" algn="ctr">
                      <a:solidFill>
                        <a:scrgbClr r="0" g="0" b="0"/>
                      </a:solidFill>
                      <a:prstDash val="solid"/>
                      <a:round/>
                      <a:headEnd type="none" w="med" len="med"/>
                      <a:tailEnd type="none" w="med" len="med"/>
                    </a:lnL>
                    <a:gradFill flip="none" rotWithShape="1">
                      <a:gsLst>
                        <a:gs pos="0">
                          <a:srgbClr val="C3D69B"/>
                        </a:gs>
                        <a:gs pos="100000">
                          <a:srgbClr val="77933C"/>
                        </a:gs>
                        <a:gs pos="80000">
                          <a:srgbClr val="88AA45"/>
                        </a:gs>
                      </a:gsLst>
                      <a:lin ang="0" scaled="1"/>
                      <a:tileRect/>
                    </a:gradFill>
                  </a:tcPr>
                </a:tc>
                <a:extLst>
                  <a:ext uri="{0D108BD9-81ED-4DB2-BD59-A6C34878D82A}">
                    <a16:rowId xmlns:a16="http://schemas.microsoft.com/office/drawing/2014/main" val="10005"/>
                  </a:ext>
                </a:extLst>
              </a:tr>
            </a:tbl>
          </a:graphicData>
        </a:graphic>
      </p:graphicFrame>
      <p:sp>
        <p:nvSpPr>
          <p:cNvPr id="4" name="Left Arrow 3"/>
          <p:cNvSpPr/>
          <p:nvPr/>
        </p:nvSpPr>
        <p:spPr>
          <a:xfrm>
            <a:off x="2781300" y="1070681"/>
            <a:ext cx="2717800" cy="1346200"/>
          </a:xfrm>
          <a:prstGeom prst="leftArrow">
            <a:avLst/>
          </a:prstGeom>
          <a:noFill/>
        </p:spPr>
        <p:txBody>
          <a:bodyPr wrap="none" lIns="91440" tIns="45720" rIns="91440" bIns="45720" rtlCol="0" anchor="ctr">
            <a:prstTxWarp prst="textArchDown">
              <a:avLst/>
            </a:prstTxWarp>
            <a:spAutoFit/>
          </a:bodyPr>
          <a:lstStyle/>
          <a:p>
            <a:pPr algn="ct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Slide Number Placeholder 4"/>
          <p:cNvSpPr>
            <a:spLocks noGrp="1"/>
          </p:cNvSpPr>
          <p:nvPr>
            <p:ph type="sldNum" sz="quarter" idx="11"/>
          </p:nvPr>
        </p:nvSpPr>
        <p:spPr>
          <a:xfrm>
            <a:off x="3887638" y="6364976"/>
            <a:ext cx="2133600" cy="365125"/>
          </a:xfrm>
        </p:spPr>
        <p:txBody>
          <a:bodyPr/>
          <a:lstStyle/>
          <a:p>
            <a:fld id="{A4C145A9-A033-430C-B427-E225D3E07345}" type="slidenum">
              <a:rPr lang="en-US" sz="800" smtClean="0"/>
              <a:pPr/>
              <a:t>3</a:t>
            </a:fld>
            <a:endParaRPr lang="en-US" sz="800" dirty="0"/>
          </a:p>
        </p:txBody>
      </p:sp>
      <p:grpSp>
        <p:nvGrpSpPr>
          <p:cNvPr id="36" name="Group 35"/>
          <p:cNvGrpSpPr/>
          <p:nvPr/>
        </p:nvGrpSpPr>
        <p:grpSpPr>
          <a:xfrm>
            <a:off x="742123" y="3356572"/>
            <a:ext cx="7616024" cy="2970382"/>
            <a:chOff x="742123" y="3294927"/>
            <a:chExt cx="7616024" cy="2970382"/>
          </a:xfrm>
        </p:grpSpPr>
        <p:sp>
          <p:nvSpPr>
            <p:cNvPr id="13" name="TextBox 12"/>
            <p:cNvSpPr txBox="1"/>
            <p:nvPr/>
          </p:nvSpPr>
          <p:spPr>
            <a:xfrm>
              <a:off x="5688938" y="6019088"/>
              <a:ext cx="2623818" cy="246221"/>
            </a:xfrm>
            <a:prstGeom prst="rect">
              <a:avLst/>
            </a:prstGeom>
            <a:noFill/>
          </p:spPr>
          <p:txBody>
            <a:bodyPr wrap="square" rtlCol="0">
              <a:spAutoFit/>
            </a:bodyPr>
            <a:lstStyle/>
            <a:p>
              <a:pPr algn="r"/>
              <a:r>
                <a:rPr lang="en-US" sz="1000" dirty="0"/>
                <a:t>Source:  Prior &amp; Prior Associates Ltd.</a:t>
              </a:r>
            </a:p>
          </p:txBody>
        </p:sp>
        <p:sp>
          <p:nvSpPr>
            <p:cNvPr id="16" name="TextBox 15"/>
            <p:cNvSpPr txBox="1"/>
            <p:nvPr/>
          </p:nvSpPr>
          <p:spPr>
            <a:xfrm>
              <a:off x="755374" y="3371871"/>
              <a:ext cx="2186609" cy="307777"/>
            </a:xfrm>
            <a:prstGeom prst="rect">
              <a:avLst/>
            </a:prstGeom>
            <a:noFill/>
          </p:spPr>
          <p:txBody>
            <a:bodyPr wrap="square" rtlCol="0">
              <a:spAutoFit/>
            </a:bodyPr>
            <a:lstStyle/>
            <a:p>
              <a:pPr algn="ctr"/>
              <a:r>
                <a:rPr lang="en-CA" sz="1400" b="1" dirty="0"/>
                <a:t>Overall Objective</a:t>
              </a:r>
            </a:p>
          </p:txBody>
        </p:sp>
        <p:sp>
          <p:nvSpPr>
            <p:cNvPr id="17" name="TextBox 16"/>
            <p:cNvSpPr txBox="1"/>
            <p:nvPr/>
          </p:nvSpPr>
          <p:spPr>
            <a:xfrm>
              <a:off x="2949934" y="3387260"/>
              <a:ext cx="2679590" cy="276999"/>
            </a:xfrm>
            <a:prstGeom prst="rect">
              <a:avLst/>
            </a:prstGeom>
            <a:noFill/>
          </p:spPr>
          <p:txBody>
            <a:bodyPr wrap="square" rtlCol="0">
              <a:spAutoFit/>
            </a:bodyPr>
            <a:lstStyle/>
            <a:p>
              <a:pPr marL="0" indent="0" algn="ctr">
                <a:buFont typeface="Arial"/>
                <a:buNone/>
              </a:pPr>
              <a:r>
                <a:rPr lang="en-US" sz="1200" b="1" dirty="0">
                  <a:solidFill>
                    <a:srgbClr val="000000"/>
                  </a:solidFill>
                  <a:latin typeface="Arial"/>
                  <a:cs typeface="Arial"/>
                </a:rPr>
                <a:t>Cost allocation </a:t>
              </a:r>
              <a:r>
                <a:rPr lang="en-US" sz="1200" dirty="0">
                  <a:solidFill>
                    <a:srgbClr val="000000"/>
                  </a:solidFill>
                  <a:latin typeface="Arial"/>
                  <a:cs typeface="Arial"/>
                </a:rPr>
                <a:t>over life of asset</a:t>
              </a:r>
            </a:p>
          </p:txBody>
        </p:sp>
        <p:sp>
          <p:nvSpPr>
            <p:cNvPr id="18" name="TextBox 17"/>
            <p:cNvSpPr txBox="1"/>
            <p:nvPr/>
          </p:nvSpPr>
          <p:spPr>
            <a:xfrm>
              <a:off x="5678557" y="3294927"/>
              <a:ext cx="2679590" cy="461665"/>
            </a:xfrm>
            <a:prstGeom prst="rect">
              <a:avLst/>
            </a:prstGeom>
            <a:noFill/>
          </p:spPr>
          <p:txBody>
            <a:bodyPr wrap="square" rtlCol="0">
              <a:spAutoFit/>
            </a:bodyPr>
            <a:lstStyle/>
            <a:p>
              <a:pPr marL="0" indent="0" algn="ctr">
                <a:buFont typeface="Arial"/>
                <a:buNone/>
              </a:pPr>
              <a:r>
                <a:rPr lang="en-US" sz="1200" b="1" dirty="0">
                  <a:latin typeface="Arial"/>
                  <a:cs typeface="Arial"/>
                </a:rPr>
                <a:t>Plan</a:t>
              </a:r>
              <a:r>
                <a:rPr lang="en-US" sz="1200" dirty="0">
                  <a:latin typeface="Arial"/>
                  <a:cs typeface="Arial"/>
                </a:rPr>
                <a:t> for sustaining services from infrastructure</a:t>
              </a:r>
            </a:p>
          </p:txBody>
        </p:sp>
        <p:sp>
          <p:nvSpPr>
            <p:cNvPr id="19" name="TextBox 18"/>
            <p:cNvSpPr txBox="1"/>
            <p:nvPr/>
          </p:nvSpPr>
          <p:spPr>
            <a:xfrm>
              <a:off x="748748" y="3905936"/>
              <a:ext cx="2186609" cy="477054"/>
            </a:xfrm>
            <a:prstGeom prst="rect">
              <a:avLst/>
            </a:prstGeom>
            <a:noFill/>
          </p:spPr>
          <p:txBody>
            <a:bodyPr wrap="square" rtlCol="0">
              <a:spAutoFit/>
            </a:bodyPr>
            <a:lstStyle/>
            <a:p>
              <a:pPr algn="ctr"/>
              <a:r>
                <a:rPr lang="en-CA" sz="1400" b="1" dirty="0"/>
                <a:t>Asset Inventory</a:t>
              </a:r>
            </a:p>
            <a:p>
              <a:pPr algn="ctr"/>
              <a:r>
                <a:rPr lang="en-US" sz="1100" dirty="0">
                  <a:latin typeface="Arial"/>
                  <a:cs typeface="Arial"/>
                </a:rPr>
                <a:t>What asset inventory to track?</a:t>
              </a:r>
              <a:endParaRPr lang="en-CA" sz="1400" b="1" dirty="0"/>
            </a:p>
          </p:txBody>
        </p:sp>
        <p:sp>
          <p:nvSpPr>
            <p:cNvPr id="20" name="TextBox 19"/>
            <p:cNvSpPr txBox="1"/>
            <p:nvPr/>
          </p:nvSpPr>
          <p:spPr>
            <a:xfrm>
              <a:off x="2927405" y="3913631"/>
              <a:ext cx="2679590" cy="461665"/>
            </a:xfrm>
            <a:prstGeom prst="rect">
              <a:avLst/>
            </a:prstGeom>
            <a:noFill/>
          </p:spPr>
          <p:txBody>
            <a:bodyPr wrap="square" rtlCol="0">
              <a:spAutoFit/>
            </a:bodyPr>
            <a:lstStyle/>
            <a:p>
              <a:pPr marL="0" indent="0" algn="ctr">
                <a:buFont typeface="Arial"/>
                <a:buNone/>
              </a:pPr>
              <a:r>
                <a:rPr lang="en-US" sz="1200" dirty="0">
                  <a:solidFill>
                    <a:srgbClr val="000000"/>
                  </a:solidFill>
                  <a:latin typeface="Arial"/>
                  <a:cs typeface="Arial"/>
                </a:rPr>
                <a:t>Level of segmentation is based on:</a:t>
              </a:r>
            </a:p>
            <a:p>
              <a:pPr marL="0" indent="0" algn="ctr">
                <a:buFont typeface="Arial"/>
                <a:buNone/>
              </a:pPr>
              <a:r>
                <a:rPr lang="en-US" sz="1200" b="1" dirty="0">
                  <a:solidFill>
                    <a:srgbClr val="000000"/>
                  </a:solidFill>
                  <a:latin typeface="Arial"/>
                  <a:cs typeface="Arial"/>
                </a:rPr>
                <a:t>Thresholds for capitalization</a:t>
              </a:r>
            </a:p>
          </p:txBody>
        </p:sp>
        <p:sp>
          <p:nvSpPr>
            <p:cNvPr id="21" name="TextBox 20"/>
            <p:cNvSpPr txBox="1"/>
            <p:nvPr/>
          </p:nvSpPr>
          <p:spPr>
            <a:xfrm>
              <a:off x="5656028" y="3913631"/>
              <a:ext cx="2679590" cy="461665"/>
            </a:xfrm>
            <a:prstGeom prst="rect">
              <a:avLst/>
            </a:prstGeom>
            <a:noFill/>
          </p:spPr>
          <p:txBody>
            <a:bodyPr wrap="square" rtlCol="0">
              <a:spAutoFit/>
            </a:bodyPr>
            <a:lstStyle/>
            <a:p>
              <a:pPr marL="0" indent="0" algn="ctr">
                <a:buFont typeface="Arial"/>
                <a:buNone/>
              </a:pPr>
              <a:r>
                <a:rPr lang="en-US" sz="1200" dirty="0">
                  <a:latin typeface="Arial"/>
                  <a:cs typeface="Arial"/>
                </a:rPr>
                <a:t>Assets are tracked based on:</a:t>
              </a:r>
            </a:p>
            <a:p>
              <a:pPr marL="0" indent="0" algn="ctr">
                <a:buFont typeface="Arial"/>
                <a:buNone/>
              </a:pPr>
              <a:r>
                <a:rPr lang="en-US" sz="1200" b="1" dirty="0">
                  <a:latin typeface="Arial"/>
                  <a:cs typeface="Arial"/>
                </a:rPr>
                <a:t>Value, use, risk / criticality</a:t>
              </a:r>
            </a:p>
          </p:txBody>
        </p:sp>
        <p:sp>
          <p:nvSpPr>
            <p:cNvPr id="22" name="TextBox 21"/>
            <p:cNvSpPr txBox="1"/>
            <p:nvPr/>
          </p:nvSpPr>
          <p:spPr>
            <a:xfrm>
              <a:off x="742123" y="4567220"/>
              <a:ext cx="2186609" cy="477054"/>
            </a:xfrm>
            <a:prstGeom prst="rect">
              <a:avLst/>
            </a:prstGeom>
            <a:noFill/>
          </p:spPr>
          <p:txBody>
            <a:bodyPr wrap="square" rtlCol="0">
              <a:spAutoFit/>
            </a:bodyPr>
            <a:lstStyle/>
            <a:p>
              <a:pPr algn="ctr"/>
              <a:r>
                <a:rPr lang="en-US" sz="1400" b="1" dirty="0">
                  <a:latin typeface="Arial"/>
                  <a:cs typeface="Arial"/>
                </a:rPr>
                <a:t>Asset Valuation</a:t>
              </a:r>
            </a:p>
            <a:p>
              <a:pPr algn="ctr"/>
              <a:r>
                <a:rPr lang="en-US" sz="1100" dirty="0">
                  <a:latin typeface="Arial"/>
                  <a:cs typeface="Arial"/>
                </a:rPr>
                <a:t>What costs are of interest?</a:t>
              </a:r>
            </a:p>
          </p:txBody>
        </p:sp>
        <p:sp>
          <p:nvSpPr>
            <p:cNvPr id="23" name="TextBox 22"/>
            <p:cNvSpPr txBox="1"/>
            <p:nvPr/>
          </p:nvSpPr>
          <p:spPr>
            <a:xfrm>
              <a:off x="2920780" y="4574915"/>
              <a:ext cx="2679590" cy="461665"/>
            </a:xfrm>
            <a:prstGeom prst="rect">
              <a:avLst/>
            </a:prstGeom>
            <a:noFill/>
          </p:spPr>
          <p:txBody>
            <a:bodyPr wrap="square" rtlCol="0">
              <a:spAutoFit/>
            </a:bodyPr>
            <a:lstStyle/>
            <a:p>
              <a:pPr algn="ctr"/>
              <a:r>
                <a:rPr lang="en-US" sz="1200" dirty="0">
                  <a:solidFill>
                    <a:srgbClr val="000000"/>
                  </a:solidFill>
                  <a:latin typeface="Arial"/>
                  <a:cs typeface="Arial"/>
                </a:rPr>
                <a:t>Original </a:t>
              </a:r>
              <a:r>
                <a:rPr lang="en-US" sz="1200" b="1" dirty="0">
                  <a:solidFill>
                    <a:srgbClr val="000000"/>
                  </a:solidFill>
                  <a:latin typeface="Arial"/>
                  <a:cs typeface="Arial"/>
                </a:rPr>
                <a:t>historical cost</a:t>
              </a:r>
            </a:p>
            <a:p>
              <a:pPr algn="ctr"/>
              <a:r>
                <a:rPr lang="en-US" sz="1200" dirty="0">
                  <a:solidFill>
                    <a:srgbClr val="000000"/>
                  </a:solidFill>
                  <a:latin typeface="Arial"/>
                  <a:cs typeface="Arial"/>
                </a:rPr>
                <a:t>(supported by invoice)</a:t>
              </a:r>
            </a:p>
          </p:txBody>
        </p:sp>
        <p:sp>
          <p:nvSpPr>
            <p:cNvPr id="24" name="TextBox 23"/>
            <p:cNvSpPr txBox="1"/>
            <p:nvPr/>
          </p:nvSpPr>
          <p:spPr>
            <a:xfrm>
              <a:off x="5649403" y="4574915"/>
              <a:ext cx="2679590" cy="461665"/>
            </a:xfrm>
            <a:prstGeom prst="rect">
              <a:avLst/>
            </a:prstGeom>
            <a:noFill/>
          </p:spPr>
          <p:txBody>
            <a:bodyPr wrap="square" rtlCol="0">
              <a:spAutoFit/>
            </a:bodyPr>
            <a:lstStyle/>
            <a:p>
              <a:pPr algn="ctr"/>
              <a:r>
                <a:rPr lang="en-US" sz="1200" b="1" dirty="0">
                  <a:latin typeface="Arial"/>
                  <a:cs typeface="Arial"/>
                </a:rPr>
                <a:t>Net present value </a:t>
              </a:r>
              <a:r>
                <a:rPr lang="en-US" sz="1200" dirty="0">
                  <a:latin typeface="Arial"/>
                  <a:cs typeface="Arial"/>
                </a:rPr>
                <a:t>of life-cycle maintenance and renewal costs</a:t>
              </a:r>
            </a:p>
          </p:txBody>
        </p:sp>
        <p:sp>
          <p:nvSpPr>
            <p:cNvPr id="25" name="TextBox 24"/>
            <p:cNvSpPr txBox="1"/>
            <p:nvPr/>
          </p:nvSpPr>
          <p:spPr>
            <a:xfrm>
              <a:off x="759351" y="5321858"/>
              <a:ext cx="2186609" cy="477054"/>
            </a:xfrm>
            <a:prstGeom prst="rect">
              <a:avLst/>
            </a:prstGeom>
            <a:noFill/>
          </p:spPr>
          <p:txBody>
            <a:bodyPr wrap="square" rtlCol="0">
              <a:spAutoFit/>
            </a:bodyPr>
            <a:lstStyle/>
            <a:p>
              <a:pPr algn="ctr"/>
              <a:r>
                <a:rPr lang="en-US" sz="1400" b="1" dirty="0">
                  <a:latin typeface="Arial"/>
                  <a:cs typeface="Arial"/>
                </a:rPr>
                <a:t>Asset Lifecycles</a:t>
              </a:r>
            </a:p>
            <a:p>
              <a:pPr algn="ctr"/>
              <a:r>
                <a:rPr lang="en-US" sz="1100" dirty="0">
                  <a:latin typeface="Arial"/>
                  <a:cs typeface="Arial"/>
                </a:rPr>
                <a:t>How are asset depreciated?</a:t>
              </a:r>
            </a:p>
          </p:txBody>
        </p:sp>
        <p:sp>
          <p:nvSpPr>
            <p:cNvPr id="26" name="TextBox 25"/>
            <p:cNvSpPr txBox="1"/>
            <p:nvPr/>
          </p:nvSpPr>
          <p:spPr>
            <a:xfrm>
              <a:off x="2938008" y="5237220"/>
              <a:ext cx="2679590" cy="646331"/>
            </a:xfrm>
            <a:prstGeom prst="rect">
              <a:avLst/>
            </a:prstGeom>
            <a:noFill/>
          </p:spPr>
          <p:txBody>
            <a:bodyPr wrap="square" rtlCol="0">
              <a:spAutoFit/>
            </a:bodyPr>
            <a:lstStyle/>
            <a:p>
              <a:pPr marL="0" indent="0" algn="ctr">
                <a:buFont typeface="Arial"/>
                <a:buNone/>
              </a:pPr>
              <a:r>
                <a:rPr lang="en-US" sz="1200" b="1" dirty="0">
                  <a:solidFill>
                    <a:srgbClr val="000000"/>
                  </a:solidFill>
                  <a:latin typeface="Arial"/>
                  <a:cs typeface="Arial"/>
                </a:rPr>
                <a:t>Straight line amortization </a:t>
              </a:r>
              <a:r>
                <a:rPr lang="en-US" sz="1200" dirty="0">
                  <a:solidFill>
                    <a:srgbClr val="000000"/>
                  </a:solidFill>
                  <a:latin typeface="Arial"/>
                  <a:cs typeface="Arial"/>
                </a:rPr>
                <a:t>expense</a:t>
              </a:r>
            </a:p>
            <a:p>
              <a:pPr marL="0" indent="0" algn="ctr">
                <a:buFont typeface="Arial"/>
                <a:buNone/>
              </a:pPr>
              <a:r>
                <a:rPr lang="en-US" sz="1200" dirty="0">
                  <a:solidFill>
                    <a:srgbClr val="000000"/>
                  </a:solidFill>
                  <a:latin typeface="Arial"/>
                  <a:cs typeface="Arial"/>
                </a:rPr>
                <a:t>(may not represent deterioration of many infrastructure assets)</a:t>
              </a:r>
            </a:p>
          </p:txBody>
        </p:sp>
        <p:sp>
          <p:nvSpPr>
            <p:cNvPr id="27" name="TextBox 26"/>
            <p:cNvSpPr txBox="1"/>
            <p:nvPr/>
          </p:nvSpPr>
          <p:spPr>
            <a:xfrm>
              <a:off x="5666631" y="5144887"/>
              <a:ext cx="2679590" cy="830997"/>
            </a:xfrm>
            <a:prstGeom prst="rect">
              <a:avLst/>
            </a:prstGeom>
            <a:noFill/>
          </p:spPr>
          <p:txBody>
            <a:bodyPr wrap="square" rtlCol="0">
              <a:spAutoFit/>
            </a:bodyPr>
            <a:lstStyle/>
            <a:p>
              <a:pPr marL="0" indent="0" algn="ctr">
                <a:buFont typeface="Arial"/>
                <a:buNone/>
              </a:pPr>
              <a:r>
                <a:rPr lang="en-US" sz="1200" b="1" dirty="0">
                  <a:latin typeface="Arial"/>
                  <a:cs typeface="Arial"/>
                </a:rPr>
                <a:t>Lifecycle analysis: </a:t>
              </a:r>
              <a:r>
                <a:rPr lang="en-US" sz="1200" dirty="0">
                  <a:latin typeface="Arial"/>
                  <a:cs typeface="Arial"/>
                </a:rPr>
                <a:t>remaining life, condition, deterioration prediction, risk analysis (criticality of asset, probability of failure/event)</a:t>
              </a:r>
            </a:p>
          </p:txBody>
        </p:sp>
      </p:grpSp>
      <p:sp>
        <p:nvSpPr>
          <p:cNvPr id="28" name="TextBox 27"/>
          <p:cNvSpPr txBox="1"/>
          <p:nvPr/>
        </p:nvSpPr>
        <p:spPr>
          <a:xfrm>
            <a:off x="772601" y="2766932"/>
            <a:ext cx="2186609" cy="307777"/>
          </a:xfrm>
          <a:prstGeom prst="rect">
            <a:avLst/>
          </a:prstGeom>
          <a:noFill/>
        </p:spPr>
        <p:txBody>
          <a:bodyPr wrap="square" rtlCol="0">
            <a:spAutoFit/>
          </a:bodyPr>
          <a:lstStyle/>
          <a:p>
            <a:pPr algn="ctr"/>
            <a:r>
              <a:rPr lang="en-CA" sz="1400" b="1" dirty="0"/>
              <a:t>Point of View</a:t>
            </a:r>
          </a:p>
        </p:txBody>
      </p:sp>
      <p:grpSp>
        <p:nvGrpSpPr>
          <p:cNvPr id="32" name="Group 31"/>
          <p:cNvGrpSpPr/>
          <p:nvPr/>
        </p:nvGrpSpPr>
        <p:grpSpPr>
          <a:xfrm>
            <a:off x="3292552" y="2705969"/>
            <a:ext cx="2401422" cy="351029"/>
            <a:chOff x="3292552" y="2333788"/>
            <a:chExt cx="2401422" cy="351029"/>
          </a:xfrm>
        </p:grpSpPr>
        <p:cxnSp>
          <p:nvCxnSpPr>
            <p:cNvPr id="9" name="Straight Arrow Connector 8"/>
            <p:cNvCxnSpPr/>
            <p:nvPr/>
          </p:nvCxnSpPr>
          <p:spPr>
            <a:xfrm flipH="1">
              <a:off x="3292552" y="2633577"/>
              <a:ext cx="2340000" cy="0"/>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5585974" y="2576817"/>
              <a:ext cx="108000" cy="108000"/>
            </a:xfrm>
            <a:prstGeom prst="ellipse">
              <a:avLst/>
            </a:prstGeom>
            <a:solidFill>
              <a:srgbClr val="403152"/>
            </a:solidFill>
            <a:ln>
              <a:solidFill>
                <a:schemeClr val="accent4">
                  <a:lumMod val="50000"/>
                </a:schemeClr>
              </a:solidFill>
            </a:ln>
          </p:spPr>
          <p:txBody>
            <a:bodyPr wrap="none" lIns="91440" tIns="45720" rIns="91440" bIns="45720" rtlCol="0" anchor="ctr">
              <a:prstTxWarp prst="textArchDown">
                <a:avLst/>
              </a:prstTxWarp>
              <a:spAutoFit/>
            </a:bodyPr>
            <a:lstStyle/>
            <a:p>
              <a:pPr algn="ct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9" name="TextBox 28"/>
            <p:cNvSpPr txBox="1"/>
            <p:nvPr/>
          </p:nvSpPr>
          <p:spPr>
            <a:xfrm>
              <a:off x="3294494" y="2333788"/>
              <a:ext cx="2186609" cy="307777"/>
            </a:xfrm>
            <a:prstGeom prst="rect">
              <a:avLst/>
            </a:prstGeom>
            <a:noFill/>
          </p:spPr>
          <p:txBody>
            <a:bodyPr wrap="square" rtlCol="0">
              <a:spAutoFit/>
            </a:bodyPr>
            <a:lstStyle/>
            <a:p>
              <a:pPr algn="ctr"/>
              <a:r>
                <a:rPr lang="en-CA" sz="1400" b="1" dirty="0">
                  <a:latin typeface="Arial Black" pitchFamily="34" charset="0"/>
                </a:rPr>
                <a:t>Backward Looking</a:t>
              </a:r>
            </a:p>
          </p:txBody>
        </p:sp>
      </p:grpSp>
      <p:grpSp>
        <p:nvGrpSpPr>
          <p:cNvPr id="33" name="Group 32"/>
          <p:cNvGrpSpPr/>
          <p:nvPr/>
        </p:nvGrpSpPr>
        <p:grpSpPr>
          <a:xfrm>
            <a:off x="5632949" y="2705969"/>
            <a:ext cx="2340000" cy="307777"/>
            <a:chOff x="5632949" y="2333788"/>
            <a:chExt cx="2340000" cy="307777"/>
          </a:xfrm>
        </p:grpSpPr>
        <p:cxnSp>
          <p:nvCxnSpPr>
            <p:cNvPr id="11" name="Straight Arrow Connector 10"/>
            <p:cNvCxnSpPr/>
            <p:nvPr/>
          </p:nvCxnSpPr>
          <p:spPr>
            <a:xfrm>
              <a:off x="5632949" y="2633577"/>
              <a:ext cx="2340000" cy="0"/>
            </a:xfrm>
            <a:prstGeom prst="straightConnector1">
              <a:avLst/>
            </a:prstGeom>
            <a:ln>
              <a:solidFill>
                <a:srgbClr val="403152"/>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752771" y="2333788"/>
              <a:ext cx="2186609" cy="307777"/>
            </a:xfrm>
            <a:prstGeom prst="rect">
              <a:avLst/>
            </a:prstGeom>
            <a:noFill/>
          </p:spPr>
          <p:txBody>
            <a:bodyPr wrap="square" rtlCol="0">
              <a:spAutoFit/>
            </a:bodyPr>
            <a:lstStyle/>
            <a:p>
              <a:pPr algn="ctr"/>
              <a:r>
                <a:rPr lang="en-CA" sz="1400" b="1" dirty="0">
                  <a:latin typeface="Arial Black" pitchFamily="34" charset="0"/>
                </a:rPr>
                <a:t>Forward Looking</a:t>
              </a:r>
            </a:p>
          </p:txBody>
        </p:sp>
      </p:grpSp>
      <p:sp>
        <p:nvSpPr>
          <p:cNvPr id="31" name="TextBox 30"/>
          <p:cNvSpPr txBox="1"/>
          <p:nvPr/>
        </p:nvSpPr>
        <p:spPr>
          <a:xfrm>
            <a:off x="759353" y="2087091"/>
            <a:ext cx="2186609" cy="307777"/>
          </a:xfrm>
          <a:prstGeom prst="rect">
            <a:avLst/>
          </a:prstGeom>
          <a:noFill/>
        </p:spPr>
        <p:txBody>
          <a:bodyPr wrap="square" rtlCol="0">
            <a:spAutoFit/>
          </a:bodyPr>
          <a:lstStyle/>
          <a:p>
            <a:pPr algn="ctr"/>
            <a:r>
              <a:rPr lang="en-CA" sz="1400" b="1" dirty="0">
                <a:latin typeface="Arial Black" pitchFamily="34" charset="0"/>
              </a:rPr>
              <a:t>Key Differences</a:t>
            </a:r>
          </a:p>
        </p:txBody>
      </p:sp>
      <p:sp>
        <p:nvSpPr>
          <p:cNvPr id="34" name="Rounded Rectangular Callout 33"/>
          <p:cNvSpPr/>
          <p:nvPr/>
        </p:nvSpPr>
        <p:spPr>
          <a:xfrm rot="1210982">
            <a:off x="7467347" y="1378800"/>
            <a:ext cx="1152000" cy="612000"/>
          </a:xfrm>
          <a:prstGeom prst="wedgeRoundRectCallout">
            <a:avLst>
              <a:gd name="adj1" fmla="val 18123"/>
              <a:gd name="adj2" fmla="val 63348"/>
              <a:gd name="adj3" fmla="val 16667"/>
            </a:avLst>
          </a:prstGeom>
          <a:gradFill>
            <a:gsLst>
              <a:gs pos="0">
                <a:srgbClr val="60841E"/>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lIns="0" tIns="36000" rIns="0" bIns="36000" rtlCol="0" anchor="ctr">
            <a:noAutofit/>
          </a:bodyPr>
          <a:lstStyle/>
          <a:p>
            <a:pPr algn="ctr"/>
            <a:r>
              <a:rPr lang="en-CA" sz="1200" dirty="0">
                <a:solidFill>
                  <a:schemeClr val="tx1"/>
                </a:solidFill>
                <a:latin typeface="Arial" pitchFamily="34" charset="0"/>
                <a:cs typeface="Arial" pitchFamily="34" charset="0"/>
              </a:rPr>
              <a:t>Operations</a:t>
            </a:r>
          </a:p>
        </p:txBody>
      </p:sp>
      <p:sp>
        <p:nvSpPr>
          <p:cNvPr id="35" name="Rounded Rectangular Callout 34"/>
          <p:cNvSpPr/>
          <p:nvPr/>
        </p:nvSpPr>
        <p:spPr>
          <a:xfrm rot="20304510">
            <a:off x="2701953" y="1380067"/>
            <a:ext cx="1152000" cy="612000"/>
          </a:xfrm>
          <a:prstGeom prst="wedgeRoundRectCallout">
            <a:avLst/>
          </a:prstGeom>
          <a:gradFill>
            <a:gsLst>
              <a:gs pos="0">
                <a:srgbClr val="558ED5"/>
              </a:gs>
              <a:gs pos="50000">
                <a:srgbClr val="72A4F6"/>
              </a:gs>
              <a:gs pos="100000">
                <a:srgbClr val="BDD2F9"/>
              </a:gs>
            </a:gsLst>
          </a:gradFill>
        </p:spPr>
        <p:style>
          <a:lnRef idx="0">
            <a:schemeClr val="accent1"/>
          </a:lnRef>
          <a:fillRef idx="3">
            <a:schemeClr val="accent1"/>
          </a:fillRef>
          <a:effectRef idx="3">
            <a:schemeClr val="accent1"/>
          </a:effectRef>
          <a:fontRef idx="minor">
            <a:schemeClr val="lt1"/>
          </a:fontRef>
        </p:style>
        <p:txBody>
          <a:bodyPr wrap="square" lIns="0" tIns="36000" rIns="0" bIns="36000" rtlCol="0" anchor="ctr">
            <a:noAutofit/>
          </a:bodyPr>
          <a:lstStyle/>
          <a:p>
            <a:pPr algn="ctr"/>
            <a:r>
              <a:rPr lang="en-CA" sz="1200" dirty="0">
                <a:solidFill>
                  <a:schemeClr val="tx1"/>
                </a:solidFill>
                <a:latin typeface="Arial" pitchFamily="34" charset="0"/>
                <a:cs typeface="Arial" pitchFamily="34" charset="0"/>
              </a:rPr>
              <a:t>Accounting</a:t>
            </a:r>
          </a:p>
        </p:txBody>
      </p:sp>
    </p:spTree>
    <p:extLst>
      <p:ext uri="{BB962C8B-B14F-4D97-AF65-F5344CB8AC3E}">
        <p14:creationId xmlns:p14="http://schemas.microsoft.com/office/powerpoint/2010/main" val="23846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1000"/>
                                        <p:tgtEl>
                                          <p:spTgt spid="3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trips(downRight)">
                                      <p:cBhvr>
                                        <p:cTn id="15" dur="1000"/>
                                        <p:tgtEl>
                                          <p:spTgt spid="33"/>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Right)">
                                      <p:cBhvr>
                                        <p:cTn id="2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228600" y="1371600"/>
            <a:ext cx="8686800" cy="3581400"/>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900852"/>
            <a:ext cx="5567536" cy="394548"/>
          </a:xfrm>
        </p:spPr>
        <p:txBody>
          <a:bodyPr/>
          <a:lstStyle/>
          <a:p>
            <a:r>
              <a:rPr lang="en-CA" sz="2000" dirty="0"/>
              <a:t>Overview: TCA &amp; AM</a:t>
            </a:r>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4</a:t>
            </a:fld>
            <a:endParaRPr lang="en-CA" dirty="0"/>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sp>
        <p:nvSpPr>
          <p:cNvPr id="6" name="TextBox 5">
            <a:extLst>
              <a:ext uri="{FF2B5EF4-FFF2-40B4-BE49-F238E27FC236}">
                <a16:creationId xmlns:a16="http://schemas.microsoft.com/office/drawing/2014/main" id="{5A051D36-B49A-4BC4-8B97-A46E298D162E}"/>
              </a:ext>
            </a:extLst>
          </p:cNvPr>
          <p:cNvSpPr txBox="1"/>
          <p:nvPr/>
        </p:nvSpPr>
        <p:spPr>
          <a:xfrm>
            <a:off x="533400" y="1650104"/>
            <a:ext cx="8077200"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00"/>
                </a:solidFill>
              </a:rPr>
              <a:t>Tangible Capital Assets (TCA) will provide us with a:</a:t>
            </a:r>
          </a:p>
          <a:p>
            <a:pPr marL="742950" lvl="1" indent="-285750">
              <a:buFont typeface="Wingdings" panose="05000000000000000000" pitchFamily="2" charset="2"/>
              <a:buChar char="§"/>
            </a:pPr>
            <a:r>
              <a:rPr lang="en-US" dirty="0">
                <a:solidFill>
                  <a:srgbClr val="000000"/>
                </a:solidFill>
              </a:rPr>
              <a:t>Statement of what we own</a:t>
            </a:r>
          </a:p>
          <a:p>
            <a:pPr marL="742950" lvl="1" indent="-285750">
              <a:buFont typeface="Wingdings" panose="05000000000000000000" pitchFamily="2" charset="2"/>
              <a:buChar char="§"/>
            </a:pPr>
            <a:r>
              <a:rPr lang="en-US" dirty="0">
                <a:solidFill>
                  <a:srgbClr val="000000"/>
                </a:solidFill>
              </a:rPr>
              <a:t>Simplistic life cycle assessment of our assets</a:t>
            </a:r>
          </a:p>
          <a:p>
            <a:pPr marL="742950" lvl="1" indent="-285750">
              <a:buFont typeface="Wingdings" panose="05000000000000000000" pitchFamily="2" charset="2"/>
              <a:buChar char="§"/>
            </a:pPr>
            <a:r>
              <a:rPr lang="en-US" dirty="0">
                <a:solidFill>
                  <a:srgbClr val="000000"/>
                </a:solidFill>
              </a:rPr>
              <a:t>Statement of the amortized value of our assets</a:t>
            </a:r>
          </a:p>
        </p:txBody>
      </p:sp>
      <p:sp>
        <p:nvSpPr>
          <p:cNvPr id="36" name="TextBox 35">
            <a:extLst>
              <a:ext uri="{FF2B5EF4-FFF2-40B4-BE49-F238E27FC236}">
                <a16:creationId xmlns:a16="http://schemas.microsoft.com/office/drawing/2014/main" id="{1094DF9F-3C76-412C-8BE7-D276ECE1BC25}"/>
              </a:ext>
            </a:extLst>
          </p:cNvPr>
          <p:cNvSpPr txBox="1"/>
          <p:nvPr/>
        </p:nvSpPr>
        <p:spPr>
          <a:xfrm>
            <a:off x="558553" y="2964375"/>
            <a:ext cx="8077200"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00"/>
                </a:solidFill>
              </a:rPr>
              <a:t>Financial Statements will </a:t>
            </a:r>
            <a:r>
              <a:rPr lang="en-US" b="1" dirty="0">
                <a:solidFill>
                  <a:srgbClr val="000000"/>
                </a:solidFill>
              </a:rPr>
              <a:t>not</a:t>
            </a:r>
            <a:r>
              <a:rPr lang="en-US" dirty="0">
                <a:solidFill>
                  <a:srgbClr val="000000"/>
                </a:solidFill>
              </a:rPr>
              <a:t> tell us:</a:t>
            </a:r>
          </a:p>
          <a:p>
            <a:pPr marL="742950" lvl="1" indent="-285750">
              <a:buFont typeface="Wingdings" panose="05000000000000000000" pitchFamily="2" charset="2"/>
              <a:buChar char="§"/>
            </a:pPr>
            <a:r>
              <a:rPr lang="en-US" dirty="0">
                <a:solidFill>
                  <a:srgbClr val="000000"/>
                </a:solidFill>
              </a:rPr>
              <a:t>How to manage our assets/infrastructure</a:t>
            </a:r>
          </a:p>
          <a:p>
            <a:pPr marL="742950" lvl="1" indent="-285750">
              <a:buFont typeface="Wingdings" panose="05000000000000000000" pitchFamily="2" charset="2"/>
              <a:buChar char="§"/>
            </a:pPr>
            <a:r>
              <a:rPr lang="en-US" dirty="0">
                <a:solidFill>
                  <a:srgbClr val="000000"/>
                </a:solidFill>
              </a:rPr>
              <a:t>The condition of assets and how to benchmark our asset performance</a:t>
            </a:r>
          </a:p>
          <a:p>
            <a:pPr marL="742950" lvl="1" indent="-285750">
              <a:buFont typeface="Wingdings" panose="05000000000000000000" pitchFamily="2" charset="2"/>
              <a:buChar char="§"/>
            </a:pPr>
            <a:r>
              <a:rPr lang="en-US" dirty="0">
                <a:solidFill>
                  <a:srgbClr val="000000"/>
                </a:solidFill>
              </a:rPr>
              <a:t>How to accurately predict replacement and rehabilitation of our assets</a:t>
            </a:r>
          </a:p>
        </p:txBody>
      </p:sp>
      <p:sp>
        <p:nvSpPr>
          <p:cNvPr id="37" name="TextBox 36">
            <a:extLst>
              <a:ext uri="{FF2B5EF4-FFF2-40B4-BE49-F238E27FC236}">
                <a16:creationId xmlns:a16="http://schemas.microsoft.com/office/drawing/2014/main" id="{1B0424C8-1FFA-4CD2-AC79-579227BA7C2A}"/>
              </a:ext>
            </a:extLst>
          </p:cNvPr>
          <p:cNvSpPr txBox="1"/>
          <p:nvPr/>
        </p:nvSpPr>
        <p:spPr>
          <a:xfrm>
            <a:off x="526002" y="4343400"/>
            <a:ext cx="80772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00"/>
                </a:solidFill>
              </a:rPr>
              <a:t>TCAs can be a starting point for AM</a:t>
            </a:r>
          </a:p>
        </p:txBody>
      </p:sp>
      <p:sp>
        <p:nvSpPr>
          <p:cNvPr id="11" name="Footer Placeholder 4"/>
          <p:cNvSpPr>
            <a:spLocks noGrp="1"/>
          </p:cNvSpPr>
          <p:nvPr>
            <p:ph type="ftr" sz="quarter" idx="16"/>
          </p:nvPr>
        </p:nvSpPr>
        <p:spPr>
          <a:xfrm>
            <a:off x="2209800" y="6569075"/>
            <a:ext cx="4495800" cy="365125"/>
          </a:xfrm>
        </p:spPr>
        <p:txBody>
          <a:bodyPr/>
          <a:lstStyle/>
          <a:p>
            <a:r>
              <a:rPr lang="en-CA" dirty="0"/>
              <a:t>Tangible Capital Assets &amp; Asset Management 101</a:t>
            </a:r>
          </a:p>
        </p:txBody>
      </p:sp>
    </p:spTree>
    <p:extLst>
      <p:ext uri="{BB962C8B-B14F-4D97-AF65-F5344CB8AC3E}">
        <p14:creationId xmlns:p14="http://schemas.microsoft.com/office/powerpoint/2010/main" val="101291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228600" y="1371600"/>
            <a:ext cx="8686800" cy="3664423"/>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900852"/>
            <a:ext cx="5567536" cy="394548"/>
          </a:xfrm>
        </p:spPr>
        <p:txBody>
          <a:bodyPr/>
          <a:lstStyle/>
          <a:p>
            <a:r>
              <a:rPr lang="en-CA" sz="2000" dirty="0"/>
              <a:t>Overview: TCA &amp; AM</a:t>
            </a:r>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5</a:t>
            </a:fld>
            <a:endParaRPr lang="en-CA" dirty="0"/>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2" cstate="print"/>
          <a:stretch>
            <a:fillRect/>
          </a:stretch>
        </p:blipFill>
        <p:spPr>
          <a:xfrm>
            <a:off x="6477000" y="22194"/>
            <a:ext cx="2362200" cy="737586"/>
          </a:xfrm>
          <a:prstGeom prst="rect">
            <a:avLst/>
          </a:prstGeom>
        </p:spPr>
      </p:pic>
      <p:sp>
        <p:nvSpPr>
          <p:cNvPr id="6" name="TextBox 5">
            <a:extLst>
              <a:ext uri="{FF2B5EF4-FFF2-40B4-BE49-F238E27FC236}">
                <a16:creationId xmlns:a16="http://schemas.microsoft.com/office/drawing/2014/main" id="{5A051D36-B49A-4BC4-8B97-A46E298D162E}"/>
              </a:ext>
            </a:extLst>
          </p:cNvPr>
          <p:cNvSpPr txBox="1"/>
          <p:nvPr/>
        </p:nvSpPr>
        <p:spPr>
          <a:xfrm>
            <a:off x="533400" y="1668102"/>
            <a:ext cx="8077200"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rgbClr val="000000"/>
                </a:solidFill>
              </a:rPr>
              <a:t>Asset Management will allow us to develop:</a:t>
            </a:r>
          </a:p>
          <a:p>
            <a:pPr marL="742950" lvl="1" indent="-285750">
              <a:buFont typeface="Wingdings" panose="05000000000000000000" pitchFamily="2" charset="2"/>
              <a:buChar char="§"/>
            </a:pPr>
            <a:r>
              <a:rPr lang="en-US" dirty="0">
                <a:solidFill>
                  <a:srgbClr val="000000"/>
                </a:solidFill>
              </a:rPr>
              <a:t>Long term capital plans</a:t>
            </a:r>
          </a:p>
          <a:p>
            <a:pPr marL="742950" lvl="1" indent="-285750">
              <a:buFont typeface="Wingdings" panose="05000000000000000000" pitchFamily="2" charset="2"/>
              <a:buChar char="§"/>
            </a:pPr>
            <a:r>
              <a:rPr lang="en-US" dirty="0">
                <a:solidFill>
                  <a:srgbClr val="000000"/>
                </a:solidFill>
              </a:rPr>
              <a:t>Life cycle assessments</a:t>
            </a:r>
          </a:p>
          <a:p>
            <a:pPr marL="742950" lvl="1" indent="-285750">
              <a:buFont typeface="Wingdings" panose="05000000000000000000" pitchFamily="2" charset="2"/>
              <a:buChar char="§"/>
            </a:pPr>
            <a:r>
              <a:rPr lang="en-US" dirty="0">
                <a:solidFill>
                  <a:srgbClr val="000000"/>
                </a:solidFill>
              </a:rPr>
              <a:t>Defined levels of service</a:t>
            </a:r>
          </a:p>
          <a:p>
            <a:pPr marL="742950" lvl="1" indent="-285750">
              <a:buFont typeface="Wingdings" panose="05000000000000000000" pitchFamily="2" charset="2"/>
              <a:buChar char="§"/>
            </a:pPr>
            <a:r>
              <a:rPr lang="en-US" dirty="0">
                <a:solidFill>
                  <a:srgbClr val="000000"/>
                </a:solidFill>
              </a:rPr>
              <a:t>Demand management strategies</a:t>
            </a:r>
          </a:p>
          <a:p>
            <a:pPr marL="742950" lvl="1" indent="-285750">
              <a:buFont typeface="Wingdings" panose="05000000000000000000" pitchFamily="2" charset="2"/>
              <a:buChar char="§"/>
            </a:pPr>
            <a:r>
              <a:rPr lang="en-US" dirty="0">
                <a:solidFill>
                  <a:srgbClr val="000000"/>
                </a:solidFill>
              </a:rPr>
              <a:t>Risk management plans </a:t>
            </a:r>
          </a:p>
          <a:p>
            <a:pPr marL="742950" lvl="1" indent="-285750">
              <a:buFont typeface="Wingdings" panose="05000000000000000000" pitchFamily="2" charset="2"/>
              <a:buChar char="§"/>
            </a:pPr>
            <a:r>
              <a:rPr lang="en-US" dirty="0">
                <a:solidFill>
                  <a:srgbClr val="000000"/>
                </a:solidFill>
              </a:rPr>
              <a:t>Sustainable use of physical resources</a:t>
            </a:r>
          </a:p>
          <a:p>
            <a:pPr marL="742950" lvl="1" indent="-285750">
              <a:buFont typeface="Wingdings" panose="05000000000000000000" pitchFamily="2" charset="2"/>
              <a:buChar char="§"/>
            </a:pPr>
            <a:r>
              <a:rPr lang="en-US" dirty="0">
                <a:solidFill>
                  <a:srgbClr val="000000"/>
                </a:solidFill>
              </a:rPr>
              <a:t>Continuous improvement opportunities</a:t>
            </a:r>
          </a:p>
          <a:p>
            <a:pPr marL="742950" lvl="1" indent="-285750">
              <a:buFont typeface="Wingdings" panose="05000000000000000000" pitchFamily="2" charset="2"/>
              <a:buChar char="§"/>
            </a:pPr>
            <a:r>
              <a:rPr lang="en-US" dirty="0">
                <a:solidFill>
                  <a:srgbClr val="000000"/>
                </a:solidFill>
              </a:rPr>
              <a:t>Efficient maintenance plans</a:t>
            </a:r>
          </a:p>
          <a:p>
            <a:pPr marL="742950" lvl="1" indent="-285750">
              <a:buFont typeface="Wingdings" panose="05000000000000000000" pitchFamily="2" charset="2"/>
              <a:buChar char="§"/>
            </a:pPr>
            <a:r>
              <a:rPr lang="en-US" dirty="0">
                <a:solidFill>
                  <a:srgbClr val="000000"/>
                </a:solidFill>
              </a:rPr>
              <a:t>Management plans that meet customers’ needs and financial requirements</a:t>
            </a:r>
          </a:p>
        </p:txBody>
      </p:sp>
      <p:sp>
        <p:nvSpPr>
          <p:cNvPr id="9" name="Footer Placeholder 4"/>
          <p:cNvSpPr>
            <a:spLocks noGrp="1"/>
          </p:cNvSpPr>
          <p:nvPr>
            <p:ph type="ftr" sz="quarter" idx="16"/>
          </p:nvPr>
        </p:nvSpPr>
        <p:spPr>
          <a:xfrm>
            <a:off x="2209800" y="6569075"/>
            <a:ext cx="4495800" cy="365125"/>
          </a:xfrm>
        </p:spPr>
        <p:txBody>
          <a:bodyPr/>
          <a:lstStyle/>
          <a:p>
            <a:r>
              <a:rPr lang="en-CA" dirty="0"/>
              <a:t>Tangible Capital Assets &amp; Asset Management 101</a:t>
            </a:r>
          </a:p>
        </p:txBody>
      </p:sp>
    </p:spTree>
    <p:extLst>
      <p:ext uri="{BB962C8B-B14F-4D97-AF65-F5344CB8AC3E}">
        <p14:creationId xmlns:p14="http://schemas.microsoft.com/office/powerpoint/2010/main" val="217471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228600" y="1371600"/>
            <a:ext cx="8686800" cy="4114801"/>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900852"/>
            <a:ext cx="5567536" cy="394548"/>
          </a:xfrm>
        </p:spPr>
        <p:txBody>
          <a:bodyPr/>
          <a:lstStyle/>
          <a:p>
            <a:r>
              <a:rPr lang="en-CA" sz="2000" dirty="0"/>
              <a:t>Overview: TCA &amp; AM</a:t>
            </a:r>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6</a:t>
            </a:fld>
            <a:endParaRPr lang="en-CA" dirty="0"/>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sp>
        <p:nvSpPr>
          <p:cNvPr id="6" name="TextBox 5">
            <a:extLst>
              <a:ext uri="{FF2B5EF4-FFF2-40B4-BE49-F238E27FC236}">
                <a16:creationId xmlns:a16="http://schemas.microsoft.com/office/drawing/2014/main" id="{5A051D36-B49A-4BC4-8B97-A46E298D162E}"/>
              </a:ext>
            </a:extLst>
          </p:cNvPr>
          <p:cNvSpPr txBox="1"/>
          <p:nvPr/>
        </p:nvSpPr>
        <p:spPr>
          <a:xfrm>
            <a:off x="533400" y="1657291"/>
            <a:ext cx="8077200" cy="369332"/>
          </a:xfrm>
          <a:prstGeom prst="rect">
            <a:avLst/>
          </a:prstGeom>
          <a:noFill/>
        </p:spPr>
        <p:txBody>
          <a:bodyPr wrap="square" rtlCol="0">
            <a:spAutoFit/>
          </a:bodyPr>
          <a:lstStyle/>
          <a:p>
            <a:pPr marL="0" lvl="1"/>
            <a:r>
              <a:rPr lang="en-CA" b="1" dirty="0">
                <a:solidFill>
                  <a:srgbClr val="000000"/>
                </a:solidFill>
              </a:rPr>
              <a:t>Cross-Canada Benchmarking Comparison</a:t>
            </a:r>
            <a:endParaRPr lang="en-US" b="1" dirty="0">
              <a:solidFill>
                <a:srgbClr val="000000"/>
              </a:solidFill>
            </a:endParaRPr>
          </a:p>
        </p:txBody>
      </p:sp>
      <p:sp>
        <p:nvSpPr>
          <p:cNvPr id="9" name="TextBox 8">
            <a:extLst>
              <a:ext uri="{FF2B5EF4-FFF2-40B4-BE49-F238E27FC236}">
                <a16:creationId xmlns:a16="http://schemas.microsoft.com/office/drawing/2014/main" id="{31D3DCF1-26F3-44C7-B7ED-376EF28EDD64}"/>
              </a:ext>
            </a:extLst>
          </p:cNvPr>
          <p:cNvSpPr txBox="1"/>
          <p:nvPr/>
        </p:nvSpPr>
        <p:spPr>
          <a:xfrm>
            <a:off x="533400" y="1981201"/>
            <a:ext cx="8077200" cy="3139321"/>
          </a:xfrm>
          <a:prstGeom prst="rect">
            <a:avLst/>
          </a:prstGeom>
          <a:noFill/>
        </p:spPr>
        <p:txBody>
          <a:bodyPr wrap="square" rtlCol="0">
            <a:spAutoFit/>
          </a:bodyPr>
          <a:lstStyle/>
          <a:p>
            <a:pPr lvl="1" indent="-457200">
              <a:buFont typeface="Wingdings" panose="05000000000000000000" pitchFamily="2" charset="2"/>
              <a:buChar char="v"/>
            </a:pPr>
            <a:r>
              <a:rPr lang="en-CA" dirty="0">
                <a:solidFill>
                  <a:srgbClr val="000000"/>
                </a:solidFill>
              </a:rPr>
              <a:t>How integrated are municipalities’ asset management (AM) systems to financial reporting systems?</a:t>
            </a:r>
          </a:p>
          <a:p>
            <a:pPr marL="742950" lvl="1" indent="-285750">
              <a:buFont typeface="Wingdings" panose="05000000000000000000" pitchFamily="2" charset="2"/>
              <a:buChar char="§"/>
            </a:pPr>
            <a:r>
              <a:rPr lang="en-CA" dirty="0">
                <a:solidFill>
                  <a:srgbClr val="000000"/>
                </a:solidFill>
              </a:rPr>
              <a:t>Is their financial system in sync with their AM system?</a:t>
            </a:r>
          </a:p>
          <a:p>
            <a:pPr lvl="1"/>
            <a:endParaRPr lang="en-CA" dirty="0">
              <a:solidFill>
                <a:srgbClr val="000000"/>
              </a:solidFill>
            </a:endParaRPr>
          </a:p>
          <a:p>
            <a:pPr lvl="1" indent="-457200">
              <a:buFont typeface="Wingdings" panose="05000000000000000000" pitchFamily="2" charset="2"/>
              <a:buChar char="v"/>
            </a:pPr>
            <a:r>
              <a:rPr lang="en-CA" dirty="0">
                <a:solidFill>
                  <a:srgbClr val="000000"/>
                </a:solidFill>
              </a:rPr>
              <a:t>At what level do they report their TCAs on the financial statements?</a:t>
            </a:r>
          </a:p>
          <a:p>
            <a:pPr marL="742950" lvl="1" indent="-285750">
              <a:buFont typeface="Wingdings" panose="05000000000000000000" pitchFamily="2" charset="2"/>
              <a:buChar char="§"/>
            </a:pPr>
            <a:r>
              <a:rPr lang="en-CA" dirty="0">
                <a:solidFill>
                  <a:srgbClr val="000000"/>
                </a:solidFill>
              </a:rPr>
              <a:t>Can the information be used for AM purposes?</a:t>
            </a:r>
          </a:p>
          <a:p>
            <a:pPr lvl="1"/>
            <a:endParaRPr lang="en-CA" dirty="0">
              <a:solidFill>
                <a:srgbClr val="000000"/>
              </a:solidFill>
            </a:endParaRPr>
          </a:p>
          <a:p>
            <a:pPr lvl="1" indent="-457200">
              <a:buFont typeface="Wingdings" panose="05000000000000000000" pitchFamily="2" charset="2"/>
              <a:buChar char="v"/>
            </a:pPr>
            <a:r>
              <a:rPr lang="en-CA" dirty="0">
                <a:solidFill>
                  <a:srgbClr val="000000"/>
                </a:solidFill>
              </a:rPr>
              <a:t>What are the organizational impacts and costs if different integration options are used?</a:t>
            </a:r>
          </a:p>
          <a:p>
            <a:pPr lvl="1" indent="-457200">
              <a:buFont typeface="Wingdings" panose="05000000000000000000" pitchFamily="2" charset="2"/>
              <a:buChar char="v"/>
            </a:pPr>
            <a:endParaRPr lang="en-CA" dirty="0">
              <a:solidFill>
                <a:srgbClr val="000000"/>
              </a:solidFill>
            </a:endParaRPr>
          </a:p>
          <a:p>
            <a:pPr lvl="1" indent="-457200">
              <a:buFont typeface="Wingdings" panose="05000000000000000000" pitchFamily="2" charset="2"/>
              <a:buChar char="v"/>
            </a:pPr>
            <a:r>
              <a:rPr lang="en-CA" dirty="0">
                <a:solidFill>
                  <a:srgbClr val="000000"/>
                </a:solidFill>
              </a:rPr>
              <a:t>How did the municipalities complete their integration exercises?</a:t>
            </a:r>
            <a:endParaRPr lang="en-US" dirty="0">
              <a:solidFill>
                <a:srgbClr val="000000"/>
              </a:solidFill>
            </a:endParaRPr>
          </a:p>
        </p:txBody>
      </p:sp>
      <p:sp>
        <p:nvSpPr>
          <p:cNvPr id="11" name="Footer Placeholder 4"/>
          <p:cNvSpPr>
            <a:spLocks noGrp="1"/>
          </p:cNvSpPr>
          <p:nvPr>
            <p:ph type="ftr" sz="quarter" idx="16"/>
          </p:nvPr>
        </p:nvSpPr>
        <p:spPr>
          <a:xfrm>
            <a:off x="2209800" y="6569075"/>
            <a:ext cx="4495800" cy="365125"/>
          </a:xfrm>
        </p:spPr>
        <p:txBody>
          <a:bodyPr/>
          <a:lstStyle/>
          <a:p>
            <a:r>
              <a:rPr lang="en-CA" dirty="0"/>
              <a:t>Tangible Capital Assets &amp; Asset Management 101</a:t>
            </a:r>
          </a:p>
        </p:txBody>
      </p:sp>
    </p:spTree>
    <p:extLst>
      <p:ext uri="{BB962C8B-B14F-4D97-AF65-F5344CB8AC3E}">
        <p14:creationId xmlns:p14="http://schemas.microsoft.com/office/powerpoint/2010/main" val="131563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0" y="1371600"/>
            <a:ext cx="9144000" cy="3505200"/>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7</a:t>
            </a:fld>
            <a:endParaRPr lang="en-CA" dirty="0"/>
          </a:p>
        </p:txBody>
      </p:sp>
      <p:sp>
        <p:nvSpPr>
          <p:cNvPr id="5" name="Footer Placeholder 4"/>
          <p:cNvSpPr>
            <a:spLocks noGrp="1"/>
          </p:cNvSpPr>
          <p:nvPr>
            <p:ph type="ftr" sz="quarter" idx="16"/>
          </p:nvPr>
        </p:nvSpPr>
        <p:spPr/>
        <p:txBody>
          <a:bodyPr/>
          <a:lstStyle/>
          <a:p>
            <a:r>
              <a:rPr lang="en-CA" dirty="0"/>
              <a:t>Tangible Capital Assets &amp; Asset Management 101</a:t>
            </a:r>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sp>
        <p:nvSpPr>
          <p:cNvPr id="11" name="Rounded Rectangle 2">
            <a:extLst>
              <a:ext uri="{FF2B5EF4-FFF2-40B4-BE49-F238E27FC236}">
                <a16:creationId xmlns:a16="http://schemas.microsoft.com/office/drawing/2014/main" id="{10410764-13F7-48E7-A96F-2DEDA25E156F}"/>
              </a:ext>
            </a:extLst>
          </p:cNvPr>
          <p:cNvSpPr/>
          <p:nvPr/>
        </p:nvSpPr>
        <p:spPr bwMode="auto">
          <a:xfrm>
            <a:off x="228600" y="1604976"/>
            <a:ext cx="995362" cy="1500198"/>
          </a:xfrm>
          <a:prstGeom prst="roundRect">
            <a:avLst/>
          </a:prstGeom>
          <a:solidFill>
            <a:srgbClr val="ED1B3E"/>
          </a:solidFill>
          <a:ln w="25400" cap="flat" cmpd="sng" algn="ctr">
            <a:solidFill>
              <a:srgbClr val="ED1B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charset="0"/>
              </a:rPr>
              <a:t>TCA</a:t>
            </a:r>
          </a:p>
        </p:txBody>
      </p:sp>
      <p:sp>
        <p:nvSpPr>
          <p:cNvPr id="12" name="Rounded Rectangle 3">
            <a:extLst>
              <a:ext uri="{FF2B5EF4-FFF2-40B4-BE49-F238E27FC236}">
                <a16:creationId xmlns:a16="http://schemas.microsoft.com/office/drawing/2014/main" id="{A5ABD22C-1E37-45D6-B361-01965C1D04E5}"/>
              </a:ext>
            </a:extLst>
          </p:cNvPr>
          <p:cNvSpPr/>
          <p:nvPr/>
        </p:nvSpPr>
        <p:spPr bwMode="auto">
          <a:xfrm>
            <a:off x="1943104" y="1604976"/>
            <a:ext cx="1028696" cy="1500198"/>
          </a:xfrm>
          <a:prstGeom prst="roundRect">
            <a:avLst/>
          </a:prstGeom>
          <a:solidFill>
            <a:srgbClr val="9148C8"/>
          </a:solidFill>
          <a:ln w="25400" cap="flat" cmpd="sng" algn="ctr">
            <a:solidFill>
              <a:srgbClr val="9148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charset="0"/>
              </a:rPr>
              <a:t>AM</a:t>
            </a:r>
          </a:p>
        </p:txBody>
      </p:sp>
      <p:graphicFrame>
        <p:nvGraphicFramePr>
          <p:cNvPr id="13" name="Table 12">
            <a:extLst>
              <a:ext uri="{FF2B5EF4-FFF2-40B4-BE49-F238E27FC236}">
                <a16:creationId xmlns:a16="http://schemas.microsoft.com/office/drawing/2014/main" id="{3E993A8B-B6BC-4D28-BD81-6D0E08CF980B}"/>
              </a:ext>
            </a:extLst>
          </p:cNvPr>
          <p:cNvGraphicFramePr>
            <a:graphicFrameLocks noGrp="1"/>
          </p:cNvGraphicFramePr>
          <p:nvPr>
            <p:extLst>
              <p:ext uri="{D42A27DB-BD31-4B8C-83A1-F6EECF244321}">
                <p14:modId xmlns:p14="http://schemas.microsoft.com/office/powerpoint/2010/main" val="2370812676"/>
              </p:ext>
            </p:extLst>
          </p:nvPr>
        </p:nvGraphicFramePr>
        <p:xfrm>
          <a:off x="3200400" y="1604976"/>
          <a:ext cx="5715000" cy="2858589"/>
        </p:xfrm>
        <a:graphic>
          <a:graphicData uri="http://schemas.openxmlformats.org/drawingml/2006/table">
            <a:tbl>
              <a:tblPr firstRow="1" bandRow="1">
                <a:tableStyleId>{073A0DAA-6AF3-43AB-8588-CEC1D06C72B9}</a:tableStyleId>
              </a:tblPr>
              <a:tblGrid>
                <a:gridCol w="28575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300024">
                <a:tc>
                  <a:txBody>
                    <a:bodyPr/>
                    <a:lstStyle/>
                    <a:p>
                      <a:pPr algn="ctr"/>
                      <a:r>
                        <a:rPr lang="en-CA" dirty="0"/>
                        <a:t>Advantages</a:t>
                      </a:r>
                    </a:p>
                  </a:txBody>
                  <a:tcPr anchor="ctr">
                    <a:solidFill>
                      <a:srgbClr val="4B4F55"/>
                    </a:solidFill>
                  </a:tcPr>
                </a:tc>
                <a:tc>
                  <a:txBody>
                    <a:bodyPr/>
                    <a:lstStyle/>
                    <a:p>
                      <a:pPr algn="ctr"/>
                      <a:r>
                        <a:rPr lang="en-CA" dirty="0"/>
                        <a:t>Disadvantages</a:t>
                      </a:r>
                    </a:p>
                  </a:txBody>
                  <a:tcPr anchor="ctr">
                    <a:solidFill>
                      <a:srgbClr val="4B4F55"/>
                    </a:solidFill>
                  </a:tcPr>
                </a:tc>
                <a:extLst>
                  <a:ext uri="{0D108BD9-81ED-4DB2-BD59-A6C34878D82A}">
                    <a16:rowId xmlns:a16="http://schemas.microsoft.com/office/drawing/2014/main" val="10000"/>
                  </a:ext>
                </a:extLst>
              </a:tr>
              <a:tr h="664029">
                <a:tc>
                  <a:txBody>
                    <a:bodyPr/>
                    <a:lstStyle/>
                    <a:p>
                      <a:r>
                        <a:rPr lang="en-CA" dirty="0">
                          <a:solidFill>
                            <a:srgbClr val="000000"/>
                          </a:solidFill>
                        </a:rPr>
                        <a:t>Simple – Usually high level reporting (or not detailed</a:t>
                      </a:r>
                      <a:r>
                        <a:rPr lang="en-CA" baseline="0" dirty="0">
                          <a:solidFill>
                            <a:srgbClr val="000000"/>
                          </a:solidFill>
                        </a:rPr>
                        <a:t>)</a:t>
                      </a:r>
                      <a:endParaRPr lang="en-CA" dirty="0">
                        <a:solidFill>
                          <a:srgbClr val="000000"/>
                        </a:solidFill>
                      </a:endParaRPr>
                    </a:p>
                  </a:txBody>
                  <a:tcPr/>
                </a:tc>
                <a:tc>
                  <a:txBody>
                    <a:bodyPr/>
                    <a:lstStyle/>
                    <a:p>
                      <a:r>
                        <a:rPr lang="en-CA" dirty="0">
                          <a:solidFill>
                            <a:srgbClr val="000000"/>
                          </a:solidFill>
                        </a:rPr>
                        <a:t>Difficult</a:t>
                      </a:r>
                      <a:r>
                        <a:rPr lang="en-CA" baseline="0" dirty="0">
                          <a:solidFill>
                            <a:srgbClr val="000000"/>
                          </a:solidFill>
                        </a:rPr>
                        <a:t> to reconcile actual assets with TCA data</a:t>
                      </a:r>
                      <a:endParaRPr lang="en-CA" dirty="0">
                        <a:solidFill>
                          <a:srgbClr val="000000"/>
                        </a:solidFill>
                      </a:endParaRPr>
                    </a:p>
                  </a:txBody>
                  <a:tcPr/>
                </a:tc>
                <a:extLst>
                  <a:ext uri="{0D108BD9-81ED-4DB2-BD59-A6C34878D82A}">
                    <a16:rowId xmlns:a16="http://schemas.microsoft.com/office/drawing/2014/main" val="10001"/>
                  </a:ext>
                </a:extLst>
              </a:tr>
              <a:tr h="664029">
                <a:tc>
                  <a:txBody>
                    <a:bodyPr/>
                    <a:lstStyle/>
                    <a:p>
                      <a:r>
                        <a:rPr lang="en-CA" dirty="0">
                          <a:solidFill>
                            <a:srgbClr val="000000"/>
                          </a:solidFill>
                        </a:rPr>
                        <a:t>Low</a:t>
                      </a:r>
                      <a:r>
                        <a:rPr lang="en-CA" baseline="0" dirty="0">
                          <a:solidFill>
                            <a:srgbClr val="000000"/>
                          </a:solidFill>
                        </a:rPr>
                        <a:t> cost to set-up</a:t>
                      </a:r>
                      <a:endParaRPr lang="en-CA" dirty="0">
                        <a:solidFill>
                          <a:srgbClr val="000000"/>
                        </a:solidFill>
                      </a:endParaRPr>
                    </a:p>
                  </a:txBody>
                  <a:tcPr/>
                </a:tc>
                <a:tc>
                  <a:txBody>
                    <a:bodyPr/>
                    <a:lstStyle/>
                    <a:p>
                      <a:r>
                        <a:rPr lang="en-CA" dirty="0">
                          <a:solidFill>
                            <a:srgbClr val="000000"/>
                          </a:solidFill>
                        </a:rPr>
                        <a:t>Long</a:t>
                      </a:r>
                      <a:r>
                        <a:rPr lang="en-CA" baseline="0" dirty="0">
                          <a:solidFill>
                            <a:srgbClr val="000000"/>
                          </a:solidFill>
                        </a:rPr>
                        <a:t>-term sustainability questionable (auditable data?)</a:t>
                      </a:r>
                      <a:endParaRPr lang="en-CA" dirty="0">
                        <a:solidFill>
                          <a:srgbClr val="000000"/>
                        </a:solidFill>
                      </a:endParaRPr>
                    </a:p>
                  </a:txBody>
                  <a:tcPr/>
                </a:tc>
                <a:extLst>
                  <a:ext uri="{0D108BD9-81ED-4DB2-BD59-A6C34878D82A}">
                    <a16:rowId xmlns:a16="http://schemas.microsoft.com/office/drawing/2014/main" val="10002"/>
                  </a:ext>
                </a:extLst>
              </a:tr>
              <a:tr h="664029">
                <a:tc>
                  <a:txBody>
                    <a:bodyPr/>
                    <a:lstStyle/>
                    <a:p>
                      <a:r>
                        <a:rPr lang="en-CA" dirty="0">
                          <a:solidFill>
                            <a:srgbClr val="000000"/>
                          </a:solidFill>
                        </a:rPr>
                        <a:t>Low organizational</a:t>
                      </a:r>
                      <a:r>
                        <a:rPr lang="en-CA" baseline="0" dirty="0">
                          <a:solidFill>
                            <a:srgbClr val="000000"/>
                          </a:solidFill>
                        </a:rPr>
                        <a:t> impact (over the wall approach)</a:t>
                      </a:r>
                      <a:endParaRPr lang="en-CA" dirty="0">
                        <a:solidFill>
                          <a:srgbClr val="000000"/>
                        </a:solidFill>
                      </a:endParaRPr>
                    </a:p>
                  </a:txBody>
                  <a:tcPr/>
                </a:tc>
                <a:tc>
                  <a:txBody>
                    <a:bodyPr/>
                    <a:lstStyle/>
                    <a:p>
                      <a:r>
                        <a:rPr lang="en-CA" dirty="0">
                          <a:solidFill>
                            <a:srgbClr val="000000"/>
                          </a:solidFill>
                        </a:rPr>
                        <a:t>No benefit to AM</a:t>
                      </a:r>
                    </a:p>
                  </a:txBody>
                  <a:tcPr/>
                </a:tc>
                <a:extLst>
                  <a:ext uri="{0D108BD9-81ED-4DB2-BD59-A6C34878D82A}">
                    <a16:rowId xmlns:a16="http://schemas.microsoft.com/office/drawing/2014/main" val="10003"/>
                  </a:ext>
                </a:extLst>
              </a:tr>
            </a:tbl>
          </a:graphicData>
        </a:graphic>
      </p:graphicFrame>
      <p:sp>
        <p:nvSpPr>
          <p:cNvPr id="14" name="TextBox 13">
            <a:extLst>
              <a:ext uri="{FF2B5EF4-FFF2-40B4-BE49-F238E27FC236}">
                <a16:creationId xmlns:a16="http://schemas.microsoft.com/office/drawing/2014/main" id="{642CFAB2-C02C-446C-972B-72DF577D14BB}"/>
              </a:ext>
            </a:extLst>
          </p:cNvPr>
          <p:cNvSpPr txBox="1"/>
          <p:nvPr/>
        </p:nvSpPr>
        <p:spPr>
          <a:xfrm>
            <a:off x="228600" y="3352800"/>
            <a:ext cx="2743200" cy="1015663"/>
          </a:xfrm>
          <a:prstGeom prst="rect">
            <a:avLst/>
          </a:prstGeom>
          <a:noFill/>
        </p:spPr>
        <p:txBody>
          <a:bodyPr wrap="square" rtlCol="0">
            <a:spAutoFit/>
          </a:bodyPr>
          <a:lstStyle/>
          <a:p>
            <a:pPr algn="ctr"/>
            <a:r>
              <a:rPr lang="en-CA" sz="2000" dirty="0">
                <a:solidFill>
                  <a:srgbClr val="000000"/>
                </a:solidFill>
              </a:rPr>
              <a:t>4/12 of cities surveyed used this approach (33%)</a:t>
            </a:r>
          </a:p>
        </p:txBody>
      </p:sp>
      <p:pic>
        <p:nvPicPr>
          <p:cNvPr id="15" name="Picture 14" descr="wall.jpg">
            <a:extLst>
              <a:ext uri="{FF2B5EF4-FFF2-40B4-BE49-F238E27FC236}">
                <a16:creationId xmlns:a16="http://schemas.microsoft.com/office/drawing/2014/main" id="{067A3874-BA5A-482A-97BE-B266DE19B3D1}"/>
              </a:ext>
            </a:extLst>
          </p:cNvPr>
          <p:cNvPicPr>
            <a:picLocks noChangeAspect="1"/>
          </p:cNvPicPr>
          <p:nvPr/>
        </p:nvPicPr>
        <p:blipFill>
          <a:blip r:embed="rId4" cstate="print"/>
          <a:stretch>
            <a:fillRect/>
          </a:stretch>
        </p:blipFill>
        <p:spPr>
          <a:xfrm>
            <a:off x="1295400" y="1752600"/>
            <a:ext cx="571504" cy="1279525"/>
          </a:xfrm>
          <a:prstGeom prst="rect">
            <a:avLst/>
          </a:prstGeom>
        </p:spPr>
      </p:pic>
      <p:sp>
        <p:nvSpPr>
          <p:cNvPr id="17" name="Title 1"/>
          <p:cNvSpPr>
            <a:spLocks noGrp="1"/>
          </p:cNvSpPr>
          <p:nvPr>
            <p:ph type="title"/>
          </p:nvPr>
        </p:nvSpPr>
        <p:spPr>
          <a:xfrm>
            <a:off x="1524000" y="900852"/>
            <a:ext cx="5567536" cy="394548"/>
          </a:xfrm>
        </p:spPr>
        <p:txBody>
          <a:bodyPr/>
          <a:lstStyle/>
          <a:p>
            <a:r>
              <a:rPr lang="en-CA" sz="2000" dirty="0"/>
              <a:t>Option 1: No Integration Between AM &amp; TCA</a:t>
            </a:r>
          </a:p>
        </p:txBody>
      </p:sp>
    </p:spTree>
    <p:extLst>
      <p:ext uri="{BB962C8B-B14F-4D97-AF65-F5344CB8AC3E}">
        <p14:creationId xmlns:p14="http://schemas.microsoft.com/office/powerpoint/2010/main" val="128147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0" y="1371600"/>
            <a:ext cx="9144000" cy="4588035"/>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8</a:t>
            </a:fld>
            <a:endParaRPr lang="en-CA" dirty="0"/>
          </a:p>
        </p:txBody>
      </p:sp>
      <p:sp>
        <p:nvSpPr>
          <p:cNvPr id="5" name="Footer Placeholder 4"/>
          <p:cNvSpPr>
            <a:spLocks noGrp="1"/>
          </p:cNvSpPr>
          <p:nvPr>
            <p:ph type="ftr" sz="quarter" idx="16"/>
          </p:nvPr>
        </p:nvSpPr>
        <p:spPr/>
        <p:txBody>
          <a:bodyPr/>
          <a:lstStyle/>
          <a:p>
            <a:r>
              <a:rPr lang="en-CA" dirty="0"/>
              <a:t>Tangible Capital Assets &amp; Asset Management 101</a:t>
            </a:r>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sp>
        <p:nvSpPr>
          <p:cNvPr id="16" name="Title 1">
            <a:extLst>
              <a:ext uri="{FF2B5EF4-FFF2-40B4-BE49-F238E27FC236}">
                <a16:creationId xmlns:a16="http://schemas.microsoft.com/office/drawing/2014/main" id="{122785C6-6A09-4045-B5C9-61140438C6E6}"/>
              </a:ext>
            </a:extLst>
          </p:cNvPr>
          <p:cNvSpPr>
            <a:spLocks noGrp="1"/>
          </p:cNvSpPr>
          <p:nvPr>
            <p:ph type="title"/>
          </p:nvPr>
        </p:nvSpPr>
        <p:spPr>
          <a:xfrm>
            <a:off x="1223962" y="914400"/>
            <a:ext cx="6705600" cy="454820"/>
          </a:xfrm>
        </p:spPr>
        <p:txBody>
          <a:bodyPr/>
          <a:lstStyle/>
          <a:p>
            <a:pPr algn="ctr"/>
            <a:r>
              <a:rPr lang="en-CA" sz="2000" dirty="0"/>
              <a:t>Option 2: High-Level Integration Between TCA &amp; AM</a:t>
            </a:r>
          </a:p>
        </p:txBody>
      </p:sp>
      <p:graphicFrame>
        <p:nvGraphicFramePr>
          <p:cNvPr id="17" name="Table 16">
            <a:extLst>
              <a:ext uri="{FF2B5EF4-FFF2-40B4-BE49-F238E27FC236}">
                <a16:creationId xmlns:a16="http://schemas.microsoft.com/office/drawing/2014/main" id="{7E1873D4-775B-4D70-8A61-F94BADDE7BD2}"/>
              </a:ext>
            </a:extLst>
          </p:cNvPr>
          <p:cNvGraphicFramePr>
            <a:graphicFrameLocks noGrp="1"/>
          </p:cNvGraphicFramePr>
          <p:nvPr>
            <p:extLst>
              <p:ext uri="{D42A27DB-BD31-4B8C-83A1-F6EECF244321}">
                <p14:modId xmlns:p14="http://schemas.microsoft.com/office/powerpoint/2010/main" val="1142655624"/>
              </p:ext>
            </p:extLst>
          </p:nvPr>
        </p:nvGraphicFramePr>
        <p:xfrm>
          <a:off x="3276600" y="1538093"/>
          <a:ext cx="5638800" cy="4248055"/>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35">
                <a:tc>
                  <a:txBody>
                    <a:bodyPr/>
                    <a:lstStyle/>
                    <a:p>
                      <a:pPr algn="ctr"/>
                      <a:r>
                        <a:rPr lang="en-CA" dirty="0"/>
                        <a:t>Advantages</a:t>
                      </a:r>
                    </a:p>
                  </a:txBody>
                  <a:tcPr>
                    <a:solidFill>
                      <a:srgbClr val="4B4F55"/>
                    </a:solidFill>
                  </a:tcPr>
                </a:tc>
                <a:tc>
                  <a:txBody>
                    <a:bodyPr/>
                    <a:lstStyle/>
                    <a:p>
                      <a:pPr algn="ctr"/>
                      <a:r>
                        <a:rPr lang="en-CA" dirty="0"/>
                        <a:t>Disadvantages</a:t>
                      </a:r>
                    </a:p>
                  </a:txBody>
                  <a:tcPr>
                    <a:solidFill>
                      <a:srgbClr val="4B4F55"/>
                    </a:solidFill>
                  </a:tcPr>
                </a:tc>
                <a:extLst>
                  <a:ext uri="{0D108BD9-81ED-4DB2-BD59-A6C34878D82A}">
                    <a16:rowId xmlns:a16="http://schemas.microsoft.com/office/drawing/2014/main" val="10000"/>
                  </a:ext>
                </a:extLst>
              </a:tr>
              <a:tr h="1216272">
                <a:tc>
                  <a:txBody>
                    <a:bodyPr/>
                    <a:lstStyle/>
                    <a:p>
                      <a:r>
                        <a:rPr lang="en-CA" dirty="0">
                          <a:solidFill>
                            <a:srgbClr val="000000"/>
                          </a:solidFill>
                        </a:rPr>
                        <a:t>Simple – Usually high level reporting (or not detailed</a:t>
                      </a:r>
                      <a:r>
                        <a:rPr lang="en-CA" baseline="0" dirty="0">
                          <a:solidFill>
                            <a:srgbClr val="000000"/>
                          </a:solidFill>
                        </a:rPr>
                        <a:t>)</a:t>
                      </a:r>
                      <a:endParaRPr lang="en-CA"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rPr>
                        <a:t>Little benefit to AM</a:t>
                      </a:r>
                      <a:r>
                        <a:rPr lang="en-CA" baseline="0" dirty="0">
                          <a:solidFill>
                            <a:srgbClr val="000000"/>
                          </a:solidFill>
                        </a:rPr>
                        <a:t> </a:t>
                      </a:r>
                      <a:r>
                        <a:rPr lang="en-CA" dirty="0">
                          <a:solidFill>
                            <a:srgbClr val="000000"/>
                          </a:solidFill>
                        </a:rPr>
                        <a:t>as assets are not at the right level for planning purposes</a:t>
                      </a:r>
                    </a:p>
                  </a:txBody>
                  <a:tcPr/>
                </a:tc>
                <a:extLst>
                  <a:ext uri="{0D108BD9-81ED-4DB2-BD59-A6C34878D82A}">
                    <a16:rowId xmlns:a16="http://schemas.microsoft.com/office/drawing/2014/main" val="10001"/>
                  </a:ext>
                </a:extLst>
              </a:tr>
              <a:tr h="924588">
                <a:tc>
                  <a:txBody>
                    <a:bodyPr/>
                    <a:lstStyle/>
                    <a:p>
                      <a:r>
                        <a:rPr lang="en-CA" dirty="0">
                          <a:solidFill>
                            <a:srgbClr val="000000"/>
                          </a:solidFill>
                        </a:rPr>
                        <a:t>Medium cost – Maintains AM and TCA separately</a:t>
                      </a:r>
                    </a:p>
                  </a:txBody>
                  <a:tcPr/>
                </a:tc>
                <a:tc>
                  <a:txBody>
                    <a:bodyPr/>
                    <a:lstStyle/>
                    <a:p>
                      <a:r>
                        <a:rPr lang="en-CA" dirty="0">
                          <a:solidFill>
                            <a:srgbClr val="000000"/>
                          </a:solidFill>
                        </a:rPr>
                        <a:t>Need</a:t>
                      </a:r>
                      <a:r>
                        <a:rPr lang="en-CA" baseline="0" dirty="0">
                          <a:solidFill>
                            <a:srgbClr val="000000"/>
                          </a:solidFill>
                        </a:rPr>
                        <a:t> to maintain two different systems (usually manually)</a:t>
                      </a:r>
                      <a:endParaRPr lang="en-CA" dirty="0">
                        <a:solidFill>
                          <a:srgbClr val="000000"/>
                        </a:solidFill>
                      </a:endParaRPr>
                    </a:p>
                  </a:txBody>
                  <a:tcPr/>
                </a:tc>
                <a:extLst>
                  <a:ext uri="{0D108BD9-81ED-4DB2-BD59-A6C34878D82A}">
                    <a16:rowId xmlns:a16="http://schemas.microsoft.com/office/drawing/2014/main" val="10002"/>
                  </a:ext>
                </a:extLst>
              </a:tr>
              <a:tr h="1479342">
                <a:tc>
                  <a:txBody>
                    <a:bodyPr/>
                    <a:lstStyle/>
                    <a:p>
                      <a:r>
                        <a:rPr lang="en-CA" dirty="0">
                          <a:solidFill>
                            <a:srgbClr val="000000"/>
                          </a:solidFill>
                        </a:rPr>
                        <a:t>Medium organizational</a:t>
                      </a:r>
                      <a:r>
                        <a:rPr lang="en-CA" baseline="0" dirty="0">
                          <a:solidFill>
                            <a:srgbClr val="000000"/>
                          </a:solidFill>
                        </a:rPr>
                        <a:t> impact (operations provide data to central group to enter into some sort of asset tracking system)</a:t>
                      </a:r>
                      <a:endParaRPr lang="en-CA" dirty="0">
                        <a:solidFill>
                          <a:srgbClr val="000000"/>
                        </a:solidFill>
                      </a:endParaRPr>
                    </a:p>
                  </a:txBody>
                  <a:tcPr/>
                </a:tc>
                <a:tc>
                  <a:txBody>
                    <a:bodyPr/>
                    <a:lstStyle/>
                    <a:p>
                      <a:r>
                        <a:rPr lang="en-CA" dirty="0">
                          <a:solidFill>
                            <a:srgbClr val="000000"/>
                          </a:solidFill>
                        </a:rPr>
                        <a:t>Depending on the implementation,</a:t>
                      </a:r>
                      <a:r>
                        <a:rPr lang="en-CA" baseline="0" dirty="0">
                          <a:solidFill>
                            <a:srgbClr val="000000"/>
                          </a:solidFill>
                        </a:rPr>
                        <a:t> synchronization can be difficult in the future</a:t>
                      </a:r>
                      <a:endParaRPr lang="en-CA" dirty="0">
                        <a:solidFill>
                          <a:srgbClr val="000000"/>
                        </a:solidFill>
                      </a:endParaRPr>
                    </a:p>
                  </a:txBody>
                  <a:tcPr/>
                </a:tc>
                <a:extLst>
                  <a:ext uri="{0D108BD9-81ED-4DB2-BD59-A6C34878D82A}">
                    <a16:rowId xmlns:a16="http://schemas.microsoft.com/office/drawing/2014/main" val="10003"/>
                  </a:ext>
                </a:extLst>
              </a:tr>
            </a:tbl>
          </a:graphicData>
        </a:graphic>
      </p:graphicFrame>
      <p:sp>
        <p:nvSpPr>
          <p:cNvPr id="21" name="TextBox 20">
            <a:extLst>
              <a:ext uri="{FF2B5EF4-FFF2-40B4-BE49-F238E27FC236}">
                <a16:creationId xmlns:a16="http://schemas.microsoft.com/office/drawing/2014/main" id="{062C4DDF-FFFD-4D23-848B-1A329F8FB742}"/>
              </a:ext>
            </a:extLst>
          </p:cNvPr>
          <p:cNvSpPr txBox="1"/>
          <p:nvPr/>
        </p:nvSpPr>
        <p:spPr>
          <a:xfrm>
            <a:off x="152400" y="4267200"/>
            <a:ext cx="2819400" cy="1015663"/>
          </a:xfrm>
          <a:prstGeom prst="rect">
            <a:avLst/>
          </a:prstGeom>
          <a:noFill/>
        </p:spPr>
        <p:txBody>
          <a:bodyPr wrap="square" rtlCol="0">
            <a:spAutoFit/>
          </a:bodyPr>
          <a:lstStyle/>
          <a:p>
            <a:pPr algn="ctr"/>
            <a:r>
              <a:rPr lang="en-CA" sz="2000" dirty="0">
                <a:solidFill>
                  <a:srgbClr val="000000"/>
                </a:solidFill>
              </a:rPr>
              <a:t>6/12 of cities surveyed used this approach (50%)</a:t>
            </a:r>
          </a:p>
        </p:txBody>
      </p:sp>
      <p:sp>
        <p:nvSpPr>
          <p:cNvPr id="14" name="Rounded Rectangle 2">
            <a:extLst>
              <a:ext uri="{FF2B5EF4-FFF2-40B4-BE49-F238E27FC236}">
                <a16:creationId xmlns:a16="http://schemas.microsoft.com/office/drawing/2014/main" id="{10410764-13F7-48E7-A96F-2DEDA25E156F}"/>
              </a:ext>
            </a:extLst>
          </p:cNvPr>
          <p:cNvSpPr/>
          <p:nvPr/>
        </p:nvSpPr>
        <p:spPr bwMode="auto">
          <a:xfrm>
            <a:off x="228600" y="2133600"/>
            <a:ext cx="995362" cy="1500198"/>
          </a:xfrm>
          <a:prstGeom prst="roundRect">
            <a:avLst/>
          </a:prstGeom>
          <a:solidFill>
            <a:srgbClr val="ED1B3E"/>
          </a:solidFill>
          <a:ln w="25400" cap="flat" cmpd="sng" algn="ctr">
            <a:solidFill>
              <a:srgbClr val="ED1B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charset="0"/>
              </a:rPr>
              <a:t>TCA</a:t>
            </a:r>
          </a:p>
        </p:txBody>
      </p:sp>
      <p:sp>
        <p:nvSpPr>
          <p:cNvPr id="15" name="Rounded Rectangle 3">
            <a:extLst>
              <a:ext uri="{FF2B5EF4-FFF2-40B4-BE49-F238E27FC236}">
                <a16:creationId xmlns:a16="http://schemas.microsoft.com/office/drawing/2014/main" id="{A5ABD22C-1E37-45D6-B361-01965C1D04E5}"/>
              </a:ext>
            </a:extLst>
          </p:cNvPr>
          <p:cNvSpPr/>
          <p:nvPr/>
        </p:nvSpPr>
        <p:spPr bwMode="auto">
          <a:xfrm>
            <a:off x="1943104" y="2133600"/>
            <a:ext cx="1028696" cy="1500198"/>
          </a:xfrm>
          <a:prstGeom prst="roundRect">
            <a:avLst/>
          </a:prstGeom>
          <a:solidFill>
            <a:srgbClr val="9148C8"/>
          </a:solidFill>
          <a:ln w="25400" cap="flat" cmpd="sng" algn="ctr">
            <a:solidFill>
              <a:srgbClr val="9148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charset="0"/>
              </a:rPr>
              <a:t>AM</a:t>
            </a:r>
          </a:p>
        </p:txBody>
      </p:sp>
      <p:pic>
        <p:nvPicPr>
          <p:cNvPr id="23" name="Picture 22" descr="wall.jpg">
            <a:extLst>
              <a:ext uri="{FF2B5EF4-FFF2-40B4-BE49-F238E27FC236}">
                <a16:creationId xmlns:a16="http://schemas.microsoft.com/office/drawing/2014/main" id="{067A3874-BA5A-482A-97BE-B266DE19B3D1}"/>
              </a:ext>
            </a:extLst>
          </p:cNvPr>
          <p:cNvPicPr>
            <a:picLocks noChangeAspect="1"/>
          </p:cNvPicPr>
          <p:nvPr/>
        </p:nvPicPr>
        <p:blipFill>
          <a:blip r:embed="rId4" cstate="print"/>
          <a:stretch>
            <a:fillRect/>
          </a:stretch>
        </p:blipFill>
        <p:spPr>
          <a:xfrm>
            <a:off x="1295400" y="2281224"/>
            <a:ext cx="571504" cy="1279525"/>
          </a:xfrm>
          <a:prstGeom prst="rect">
            <a:avLst/>
          </a:prstGeom>
        </p:spPr>
      </p:pic>
      <p:sp>
        <p:nvSpPr>
          <p:cNvPr id="24" name="Circular Arrow 9">
            <a:extLst>
              <a:ext uri="{FF2B5EF4-FFF2-40B4-BE49-F238E27FC236}">
                <a16:creationId xmlns:a16="http://schemas.microsoft.com/office/drawing/2014/main" id="{9DFFECCA-E05F-4C5B-AFBD-4D3F17975AC2}"/>
              </a:ext>
            </a:extLst>
          </p:cNvPr>
          <p:cNvSpPr/>
          <p:nvPr/>
        </p:nvSpPr>
        <p:spPr bwMode="auto">
          <a:xfrm flipH="1">
            <a:off x="995362" y="1447800"/>
            <a:ext cx="1290638" cy="1066800"/>
          </a:xfrm>
          <a:prstGeom prst="circularArrow">
            <a:avLst/>
          </a:prstGeom>
          <a:solidFill>
            <a:srgbClr val="4B4F55"/>
          </a:solidFill>
          <a:ln w="25400" cap="flat" cmpd="sng" algn="ctr">
            <a:solidFill>
              <a:srgbClr val="4B4F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46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B8B05E1-13AB-43EC-BD76-C24FA6E452B0}"/>
              </a:ext>
            </a:extLst>
          </p:cNvPr>
          <p:cNvSpPr/>
          <p:nvPr/>
        </p:nvSpPr>
        <p:spPr>
          <a:xfrm>
            <a:off x="0" y="1371600"/>
            <a:ext cx="9144000" cy="4495800"/>
          </a:xfrm>
          <a:prstGeom prst="rect">
            <a:avLst/>
          </a:prstGeom>
          <a:solidFill>
            <a:srgbClr val="E1E4E7"/>
          </a:solidFill>
          <a:ln>
            <a:solidFill>
              <a:srgbClr val="4B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4"/>
          </p:nvPr>
        </p:nvSpPr>
        <p:spPr/>
        <p:txBody>
          <a:bodyPr/>
          <a:lstStyle/>
          <a:p>
            <a:fld id="{092FE58E-90E4-440B-991E-605E150E259B}" type="datetime1">
              <a:rPr lang="en-CA" smtClean="0"/>
              <a:pPr/>
              <a:t>2018-02-05</a:t>
            </a:fld>
            <a:endParaRPr lang="en-CA" dirty="0"/>
          </a:p>
        </p:txBody>
      </p:sp>
      <p:sp>
        <p:nvSpPr>
          <p:cNvPr id="4" name="Slide Number Placeholder 3"/>
          <p:cNvSpPr>
            <a:spLocks noGrp="1"/>
          </p:cNvSpPr>
          <p:nvPr>
            <p:ph type="sldNum" sz="quarter" idx="15"/>
          </p:nvPr>
        </p:nvSpPr>
        <p:spPr/>
        <p:txBody>
          <a:bodyPr/>
          <a:lstStyle/>
          <a:p>
            <a:fld id="{C2BB63E6-1595-49DD-946C-2DD7DBDEF40D}" type="slidenum">
              <a:rPr lang="en-CA" smtClean="0"/>
              <a:pPr/>
              <a:t>9</a:t>
            </a:fld>
            <a:endParaRPr lang="en-CA" dirty="0"/>
          </a:p>
        </p:txBody>
      </p:sp>
      <p:sp>
        <p:nvSpPr>
          <p:cNvPr id="5" name="Footer Placeholder 4"/>
          <p:cNvSpPr>
            <a:spLocks noGrp="1"/>
          </p:cNvSpPr>
          <p:nvPr>
            <p:ph type="ftr" sz="quarter" idx="16"/>
          </p:nvPr>
        </p:nvSpPr>
        <p:spPr/>
        <p:txBody>
          <a:bodyPr/>
          <a:lstStyle/>
          <a:p>
            <a:r>
              <a:rPr lang="en-CA" dirty="0"/>
              <a:t>Tangible Capital Assets &amp; Asset Management 101</a:t>
            </a:r>
          </a:p>
        </p:txBody>
      </p:sp>
      <p:pic>
        <p:nvPicPr>
          <p:cNvPr id="7" name="Picture 6" descr="IAMA Logo.png">
            <a:extLst>
              <a:ext uri="{FF2B5EF4-FFF2-40B4-BE49-F238E27FC236}">
                <a16:creationId xmlns:a16="http://schemas.microsoft.com/office/drawing/2014/main" id="{0CA1AFB4-C082-4DBE-9B10-87F375AA3924}"/>
              </a:ext>
            </a:extLst>
          </p:cNvPr>
          <p:cNvPicPr/>
          <p:nvPr/>
        </p:nvPicPr>
        <p:blipFill>
          <a:blip r:embed="rId3" cstate="print"/>
          <a:stretch>
            <a:fillRect/>
          </a:stretch>
        </p:blipFill>
        <p:spPr>
          <a:xfrm>
            <a:off x="6477000" y="22194"/>
            <a:ext cx="2362200" cy="737586"/>
          </a:xfrm>
          <a:prstGeom prst="rect">
            <a:avLst/>
          </a:prstGeom>
        </p:spPr>
      </p:pic>
      <p:graphicFrame>
        <p:nvGraphicFramePr>
          <p:cNvPr id="24" name="Table 23">
            <a:extLst>
              <a:ext uri="{FF2B5EF4-FFF2-40B4-BE49-F238E27FC236}">
                <a16:creationId xmlns:a16="http://schemas.microsoft.com/office/drawing/2014/main" id="{068B8DA4-C55A-4DCA-B3B2-8CCB08390695}"/>
              </a:ext>
            </a:extLst>
          </p:cNvPr>
          <p:cNvGraphicFramePr>
            <a:graphicFrameLocks noGrp="1"/>
          </p:cNvGraphicFramePr>
          <p:nvPr>
            <p:extLst>
              <p:ext uri="{D42A27DB-BD31-4B8C-83A1-F6EECF244321}">
                <p14:modId xmlns:p14="http://schemas.microsoft.com/office/powerpoint/2010/main" val="419267347"/>
              </p:ext>
            </p:extLst>
          </p:nvPr>
        </p:nvGraphicFramePr>
        <p:xfrm>
          <a:off x="3124200" y="1683157"/>
          <a:ext cx="5791200" cy="3879443"/>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86896">
                <a:tc>
                  <a:txBody>
                    <a:bodyPr/>
                    <a:lstStyle/>
                    <a:p>
                      <a:pPr algn="ctr"/>
                      <a:r>
                        <a:rPr lang="en-CA" dirty="0"/>
                        <a:t>Advantages</a:t>
                      </a:r>
                    </a:p>
                  </a:txBody>
                  <a:tcPr anchor="ctr"/>
                </a:tc>
                <a:tc>
                  <a:txBody>
                    <a:bodyPr/>
                    <a:lstStyle/>
                    <a:p>
                      <a:pPr algn="ctr"/>
                      <a:r>
                        <a:rPr lang="en-CA" dirty="0"/>
                        <a:t>Disadvantages</a:t>
                      </a:r>
                    </a:p>
                  </a:txBody>
                  <a:tcPr anchor="ctr"/>
                </a:tc>
                <a:extLst>
                  <a:ext uri="{0D108BD9-81ED-4DB2-BD59-A6C34878D82A}">
                    <a16:rowId xmlns:a16="http://schemas.microsoft.com/office/drawing/2014/main" val="10000"/>
                  </a:ext>
                </a:extLst>
              </a:tr>
              <a:tr h="1822904">
                <a:tc>
                  <a:txBody>
                    <a:bodyPr/>
                    <a:lstStyle/>
                    <a:p>
                      <a:r>
                        <a:rPr lang="en-CA" dirty="0">
                          <a:solidFill>
                            <a:srgbClr val="000000"/>
                          </a:solidFill>
                        </a:rPr>
                        <a:t>AM systems kept in sync with TCA reporting systems at the right level of detail – sustainable over</a:t>
                      </a:r>
                      <a:r>
                        <a:rPr lang="en-CA" baseline="0" dirty="0">
                          <a:solidFill>
                            <a:srgbClr val="000000"/>
                          </a:solidFill>
                        </a:rPr>
                        <a:t> the long term (auditable)</a:t>
                      </a:r>
                      <a:endParaRPr lang="en-CA"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rPr>
                        <a:t>Organizational impacts largest (change costing processes, linking to AM systems,</a:t>
                      </a:r>
                      <a:r>
                        <a:rPr lang="en-CA" baseline="0" dirty="0">
                          <a:solidFill>
                            <a:srgbClr val="000000"/>
                          </a:solidFill>
                        </a:rPr>
                        <a:t> Operations working closely with Finance)</a:t>
                      </a:r>
                      <a:endParaRPr lang="en-CA" dirty="0">
                        <a:solidFill>
                          <a:srgbClr val="000000"/>
                        </a:solidFill>
                      </a:endParaRPr>
                    </a:p>
                  </a:txBody>
                  <a:tcPr/>
                </a:tc>
                <a:extLst>
                  <a:ext uri="{0D108BD9-81ED-4DB2-BD59-A6C34878D82A}">
                    <a16:rowId xmlns:a16="http://schemas.microsoft.com/office/drawing/2014/main" val="10001"/>
                  </a:ext>
                </a:extLst>
              </a:tr>
              <a:tr h="702402">
                <a:tc>
                  <a:txBody>
                    <a:bodyPr/>
                    <a:lstStyle/>
                    <a:p>
                      <a:r>
                        <a:rPr lang="en-CA" dirty="0">
                          <a:solidFill>
                            <a:srgbClr val="000000"/>
                          </a:solidFill>
                        </a:rPr>
                        <a:t>Good</a:t>
                      </a:r>
                      <a:r>
                        <a:rPr lang="en-CA" baseline="0" dirty="0">
                          <a:solidFill>
                            <a:srgbClr val="000000"/>
                          </a:solidFill>
                        </a:rPr>
                        <a:t> asset data available for TCA and AM</a:t>
                      </a:r>
                      <a:endParaRPr lang="en-CA"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rPr>
                        <a:t>Most costly – need system integration and processes</a:t>
                      </a:r>
                    </a:p>
                  </a:txBody>
                  <a:tcPr/>
                </a:tc>
                <a:extLst>
                  <a:ext uri="{0D108BD9-81ED-4DB2-BD59-A6C34878D82A}">
                    <a16:rowId xmlns:a16="http://schemas.microsoft.com/office/drawing/2014/main" val="10002"/>
                  </a:ext>
                </a:extLst>
              </a:tr>
              <a:tr h="967241">
                <a:tc>
                  <a:txBody>
                    <a:bodyPr/>
                    <a:lstStyle/>
                    <a:p>
                      <a:r>
                        <a:rPr lang="en-CA" dirty="0">
                          <a:solidFill>
                            <a:srgbClr val="000000"/>
                          </a:solidFill>
                        </a:rPr>
                        <a:t>Over</a:t>
                      </a:r>
                      <a:r>
                        <a:rPr lang="en-CA" baseline="0" dirty="0">
                          <a:solidFill>
                            <a:srgbClr val="000000"/>
                          </a:solidFill>
                        </a:rPr>
                        <a:t> long term, may be cheaper than options with no integration</a:t>
                      </a:r>
                      <a:endParaRPr lang="en-CA" dirty="0">
                        <a:solidFill>
                          <a:srgbClr val="000000"/>
                        </a:solidFill>
                      </a:endParaRPr>
                    </a:p>
                  </a:txBody>
                  <a:tcPr/>
                </a:tc>
                <a:tc>
                  <a:txBody>
                    <a:bodyPr/>
                    <a:lstStyle/>
                    <a:p>
                      <a:r>
                        <a:rPr lang="en-CA" dirty="0">
                          <a:solidFill>
                            <a:srgbClr val="000000"/>
                          </a:solidFill>
                        </a:rPr>
                        <a:t>Could take a long time to work out all</a:t>
                      </a:r>
                      <a:r>
                        <a:rPr lang="en-CA" baseline="0" dirty="0">
                          <a:solidFill>
                            <a:srgbClr val="000000"/>
                          </a:solidFill>
                        </a:rPr>
                        <a:t> complexities and make solutions stable</a:t>
                      </a:r>
                      <a:endParaRPr lang="en-CA" dirty="0">
                        <a:solidFill>
                          <a:srgbClr val="000000"/>
                        </a:solidFill>
                      </a:endParaRPr>
                    </a:p>
                  </a:txBody>
                  <a:tcPr/>
                </a:tc>
                <a:extLst>
                  <a:ext uri="{0D108BD9-81ED-4DB2-BD59-A6C34878D82A}">
                    <a16:rowId xmlns:a16="http://schemas.microsoft.com/office/drawing/2014/main" val="10003"/>
                  </a:ext>
                </a:extLst>
              </a:tr>
            </a:tbl>
          </a:graphicData>
        </a:graphic>
      </p:graphicFrame>
      <p:sp>
        <p:nvSpPr>
          <p:cNvPr id="29" name="TextBox 28">
            <a:extLst>
              <a:ext uri="{FF2B5EF4-FFF2-40B4-BE49-F238E27FC236}">
                <a16:creationId xmlns:a16="http://schemas.microsoft.com/office/drawing/2014/main" id="{47EB7523-24DC-4999-8974-18848743F998}"/>
              </a:ext>
            </a:extLst>
          </p:cNvPr>
          <p:cNvSpPr txBox="1"/>
          <p:nvPr/>
        </p:nvSpPr>
        <p:spPr>
          <a:xfrm>
            <a:off x="228600" y="4391561"/>
            <a:ext cx="2743200" cy="1323439"/>
          </a:xfrm>
          <a:prstGeom prst="rect">
            <a:avLst/>
          </a:prstGeom>
          <a:noFill/>
        </p:spPr>
        <p:txBody>
          <a:bodyPr wrap="square" rtlCol="0">
            <a:spAutoFit/>
          </a:bodyPr>
          <a:lstStyle/>
          <a:p>
            <a:pPr algn="ctr"/>
            <a:r>
              <a:rPr lang="en-CA" sz="2000" dirty="0">
                <a:solidFill>
                  <a:srgbClr val="000000"/>
                </a:solidFill>
              </a:rPr>
              <a:t>2/12 of cities surveyed used this approach -17%  (2 others intend to go there)</a:t>
            </a:r>
          </a:p>
        </p:txBody>
      </p:sp>
      <p:sp>
        <p:nvSpPr>
          <p:cNvPr id="14" name="Title 1">
            <a:extLst>
              <a:ext uri="{FF2B5EF4-FFF2-40B4-BE49-F238E27FC236}">
                <a16:creationId xmlns:a16="http://schemas.microsoft.com/office/drawing/2014/main" id="{122785C6-6A09-4045-B5C9-61140438C6E6}"/>
              </a:ext>
            </a:extLst>
          </p:cNvPr>
          <p:cNvSpPr>
            <a:spLocks noGrp="1"/>
          </p:cNvSpPr>
          <p:nvPr>
            <p:ph type="title"/>
          </p:nvPr>
        </p:nvSpPr>
        <p:spPr>
          <a:xfrm>
            <a:off x="1223962" y="914400"/>
            <a:ext cx="6705600" cy="454820"/>
          </a:xfrm>
        </p:spPr>
        <p:txBody>
          <a:bodyPr/>
          <a:lstStyle/>
          <a:p>
            <a:pPr algn="ctr"/>
            <a:r>
              <a:rPr lang="en-CA" sz="2000" dirty="0"/>
              <a:t>Option 3: Detailed Integration Between TCA &amp; AM</a:t>
            </a:r>
          </a:p>
        </p:txBody>
      </p:sp>
      <p:sp>
        <p:nvSpPr>
          <p:cNvPr id="15" name="Rounded Rectangle 2">
            <a:extLst>
              <a:ext uri="{FF2B5EF4-FFF2-40B4-BE49-F238E27FC236}">
                <a16:creationId xmlns:a16="http://schemas.microsoft.com/office/drawing/2014/main" id="{10410764-13F7-48E7-A96F-2DEDA25E156F}"/>
              </a:ext>
            </a:extLst>
          </p:cNvPr>
          <p:cNvSpPr/>
          <p:nvPr/>
        </p:nvSpPr>
        <p:spPr bwMode="auto">
          <a:xfrm>
            <a:off x="452438" y="2133600"/>
            <a:ext cx="995362" cy="1500198"/>
          </a:xfrm>
          <a:prstGeom prst="roundRect">
            <a:avLst/>
          </a:prstGeom>
          <a:solidFill>
            <a:srgbClr val="ED1B3E"/>
          </a:solidFill>
          <a:ln w="25400" cap="flat" cmpd="sng" algn="ctr">
            <a:solidFill>
              <a:srgbClr val="ED1B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charset="0"/>
              </a:rPr>
              <a:t>TCA</a:t>
            </a:r>
          </a:p>
        </p:txBody>
      </p:sp>
      <p:sp>
        <p:nvSpPr>
          <p:cNvPr id="16" name="Rounded Rectangle 3">
            <a:extLst>
              <a:ext uri="{FF2B5EF4-FFF2-40B4-BE49-F238E27FC236}">
                <a16:creationId xmlns:a16="http://schemas.microsoft.com/office/drawing/2014/main" id="{A5ABD22C-1E37-45D6-B361-01965C1D04E5}"/>
              </a:ext>
            </a:extLst>
          </p:cNvPr>
          <p:cNvSpPr/>
          <p:nvPr/>
        </p:nvSpPr>
        <p:spPr bwMode="auto">
          <a:xfrm>
            <a:off x="1676400" y="2133600"/>
            <a:ext cx="1028696" cy="1500198"/>
          </a:xfrm>
          <a:prstGeom prst="roundRect">
            <a:avLst/>
          </a:prstGeom>
          <a:solidFill>
            <a:srgbClr val="9148C8"/>
          </a:solidFill>
          <a:ln w="25400" cap="flat" cmpd="sng" algn="ctr">
            <a:solidFill>
              <a:srgbClr val="9148C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a:ln>
                  <a:noFill/>
                </a:ln>
                <a:solidFill>
                  <a:schemeClr val="bg1"/>
                </a:solidFill>
                <a:effectLst/>
                <a:latin typeface="Arial" charset="0"/>
              </a:rPr>
              <a:t>AM</a:t>
            </a:r>
          </a:p>
        </p:txBody>
      </p:sp>
      <p:sp>
        <p:nvSpPr>
          <p:cNvPr id="18" name="Circular Arrow 9">
            <a:extLst>
              <a:ext uri="{FF2B5EF4-FFF2-40B4-BE49-F238E27FC236}">
                <a16:creationId xmlns:a16="http://schemas.microsoft.com/office/drawing/2014/main" id="{9DFFECCA-E05F-4C5B-AFBD-4D3F17975AC2}"/>
              </a:ext>
            </a:extLst>
          </p:cNvPr>
          <p:cNvSpPr/>
          <p:nvPr/>
        </p:nvSpPr>
        <p:spPr bwMode="auto">
          <a:xfrm flipH="1">
            <a:off x="995362" y="1447800"/>
            <a:ext cx="1290638" cy="1066800"/>
          </a:xfrm>
          <a:prstGeom prst="circularArrow">
            <a:avLst/>
          </a:prstGeom>
          <a:solidFill>
            <a:srgbClr val="4B4F55"/>
          </a:solidFill>
          <a:ln w="25400" cap="flat" cmpd="sng" algn="ctr">
            <a:solidFill>
              <a:srgbClr val="4B4F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tx1"/>
              </a:solidFill>
              <a:effectLst/>
              <a:latin typeface="Arial" charset="0"/>
            </a:endParaRPr>
          </a:p>
        </p:txBody>
      </p:sp>
      <p:sp>
        <p:nvSpPr>
          <p:cNvPr id="19" name="Circular Arrow 9">
            <a:extLst>
              <a:ext uri="{FF2B5EF4-FFF2-40B4-BE49-F238E27FC236}">
                <a16:creationId xmlns:a16="http://schemas.microsoft.com/office/drawing/2014/main" id="{9DFFECCA-E05F-4C5B-AFBD-4D3F17975AC2}"/>
              </a:ext>
            </a:extLst>
          </p:cNvPr>
          <p:cNvSpPr/>
          <p:nvPr/>
        </p:nvSpPr>
        <p:spPr bwMode="auto">
          <a:xfrm rot="10800000" flipH="1">
            <a:off x="992272" y="3276600"/>
            <a:ext cx="1290638" cy="1066800"/>
          </a:xfrm>
          <a:prstGeom prst="circularArrow">
            <a:avLst/>
          </a:prstGeom>
          <a:solidFill>
            <a:srgbClr val="4B4F55"/>
          </a:solidFill>
          <a:ln w="25400" cap="flat" cmpd="sng" algn="ctr">
            <a:solidFill>
              <a:srgbClr val="4B4F5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59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June 2016 Workshop - Buildings">
  <a:themeElements>
    <a:clrScheme name="2015-Corporate">
      <a:dk1>
        <a:srgbClr val="4B4F55"/>
      </a:dk1>
      <a:lt1>
        <a:sysClr val="window" lastClr="FFFFFF"/>
      </a:lt1>
      <a:dk2>
        <a:srgbClr val="4B4F55"/>
      </a:dk2>
      <a:lt2>
        <a:srgbClr val="DBE9ED"/>
      </a:lt2>
      <a:accent1>
        <a:srgbClr val="C8102E"/>
      </a:accent1>
      <a:accent2>
        <a:srgbClr val="FFB25B"/>
      </a:accent2>
      <a:accent3>
        <a:srgbClr val="F9E547"/>
      </a:accent3>
      <a:accent4>
        <a:srgbClr val="B7DD79"/>
      </a:accent4>
      <a:accent5>
        <a:srgbClr val="A2789C"/>
      </a:accent5>
      <a:accent6>
        <a:srgbClr val="A3C7D2"/>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BusinessUnitRef xmlns="http://schemas.microsoft.com/sharepoint/v3/fields" xsi:nil="true"/>
    <Document_x0020_Category xmlns="48403597-a986-445e-91b4-9ef490e21fb5">Other</Document_x0020_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F4DA20B6C91542B1F9B6EC28079F11" ma:contentTypeVersion="3" ma:contentTypeDescription="Create a new document." ma:contentTypeScope="" ma:versionID="23a65965b50dc4ae2ac777d022d5de3a">
  <xsd:schema xmlns:xsd="http://www.w3.org/2001/XMLSchema" xmlns:p="http://schemas.microsoft.com/office/2006/metadata/properties" xmlns:ns1="http://schemas.microsoft.com/sharepoint/v3" xmlns:ns2="48403597-a986-445e-91b4-9ef490e21fb5" xmlns:ns3="http://schemas.microsoft.com/sharepoint/v3/fields" targetNamespace="http://schemas.microsoft.com/office/2006/metadata/properties" ma:root="true" ma:fieldsID="cd012c4a2183d9745e4a009fad22427a" ns1:_="" ns2:_="" ns3:_="">
    <xsd:import namespace="http://schemas.microsoft.com/sharepoint/v3"/>
    <xsd:import namespace="48403597-a986-445e-91b4-9ef490e21fb5"/>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2:Document_x0020_Category" minOccurs="0"/>
                <xsd:element ref="ns3:BusinessUnitRef"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48403597-a986-445e-91b4-9ef490e21fb5" elementFormDefault="qualified">
    <xsd:import namespace="http://schemas.microsoft.com/office/2006/documentManagement/types"/>
    <xsd:element name="Document_x0020_Category" ma:index="10" nillable="true" ma:displayName="Document Category" ma:default="Other" ma:format="Dropdown" ma:internalName="Document_x0020_Category">
      <xsd:simpleType>
        <xsd:restriction base="dms:Choice">
          <xsd:enumeration value="Template"/>
          <xsd:enumeration value="Other"/>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BusinessUnitRef" ma:index="11" nillable="true" ma:displayName="Business Unit" ma:description="Business Unit" ma:list="{17e4b786-dbae-4980-874c-29e028f1b259}" ma:internalName="BusinessUnitRef" ma:readOnly="false" ma:showField="Title" ma:web="a41d08e4-c5ff-4111-b979-4211d7d2578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9F0667-F963-4608-88D9-943F029CAEB3}">
  <ds:schemaRefs>
    <ds:schemaRef ds:uri="http://purl.org/dc/elements/1.1/"/>
    <ds:schemaRef ds:uri="http://schemas.microsoft.com/office/2006/metadata/properties"/>
    <ds:schemaRef ds:uri="http://schemas.microsoft.com/office/2006/documentManagement/types"/>
    <ds:schemaRef ds:uri="http://schemas.microsoft.com/sharepoint/v3"/>
    <ds:schemaRef ds:uri="48403597-a986-445e-91b4-9ef490e21fb5"/>
    <ds:schemaRef ds:uri="http://purl.org/dc/terms/"/>
    <ds:schemaRef ds:uri="http://schemas.openxmlformats.org/package/2006/metadata/core-properties"/>
    <ds:schemaRef ds:uri="http://purl.org/dc/dcmitype/"/>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2C6FF140-8716-403F-987B-0FAE2891F53F}">
  <ds:schemaRefs>
    <ds:schemaRef ds:uri="http://schemas.microsoft.com/sharepoint/v3/contenttype/forms"/>
  </ds:schemaRefs>
</ds:datastoreItem>
</file>

<file path=customXml/itemProps3.xml><?xml version="1.0" encoding="utf-8"?>
<ds:datastoreItem xmlns:ds="http://schemas.openxmlformats.org/officeDocument/2006/customXml" ds:itemID="{7FA57389-CB7F-4247-AF10-AF4228C03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403597-a986-445e-91b4-9ef490e21fb5"/>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June 2016 Workshop - Buildings</Template>
  <TotalTime>1207</TotalTime>
  <Words>1523</Words>
  <Application>Microsoft Office PowerPoint</Application>
  <PresentationFormat>On-screen Show (4:3)</PresentationFormat>
  <Paragraphs>265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Wingdings</vt:lpstr>
      <vt:lpstr>June 2016 Workshop - Buildings</vt:lpstr>
      <vt:lpstr>February 7th Workshop Red Deer - Alberta</vt:lpstr>
      <vt:lpstr>Tangible Capital Assets (TCA) &amp; Asset Management (AM)</vt:lpstr>
      <vt:lpstr>TCA is not Asset Management</vt:lpstr>
      <vt:lpstr>Overview: TCA &amp; AM</vt:lpstr>
      <vt:lpstr>Overview: TCA &amp; AM</vt:lpstr>
      <vt:lpstr>Overview: TCA &amp; AM</vt:lpstr>
      <vt:lpstr>Option 1: No Integration Between AM &amp; TCA</vt:lpstr>
      <vt:lpstr>Option 2: High-Level Integration Between TCA &amp; AM</vt:lpstr>
      <vt:lpstr>Option 3: Detailed Integration Between TCA &amp; AM</vt:lpstr>
      <vt:lpstr>Challenges for Many Municipalities</vt:lpstr>
      <vt:lpstr>MAMP: Opportunity to Intergrade TCA &amp; AM</vt:lpstr>
    </vt:vector>
  </TitlesOfParts>
  <Company>The City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8th Workshop Red Deer - Alberta</dc:title>
  <dc:creator>cpsflh</dc:creator>
  <cp:lastModifiedBy>Huynh, Lam</cp:lastModifiedBy>
  <cp:revision>75</cp:revision>
  <dcterms:created xsi:type="dcterms:W3CDTF">2016-05-05T19:11:01Z</dcterms:created>
  <dcterms:modified xsi:type="dcterms:W3CDTF">2018-02-05T23:20:21Z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0x0101005BF4DA20B6C91542B1F9B6EC28079F11</vt:lpwstr>
  </property>
</Properties>
</file>