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2"/>
    <p:sldMasterId id="2147483662" r:id="rId3"/>
    <p:sldMasterId id="2147483663" r:id="rId4"/>
    <p:sldMasterId id="2147483668" r:id="rId5"/>
  </p:sldMasterIdLst>
  <p:notesMasterIdLst>
    <p:notesMasterId r:id="rId35"/>
  </p:notesMasterIdLst>
  <p:sldIdLst>
    <p:sldId id="293" r:id="rId6"/>
    <p:sldId id="256" r:id="rId7"/>
    <p:sldId id="287" r:id="rId8"/>
    <p:sldId id="280" r:id="rId9"/>
    <p:sldId id="259" r:id="rId10"/>
    <p:sldId id="288" r:id="rId11"/>
    <p:sldId id="266" r:id="rId12"/>
    <p:sldId id="268" r:id="rId13"/>
    <p:sldId id="289" r:id="rId14"/>
    <p:sldId id="263" r:id="rId15"/>
    <p:sldId id="292" r:id="rId16"/>
    <p:sldId id="265" r:id="rId17"/>
    <p:sldId id="271" r:id="rId18"/>
    <p:sldId id="270" r:id="rId19"/>
    <p:sldId id="286" r:id="rId20"/>
    <p:sldId id="290" r:id="rId21"/>
    <p:sldId id="281" r:id="rId22"/>
    <p:sldId id="285" r:id="rId23"/>
    <p:sldId id="282" r:id="rId24"/>
    <p:sldId id="283" r:id="rId25"/>
    <p:sldId id="284" r:id="rId26"/>
    <p:sldId id="264" r:id="rId27"/>
    <p:sldId id="272" r:id="rId28"/>
    <p:sldId id="275" r:id="rId29"/>
    <p:sldId id="276" r:id="rId30"/>
    <p:sldId id="291" r:id="rId31"/>
    <p:sldId id="277" r:id="rId32"/>
    <p:sldId id="273" r:id="rId33"/>
    <p:sldId id="279" r:id="rId3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99CCFF"/>
    <a:srgbClr val="3434B6"/>
    <a:srgbClr val="F6E186"/>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31" autoAdjust="0"/>
  </p:normalViewPr>
  <p:slideViewPr>
    <p:cSldViewPr>
      <p:cViewPr varScale="1">
        <p:scale>
          <a:sx n="111" d="100"/>
          <a:sy n="111" d="100"/>
        </p:scale>
        <p:origin x="-153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2.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E684D4F-71CE-46D0-802E-E7D6C3156C21}" type="datetimeFigureOut">
              <a:rPr lang="en-US" smtClean="0"/>
              <a:t>2/5/2018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6E6FCDD-482D-4651-BD03-9B421AACA5BD}" type="slidenum">
              <a:rPr lang="en-US" smtClean="0"/>
              <a:t>‹#›</a:t>
            </a:fld>
            <a:endParaRPr lang="en-US"/>
          </a:p>
        </p:txBody>
      </p:sp>
    </p:spTree>
    <p:extLst>
      <p:ext uri="{BB962C8B-B14F-4D97-AF65-F5344CB8AC3E}">
        <p14:creationId xmlns:p14="http://schemas.microsoft.com/office/powerpoint/2010/main" val="323345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E6FCDD-482D-4651-BD03-9B421AACA5BD}" type="slidenum">
              <a:rPr lang="en-US" smtClean="0"/>
              <a:t>5</a:t>
            </a:fld>
            <a:endParaRPr lang="en-US"/>
          </a:p>
        </p:txBody>
      </p:sp>
    </p:spTree>
    <p:extLst>
      <p:ext uri="{BB962C8B-B14F-4D97-AF65-F5344CB8AC3E}">
        <p14:creationId xmlns:p14="http://schemas.microsoft.com/office/powerpoint/2010/main" val="26923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6E6FCDD-482D-4651-BD03-9B421AACA5BD}" type="slidenum">
              <a:rPr lang="en-US" smtClean="0"/>
              <a:t>13</a:t>
            </a:fld>
            <a:endParaRPr lang="en-US"/>
          </a:p>
        </p:txBody>
      </p:sp>
    </p:spTree>
    <p:extLst>
      <p:ext uri="{BB962C8B-B14F-4D97-AF65-F5344CB8AC3E}">
        <p14:creationId xmlns:p14="http://schemas.microsoft.com/office/powerpoint/2010/main" val="69044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chemeClr val="tx1"/>
                </a:solidFil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4C7614-15A9-43A8-9E98-106A33ED6C41}" type="datetimeFigureOut">
              <a:rPr lang="en-US">
                <a:solidFill>
                  <a:prstClr val="black">
                    <a:tint val="75000"/>
                  </a:prstClr>
                </a:solidFill>
              </a:rPr>
              <a:pPr/>
              <a:t>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64C0468-C589-4706-BD51-E188936D1F48}" type="datetimeFigureOut">
              <a:rPr lang="en-US"/>
              <a:pPr>
                <a:defRPr/>
              </a:pPr>
              <a:t>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34FE7B-F0CE-4C62-8384-208ABCCFE43A}" type="slidenum">
              <a:rPr lang="en-US"/>
              <a:pPr>
                <a:defRPr/>
              </a:pPr>
              <a:t>‹#›</a:t>
            </a:fld>
            <a:endParaRPr lang="en-US"/>
          </a:p>
        </p:txBody>
      </p:sp>
    </p:spTree>
    <p:extLst>
      <p:ext uri="{BB962C8B-B14F-4D97-AF65-F5344CB8AC3E}">
        <p14:creationId xmlns:p14="http://schemas.microsoft.com/office/powerpoint/2010/main" val="38845118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B6ADFF-B73D-4AFB-A483-C6DF497ED648}" type="datetimeFigureOut">
              <a:rPr lang="en-US"/>
              <a:pPr>
                <a:defRPr/>
              </a:pPr>
              <a:t>2/5/2018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74E800-68A1-432C-BCD8-2493C71B9F5E}" type="slidenum">
              <a:rPr lang="en-US"/>
              <a:pPr>
                <a:defRPr/>
              </a:pPr>
              <a:t>‹#›</a:t>
            </a:fld>
            <a:endParaRPr lang="en-US"/>
          </a:p>
        </p:txBody>
      </p:sp>
    </p:spTree>
    <p:extLst>
      <p:ext uri="{BB962C8B-B14F-4D97-AF65-F5344CB8AC3E}">
        <p14:creationId xmlns:p14="http://schemas.microsoft.com/office/powerpoint/2010/main" val="39614414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AB118E-6857-43CE-8376-CA2E657BF9E5}" type="datetimeFigureOut">
              <a:rPr lang="en-US"/>
              <a:pPr>
                <a:defRPr/>
              </a:pPr>
              <a:t>2/5/2018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FC35BC-493C-4BA8-AD2F-0C051355ADB2}" type="slidenum">
              <a:rPr lang="en-US"/>
              <a:pPr>
                <a:defRPr/>
              </a:pPr>
              <a:t>‹#›</a:t>
            </a:fld>
            <a:endParaRPr lang="en-US"/>
          </a:p>
        </p:txBody>
      </p:sp>
    </p:spTree>
    <p:extLst>
      <p:ext uri="{BB962C8B-B14F-4D97-AF65-F5344CB8AC3E}">
        <p14:creationId xmlns:p14="http://schemas.microsoft.com/office/powerpoint/2010/main" val="24482142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99" y="514354"/>
            <a:ext cx="3542071" cy="724512"/>
          </a:xfrm>
        </p:spPr>
        <p:txBody>
          <a:bodyPr>
            <a:noAutofit/>
          </a:bodyPr>
          <a:lstStyle>
            <a:lvl1pPr algn="l" rtl="0">
              <a:spcBef>
                <a:spcPct val="0"/>
              </a:spcBef>
              <a:buNone/>
              <a:defRPr sz="3200" b="0">
                <a:ln>
                  <a:noFill/>
                </a:ln>
                <a:solidFill>
                  <a:schemeClr val="tx2"/>
                </a:solidFill>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2"/>
          </p:nvPr>
        </p:nvSpPr>
        <p:spPr>
          <a:xfrm>
            <a:off x="685800" y="1676400"/>
            <a:ext cx="2743200" cy="4572000"/>
          </a:xfrm>
        </p:spPr>
        <p:txBody>
          <a:bodyPr lIns="18288" rIns="18288">
            <a:normAutofit/>
          </a:bodyPr>
          <a:lstStyle>
            <a:lvl1pPr marL="0" indent="0" algn="l">
              <a:buNone/>
              <a:defRPr sz="1800">
                <a:latin typeface="Cambria" pitchFamily="18" charset="0"/>
                <a:cs typeface="Arial" pitchFamily="34" charset="0"/>
              </a:defRPr>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3ACEA28-20C8-446D-9101-38BD57BDFFEE}" type="datetimeFigureOut">
              <a:rPr lang="en-CA"/>
              <a:pPr>
                <a:defRPr/>
              </a:pPr>
              <a:t>05/02/2018</a:t>
            </a:fld>
            <a:endParaRPr lang="en-CA"/>
          </a:p>
        </p:txBody>
      </p:sp>
      <p:sp>
        <p:nvSpPr>
          <p:cNvPr id="6" name="Footer Placeholder 21"/>
          <p:cNvSpPr>
            <a:spLocks noGrp="1"/>
          </p:cNvSpPr>
          <p:nvPr>
            <p:ph type="ftr" sz="quarter" idx="11"/>
          </p:nvPr>
        </p:nvSpPr>
        <p:spPr/>
        <p:txBody>
          <a:bodyPr/>
          <a:lstStyle>
            <a:lvl1pPr>
              <a:defRPr/>
            </a:lvl1pPr>
          </a:lstStyle>
          <a:p>
            <a:pPr>
              <a:defRPr/>
            </a:pPr>
            <a:endParaRPr lang="en-CA"/>
          </a:p>
        </p:txBody>
      </p:sp>
      <p:sp>
        <p:nvSpPr>
          <p:cNvPr id="7" name="Slide Number Placeholder 17"/>
          <p:cNvSpPr>
            <a:spLocks noGrp="1"/>
          </p:cNvSpPr>
          <p:nvPr>
            <p:ph type="sldNum" sz="quarter" idx="12"/>
          </p:nvPr>
        </p:nvSpPr>
        <p:spPr/>
        <p:txBody>
          <a:bodyPr/>
          <a:lstStyle>
            <a:lvl1pPr>
              <a:defRPr/>
            </a:lvl1pPr>
          </a:lstStyle>
          <a:p>
            <a:pPr>
              <a:defRPr/>
            </a:pPr>
            <a:fld id="{5D32DB2D-44CA-4A28-8CD9-59413DF034C0}" type="slidenum">
              <a:rPr lang="en-CA"/>
              <a:pPr>
                <a:defRPr/>
              </a:pPr>
              <a:t>‹#›</a:t>
            </a:fld>
            <a:endParaRPr lang="en-CA"/>
          </a:p>
        </p:txBody>
      </p:sp>
    </p:spTree>
    <p:extLst>
      <p:ext uri="{BB962C8B-B14F-4D97-AF65-F5344CB8AC3E}">
        <p14:creationId xmlns:p14="http://schemas.microsoft.com/office/powerpoint/2010/main" val="33271994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userDrawn="1"/>
        </p:nvSpPr>
        <p:spPr bwMode="auto">
          <a:xfrm>
            <a:off x="541338" y="6403975"/>
            <a:ext cx="976312" cy="18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CE99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0" rIns="54000" bIns="0">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algn="ctr" fontAlgn="base">
              <a:spcBef>
                <a:spcPct val="20000"/>
              </a:spcBef>
              <a:spcAft>
                <a:spcPct val="0"/>
              </a:spcAft>
              <a:buClr>
                <a:srgbClr val="FE5D13"/>
              </a:buClr>
              <a:buFont typeface="Wingdings" pitchFamily="2" charset="2"/>
              <a:buNone/>
            </a:pPr>
            <a:r>
              <a:rPr lang="en-US" altLang="en-US" sz="1200" smtClean="0">
                <a:solidFill>
                  <a:srgbClr val="5F5F5F"/>
                </a:solidFill>
              </a:rPr>
              <a:t>DM 9404418</a:t>
            </a:r>
          </a:p>
        </p:txBody>
      </p:sp>
      <p:sp>
        <p:nvSpPr>
          <p:cNvPr id="6" name="Line 11"/>
          <p:cNvSpPr>
            <a:spLocks noChangeShapeType="1"/>
          </p:cNvSpPr>
          <p:nvPr userDrawn="1"/>
        </p:nvSpPr>
        <p:spPr bwMode="auto">
          <a:xfrm flipV="1">
            <a:off x="539750" y="2349500"/>
            <a:ext cx="8208963" cy="0"/>
          </a:xfrm>
          <a:prstGeom prst="line">
            <a:avLst/>
          </a:prstGeom>
          <a:noFill/>
          <a:ln w="28575">
            <a:solidFill>
              <a:srgbClr val="EAEAEA"/>
            </a:solidFill>
            <a:round/>
            <a:headEnd/>
            <a:tailEnd/>
          </a:ln>
          <a:extLst>
            <a:ext uri="{909E8E84-426E-40DD-AFC4-6F175D3DCCD1}">
              <a14:hiddenFill xmlns:a14="http://schemas.microsoft.com/office/drawing/2010/main">
                <a:noFill/>
              </a14:hiddenFill>
            </a:ext>
          </a:extLst>
        </p:spPr>
        <p:txBody>
          <a:bodyPr lIns="46800" tIns="46800" rIns="46800" bIns="46800">
            <a:spAutoFit/>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7" name="Line 12"/>
          <p:cNvSpPr>
            <a:spLocks noChangeShapeType="1"/>
          </p:cNvSpPr>
          <p:nvPr userDrawn="1"/>
        </p:nvSpPr>
        <p:spPr bwMode="auto">
          <a:xfrm flipV="1">
            <a:off x="539750" y="3421063"/>
            <a:ext cx="8208963" cy="0"/>
          </a:xfrm>
          <a:prstGeom prst="line">
            <a:avLst/>
          </a:prstGeom>
          <a:noFill/>
          <a:ln w="28575">
            <a:solidFill>
              <a:srgbClr val="EAEAEA"/>
            </a:solidFill>
            <a:round/>
            <a:headEnd/>
            <a:tailEnd/>
          </a:ln>
          <a:extLst>
            <a:ext uri="{909E8E84-426E-40DD-AFC4-6F175D3DCCD1}">
              <a14:hiddenFill xmlns:a14="http://schemas.microsoft.com/office/drawing/2010/main">
                <a:noFill/>
              </a14:hiddenFill>
            </a:ext>
          </a:extLst>
        </p:spPr>
        <p:txBody>
          <a:bodyPr lIns="46800" tIns="46800" rIns="46800" bIns="46800">
            <a:spAutoFit/>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163847" name="Rectangle 15"/>
          <p:cNvSpPr>
            <a:spLocks noGrp="1" noChangeArrowheads="1"/>
          </p:cNvSpPr>
          <p:nvPr>
            <p:ph type="ctrTitle"/>
          </p:nvPr>
        </p:nvSpPr>
        <p:spPr bwMode="auto">
          <a:xfrm>
            <a:off x="685800" y="2130425"/>
            <a:ext cx="77724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lvl1pPr>
              <a:defRPr smtClean="0">
                <a:latin typeface="Arial" charset="0"/>
              </a:defRPr>
            </a:lvl1pPr>
          </a:lstStyle>
          <a:p>
            <a:pPr lvl="0"/>
            <a:r>
              <a:rPr lang="en-AU" noProof="0" smtClean="0"/>
              <a:t>Click to edit Master title style</a:t>
            </a:r>
          </a:p>
        </p:txBody>
      </p:sp>
      <p:sp>
        <p:nvSpPr>
          <p:cNvPr id="163848" name="Rectangle 16"/>
          <p:cNvSpPr>
            <a:spLocks noGrp="1" noChangeArrowheads="1"/>
          </p:cNvSpPr>
          <p:nvPr>
            <p:ph type="subTitle" idx="1"/>
          </p:nvPr>
        </p:nvSpPr>
        <p:spPr bwMode="auto">
          <a:xfrm>
            <a:off x="685800" y="3886200"/>
            <a:ext cx="6400800" cy="1752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lvl1pPr marL="0" indent="0">
              <a:buFont typeface="Wingdings" pitchFamily="2" charset="2"/>
              <a:buNone/>
              <a:defRPr smtClean="0">
                <a:latin typeface="Arial" charset="0"/>
              </a:defRPr>
            </a:lvl1pPr>
          </a:lstStyle>
          <a:p>
            <a:pPr lvl="0"/>
            <a:r>
              <a:rPr lang="en-AU" noProof="0" smtClean="0"/>
              <a:t>Click to edit Master subtitle style</a:t>
            </a:r>
          </a:p>
        </p:txBody>
      </p:sp>
      <p:sp>
        <p:nvSpPr>
          <p:cNvPr id="8" name="Rectangle 15"/>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53994" tIns="45715" rIns="53994" bIns="45715" numCol="1" anchor="t" anchorCtr="0" compatLnSpc="1">
            <a:prstTxWarp prst="textNoShape">
              <a:avLst/>
            </a:prstTxWarp>
          </a:bodyPr>
          <a:lstStyle>
            <a:lvl1pPr algn="l">
              <a:defRPr sz="1000">
                <a:solidFill>
                  <a:srgbClr val="5F5F5F"/>
                </a:solidFill>
                <a:latin typeface="Arial" charset="0"/>
              </a:defRPr>
            </a:lvl1pPr>
          </a:lstStyle>
          <a:p>
            <a:pPr fontAlgn="base">
              <a:spcBef>
                <a:spcPct val="0"/>
              </a:spcBef>
              <a:spcAft>
                <a:spcPct val="0"/>
              </a:spcAft>
              <a:defRPr/>
            </a:pPr>
            <a:fld id="{1E83867B-29C5-48AB-A052-13934E78C0E9}" type="datetime1">
              <a:rPr lang="en-US"/>
              <a:pPr fontAlgn="base">
                <a:spcBef>
                  <a:spcPct val="0"/>
                </a:spcBef>
                <a:spcAft>
                  <a:spcPct val="0"/>
                </a:spcAft>
                <a:defRPr/>
              </a:pPr>
              <a:t>2/5/2018</a:t>
            </a:fld>
            <a:endParaRPr lang="en-US"/>
          </a:p>
        </p:txBody>
      </p:sp>
    </p:spTree>
    <p:extLst>
      <p:ext uri="{BB962C8B-B14F-4D97-AF65-F5344CB8AC3E}">
        <p14:creationId xmlns:p14="http://schemas.microsoft.com/office/powerpoint/2010/main" val="853210961"/>
      </p:ext>
    </p:extLst>
  </p:cSld>
  <p:clrMapOvr>
    <a:masterClrMapping/>
  </p:clrMapOvr>
  <p:transition spd="slow"/>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WP_10591_PowerpointBackgrounds"/>
          <p:cNvPicPr>
            <a:picLocks noChangeAspect="1" noChangeArrowheads="1"/>
          </p:cNvPicPr>
          <p:nvPr userDrawn="1"/>
        </p:nvPicPr>
        <p:blipFill>
          <a:blip r:embed="rId2">
            <a:extLst>
              <a:ext uri="{28A0092B-C50C-407E-A947-70E740481C1C}">
                <a14:useLocalDpi xmlns:a14="http://schemas.microsoft.com/office/drawing/2010/main" val="0"/>
              </a:ext>
            </a:extLst>
          </a:blip>
          <a:srcRect t="86739"/>
          <a:stretch>
            <a:fillRect/>
          </a:stretch>
        </p:blipFill>
        <p:spPr bwMode="auto">
          <a:xfrm>
            <a:off x="0" y="5949950"/>
            <a:ext cx="914558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p:cNvSpPr>
            <a:spLocks/>
          </p:cNvSpPr>
          <p:nvPr userDrawn="1"/>
        </p:nvSpPr>
        <p:spPr bwMode="white">
          <a:xfrm>
            <a:off x="4763" y="5935663"/>
            <a:ext cx="401637" cy="504825"/>
          </a:xfrm>
          <a:custGeom>
            <a:avLst/>
            <a:gdLst>
              <a:gd name="T0" fmla="*/ 252 w 255"/>
              <a:gd name="T1" fmla="*/ 318 h 318"/>
              <a:gd name="T2" fmla="*/ 141 w 255"/>
              <a:gd name="T3" fmla="*/ 288 h 318"/>
              <a:gd name="T4" fmla="*/ 38 w 255"/>
              <a:gd name="T5" fmla="*/ 258 h 318"/>
              <a:gd name="T6" fmla="*/ 0 w 255"/>
              <a:gd name="T7" fmla="*/ 246 h 318"/>
              <a:gd name="T8" fmla="*/ 0 w 255"/>
              <a:gd name="T9" fmla="*/ 0 h 318"/>
              <a:gd name="T10" fmla="*/ 255 w 255"/>
              <a:gd name="T11" fmla="*/ 0 h 318"/>
              <a:gd name="T12" fmla="*/ 252 w 255"/>
              <a:gd name="T13" fmla="*/ 318 h 3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 h="318">
                <a:moveTo>
                  <a:pt x="252" y="318"/>
                </a:moveTo>
                <a:lnTo>
                  <a:pt x="141" y="288"/>
                </a:lnTo>
                <a:lnTo>
                  <a:pt x="38" y="258"/>
                </a:lnTo>
                <a:lnTo>
                  <a:pt x="0" y="246"/>
                </a:lnTo>
                <a:lnTo>
                  <a:pt x="0" y="0"/>
                </a:lnTo>
                <a:lnTo>
                  <a:pt x="255" y="0"/>
                </a:lnTo>
                <a:lnTo>
                  <a:pt x="252" y="318"/>
                </a:lnTo>
                <a:close/>
              </a:path>
            </a:pathLst>
          </a:custGeom>
          <a:solidFill>
            <a:schemeClr val="bg1"/>
          </a:solidFill>
          <a:ln w="9525">
            <a:solidFill>
              <a:schemeClr val="bg1"/>
            </a:solidFill>
            <a:round/>
            <a:headEnd/>
            <a:tailEnd/>
          </a:ln>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6" name="Freeform 9"/>
          <p:cNvSpPr>
            <a:spLocks/>
          </p:cNvSpPr>
          <p:nvPr userDrawn="1"/>
        </p:nvSpPr>
        <p:spPr bwMode="white">
          <a:xfrm>
            <a:off x="8942388" y="5929313"/>
            <a:ext cx="200025" cy="146050"/>
          </a:xfrm>
          <a:custGeom>
            <a:avLst/>
            <a:gdLst>
              <a:gd name="T0" fmla="*/ 0 w 129"/>
              <a:gd name="T1" fmla="*/ 92 h 92"/>
              <a:gd name="T2" fmla="*/ 129 w 129"/>
              <a:gd name="T3" fmla="*/ 60 h 92"/>
              <a:gd name="T4" fmla="*/ 129 w 129"/>
              <a:gd name="T5" fmla="*/ 0 h 92"/>
              <a:gd name="T6" fmla="*/ 1 w 129"/>
              <a:gd name="T7" fmla="*/ 2 h 92"/>
              <a:gd name="T8" fmla="*/ 0 w 129"/>
              <a:gd name="T9" fmla="*/ 92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92">
                <a:moveTo>
                  <a:pt x="0" y="92"/>
                </a:moveTo>
                <a:lnTo>
                  <a:pt x="129" y="60"/>
                </a:lnTo>
                <a:lnTo>
                  <a:pt x="129" y="0"/>
                </a:lnTo>
                <a:lnTo>
                  <a:pt x="1" y="2"/>
                </a:lnTo>
                <a:lnTo>
                  <a:pt x="0" y="92"/>
                </a:lnTo>
                <a:close/>
              </a:path>
            </a:pathLst>
          </a:custGeom>
          <a:solidFill>
            <a:schemeClr val="bg1"/>
          </a:solidFill>
          <a:ln w="9525">
            <a:solidFill>
              <a:schemeClr val="bg1"/>
            </a:solidFill>
            <a:round/>
            <a:headEnd/>
            <a:tailEnd/>
          </a:ln>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7" name="Rectangle 12"/>
          <p:cNvSpPr>
            <a:spLocks noChangeArrowheads="1"/>
          </p:cNvSpPr>
          <p:nvPr userDrawn="1"/>
        </p:nvSpPr>
        <p:spPr bwMode="auto">
          <a:xfrm>
            <a:off x="295210" y="6726238"/>
            <a:ext cx="1322528"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CE99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0" rIns="54000" bIns="0">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algn="ctr" fontAlgn="base">
              <a:spcBef>
                <a:spcPct val="20000"/>
              </a:spcBef>
              <a:spcAft>
                <a:spcPct val="0"/>
              </a:spcAft>
              <a:buClr>
                <a:srgbClr val="FE5D13"/>
              </a:buClr>
              <a:buFont typeface="Wingdings" pitchFamily="2" charset="2"/>
              <a:buNone/>
            </a:pPr>
            <a:r>
              <a:rPr lang="en-US" altLang="en-US" sz="800" dirty="0" smtClean="0">
                <a:solidFill>
                  <a:srgbClr val="5F5F5F"/>
                </a:solidFill>
              </a:rPr>
              <a:t>*</a:t>
            </a:r>
            <a:r>
              <a:rPr lang="en-US" altLang="en-US" sz="800" baseline="0" dirty="0" smtClean="0">
                <a:solidFill>
                  <a:srgbClr val="5F5F5F"/>
                </a:solidFill>
              </a:rPr>
              <a:t> Courtesy Western Power</a:t>
            </a:r>
            <a:endParaRPr lang="en-US" altLang="en-US" sz="800" dirty="0" smtClean="0">
              <a:solidFill>
                <a:srgbClr val="5F5F5F"/>
              </a:solidFill>
            </a:endParaRPr>
          </a:p>
        </p:txBody>
      </p:sp>
      <p:sp>
        <p:nvSpPr>
          <p:cNvPr id="13323" name="Rectangle 11"/>
          <p:cNvSpPr>
            <a:spLocks noGrp="1" noChangeArrowheads="1"/>
          </p:cNvSpPr>
          <p:nvPr>
            <p:ph type="subTitle" sz="quarter" idx="1"/>
          </p:nvPr>
        </p:nvSpPr>
        <p:spPr>
          <a:xfrm>
            <a:off x="4914900" y="3789363"/>
            <a:ext cx="3744913" cy="935037"/>
          </a:xfrm>
        </p:spPr>
        <p:txBody>
          <a:bodyPr/>
          <a:lstStyle>
            <a:lvl1pPr marL="0" indent="0" algn="r">
              <a:buFont typeface="Wingdings" pitchFamily="2" charset="2"/>
              <a:buNone/>
              <a:defRPr sz="1800">
                <a:solidFill>
                  <a:schemeClr val="bg1"/>
                </a:solidFill>
              </a:defRPr>
            </a:lvl1pPr>
          </a:lstStyle>
          <a:p>
            <a:r>
              <a:rPr lang="en-US"/>
              <a:t>Click to edit Master subtitle style</a:t>
            </a:r>
          </a:p>
        </p:txBody>
      </p:sp>
      <p:sp>
        <p:nvSpPr>
          <p:cNvPr id="13324" name="Rectangle 12"/>
          <p:cNvSpPr>
            <a:spLocks noGrp="1" noChangeArrowheads="1"/>
          </p:cNvSpPr>
          <p:nvPr>
            <p:ph type="ctrTitle" sz="quarter"/>
          </p:nvPr>
        </p:nvSpPr>
        <p:spPr>
          <a:xfrm>
            <a:off x="468313" y="1844675"/>
            <a:ext cx="8185150" cy="2049463"/>
          </a:xfrm>
        </p:spPr>
        <p:txBody>
          <a:bodyPr anchor="b"/>
          <a:lstStyle>
            <a:lvl1pPr algn="r">
              <a:defRPr sz="2400"/>
            </a:lvl1pPr>
          </a:lstStyle>
          <a:p>
            <a:r>
              <a:rPr lang="en-US" dirty="0"/>
              <a:t>Click to edit Master title style</a:t>
            </a:r>
          </a:p>
        </p:txBody>
      </p:sp>
      <p:sp>
        <p:nvSpPr>
          <p:cNvPr id="8" name="Rectangle 10"/>
          <p:cNvSpPr>
            <a:spLocks noGrp="1" noChangeArrowheads="1"/>
          </p:cNvSpPr>
          <p:nvPr>
            <p:ph type="sldNum" sz="quarter" idx="10"/>
          </p:nvPr>
        </p:nvSpPr>
        <p:spPr/>
        <p:txBody>
          <a:bodyPr/>
          <a:lstStyle>
            <a:lvl1pPr>
              <a:defRPr smtClean="0"/>
            </a:lvl1pPr>
          </a:lstStyle>
          <a:p>
            <a:pPr>
              <a:defRPr/>
            </a:pPr>
            <a:fld id="{541184EA-1771-4990-AC8B-E87E542BAE2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219063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1676400" y="6356350"/>
            <a:ext cx="1447800" cy="365125"/>
          </a:xfrm>
          <a:prstGeom prst="rect">
            <a:avLst/>
          </a:prstGeom>
        </p:spPr>
        <p:txBody>
          <a:bodyPr/>
          <a:lstStyle>
            <a:lvl1pPr>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4" name="Footer Placeholder 4"/>
          <p:cNvSpPr>
            <a:spLocks noGrp="1"/>
          </p:cNvSpPr>
          <p:nvPr>
            <p:ph type="ftr" sz="quarter" idx="11"/>
          </p:nvPr>
        </p:nvSpPr>
        <p:spPr>
          <a:xfrm>
            <a:off x="3886200" y="6356350"/>
            <a:ext cx="3124200" cy="365125"/>
          </a:xfrm>
          <a:prstGeom prst="rect">
            <a:avLst/>
          </a:prstGeom>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a:xfrm>
            <a:off x="7848600" y="6356350"/>
            <a:ext cx="1066800" cy="365125"/>
          </a:xfrm>
          <a:prstGeom prst="rect">
            <a:avLst/>
          </a:prstGeom>
        </p:spPr>
        <p:txBody>
          <a:bodyPr/>
          <a:lstStyle>
            <a:lvl1pPr>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6251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rgbClr val="545F1D"/>
                </a:solidFill>
              </a:defRPr>
            </a:lvl1pPr>
          </a:lstStyle>
          <a:p>
            <a:fld id="{72F37EB7-0F6E-4A5A-87BA-601BEFF74B56}" type="datetimeFigureOut">
              <a:rPr lang="en-CA" smtClean="0"/>
              <a:t>05/02/2018</a:t>
            </a:fld>
            <a:endParaRPr lang="en-CA"/>
          </a:p>
        </p:txBody>
      </p:sp>
      <p:sp>
        <p:nvSpPr>
          <p:cNvPr id="5" name="Footer Placeholder 4"/>
          <p:cNvSpPr>
            <a:spLocks noGrp="1"/>
          </p:cNvSpPr>
          <p:nvPr>
            <p:ph type="ftr" sz="quarter" idx="11"/>
          </p:nvPr>
        </p:nvSpPr>
        <p:spPr/>
        <p:txBody>
          <a:bodyPr/>
          <a:lstStyle>
            <a:lvl1pPr>
              <a:defRPr b="1">
                <a:solidFill>
                  <a:srgbClr val="545F1D"/>
                </a:solidFill>
              </a:defRPr>
            </a:lvl1pPr>
          </a:lstStyle>
          <a:p>
            <a:endParaRPr lang="en-CA"/>
          </a:p>
        </p:txBody>
      </p:sp>
      <p:sp>
        <p:nvSpPr>
          <p:cNvPr id="6" name="Slide Number Placeholder 5"/>
          <p:cNvSpPr>
            <a:spLocks noGrp="1"/>
          </p:cNvSpPr>
          <p:nvPr>
            <p:ph type="sldNum" sz="quarter" idx="12"/>
          </p:nvPr>
        </p:nvSpPr>
        <p:spPr/>
        <p:txBody>
          <a:bodyPr/>
          <a:lstStyle>
            <a:lvl1pPr>
              <a:defRPr>
                <a:solidFill>
                  <a:srgbClr val="545F1D"/>
                </a:solidFill>
              </a:defRPr>
            </a:lvl1pPr>
          </a:lstStyle>
          <a:p>
            <a:fld id="{B4C0D765-60AE-4A9F-AA6D-C83CD381E5FA}" type="slidenum">
              <a:rPr lang="en-CA" smtClean="0"/>
              <a:t>‹#›</a:t>
            </a:fld>
            <a:endParaRPr lang="en-CA"/>
          </a:p>
        </p:txBody>
      </p:sp>
    </p:spTree>
    <p:extLst>
      <p:ext uri="{BB962C8B-B14F-4D97-AF65-F5344CB8AC3E}">
        <p14:creationId xmlns:p14="http://schemas.microsoft.com/office/powerpoint/2010/main" val="741208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2F37EB7-0F6E-4A5A-87BA-601BEFF74B56}" type="datetimeFigureOut">
              <a:rPr lang="en-CA" smtClean="0"/>
              <a:t>05/02/2018</a:t>
            </a:fld>
            <a:endParaRPr lang="en-CA"/>
          </a:p>
        </p:txBody>
      </p:sp>
      <p:sp>
        <p:nvSpPr>
          <p:cNvPr id="4" name="Footer Placeholder 4"/>
          <p:cNvSpPr>
            <a:spLocks noGrp="1"/>
          </p:cNvSpPr>
          <p:nvPr>
            <p:ph type="ftr" sz="quarter" idx="11"/>
          </p:nvPr>
        </p:nvSpPr>
        <p:spPr/>
        <p:txBody>
          <a:bodyPr/>
          <a:lstStyle>
            <a:lvl1pPr>
              <a:defRPr/>
            </a:lvl1pPr>
          </a:lstStyle>
          <a:p>
            <a:endParaRPr lang="en-CA"/>
          </a:p>
        </p:txBody>
      </p:sp>
      <p:sp>
        <p:nvSpPr>
          <p:cNvPr id="5" name="Slide Number Placeholder 5"/>
          <p:cNvSpPr>
            <a:spLocks noGrp="1"/>
          </p:cNvSpPr>
          <p:nvPr>
            <p:ph type="sldNum" sz="quarter" idx="12"/>
          </p:nvPr>
        </p:nvSpPr>
        <p:spPr/>
        <p:txBody>
          <a:bodyPr/>
          <a:lstStyle>
            <a:lvl1pPr>
              <a:defRPr/>
            </a:lvl1pPr>
          </a:lstStyle>
          <a:p>
            <a:fld id="{B4C0D765-60AE-4A9F-AA6D-C83CD381E5FA}" type="slidenum">
              <a:rPr lang="en-CA" smtClean="0"/>
              <a:t>‹#›</a:t>
            </a:fld>
            <a:endParaRPr lang="en-CA"/>
          </a:p>
        </p:txBody>
      </p:sp>
    </p:spTree>
    <p:extLst>
      <p:ext uri="{BB962C8B-B14F-4D97-AF65-F5344CB8AC3E}">
        <p14:creationId xmlns:p14="http://schemas.microsoft.com/office/powerpoint/2010/main" val="15254041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6195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ivider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04800" y="1676400"/>
            <a:ext cx="8610600" cy="1470025"/>
          </a:xfrm>
        </p:spPr>
        <p:txBody>
          <a:bodyPr>
            <a:normAutofit/>
          </a:bodyPr>
          <a:lstStyle>
            <a:lvl1pPr algn="ctr">
              <a:defRPr sz="3600" b="1">
                <a:solidFill>
                  <a:srgbClr val="36424A"/>
                </a:solidFill>
                <a:latin typeface="Arial" pitchFamily="34" charset="0"/>
                <a:cs typeface="Arial" pitchFamily="34" charset="0"/>
              </a:defRPr>
            </a:lvl1pPr>
          </a:lstStyle>
          <a:p>
            <a:r>
              <a:rPr lang="en-US" dirty="0" smtClean="0"/>
              <a:t>Divider heading </a:t>
            </a:r>
            <a:br>
              <a:rPr lang="en-US" dirty="0" smtClean="0"/>
            </a:br>
            <a:r>
              <a:rPr lang="en-US" dirty="0" smtClean="0"/>
              <a:t>for horizontal format</a:t>
            </a:r>
            <a:endParaRPr lang="en-US" dirty="0"/>
          </a:p>
        </p:txBody>
      </p:sp>
      <p:sp>
        <p:nvSpPr>
          <p:cNvPr id="8" name="Subtitle 2"/>
          <p:cNvSpPr>
            <a:spLocks noGrp="1"/>
          </p:cNvSpPr>
          <p:nvPr>
            <p:ph type="subTitle" idx="1" hasCustomPrompt="1"/>
          </p:nvPr>
        </p:nvSpPr>
        <p:spPr>
          <a:xfrm>
            <a:off x="304800" y="3429000"/>
            <a:ext cx="8610600" cy="2209800"/>
          </a:xfrm>
        </p:spPr>
        <p:txBody>
          <a:bodyPr>
            <a:normAutofit/>
          </a:bodyPr>
          <a:lstStyle>
            <a:lvl1pPr marL="0" indent="0" algn="ctr">
              <a:buNone/>
              <a:defRPr sz="2400" b="0">
                <a:solidFill>
                  <a:srgbClr val="36424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This page may be used as a divider page.</a:t>
            </a:r>
          </a:p>
          <a:p>
            <a:r>
              <a:rPr lang="en-US" dirty="0" smtClean="0"/>
              <a:t>Insert additional text here.</a:t>
            </a:r>
            <a:endParaRPr lang="en-US" dirty="0"/>
          </a:p>
        </p:txBody>
      </p:sp>
      <p:sp>
        <p:nvSpPr>
          <p:cNvPr id="4" name="Footer Placeholder 4"/>
          <p:cNvSpPr>
            <a:spLocks noGrp="1"/>
          </p:cNvSpPr>
          <p:nvPr>
            <p:ph type="ftr" sz="quarter" idx="10"/>
          </p:nvPr>
        </p:nvSpPr>
        <p:spPr>
          <a:xfrm>
            <a:off x="3886200" y="6356350"/>
            <a:ext cx="3200400" cy="365125"/>
          </a:xfrm>
          <a:prstGeom prst="rect">
            <a:avLst/>
          </a:prstGeom>
        </p:spPr>
        <p:txBody>
          <a:bodyPr/>
          <a:lstStyle>
            <a:lvl1pPr algn="ctr">
              <a:defRPr sz="1200" b="1" dirty="0">
                <a:solidFill>
                  <a:schemeClr val="bg1"/>
                </a:solidFill>
              </a:defRPr>
            </a:lvl1pPr>
          </a:lstStyle>
          <a:p>
            <a:endParaRPr lang="en-US">
              <a:solidFill>
                <a:prstClr val="black">
                  <a:tint val="75000"/>
                </a:prstClr>
              </a:solidFill>
            </a:endParaRPr>
          </a:p>
        </p:txBody>
      </p:sp>
      <p:sp>
        <p:nvSpPr>
          <p:cNvPr id="5" name="Slide Number Placeholder 5"/>
          <p:cNvSpPr>
            <a:spLocks noGrp="1"/>
          </p:cNvSpPr>
          <p:nvPr>
            <p:ph type="sldNum" sz="quarter" idx="11"/>
          </p:nvPr>
        </p:nvSpPr>
        <p:spPr>
          <a:xfrm>
            <a:off x="7848600" y="6356350"/>
            <a:ext cx="1066800" cy="365125"/>
          </a:xfrm>
          <a:prstGeom prst="rect">
            <a:avLst/>
          </a:prstGeom>
        </p:spPr>
        <p:txBody>
          <a:bodyPr/>
          <a:lstStyle>
            <a:lvl1pPr algn="r">
              <a:defRPr sz="1200" b="1" smtClean="0">
                <a:solidFill>
                  <a:schemeClr val="bg1"/>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6" name="Date Placeholder 3"/>
          <p:cNvSpPr>
            <a:spLocks noGrp="1"/>
          </p:cNvSpPr>
          <p:nvPr>
            <p:ph type="dt" sz="half" idx="12"/>
          </p:nvPr>
        </p:nvSpPr>
        <p:spPr>
          <a:xfrm>
            <a:off x="1676400" y="6356350"/>
            <a:ext cx="1447800" cy="365125"/>
          </a:xfrm>
          <a:prstGeom prst="rect">
            <a:avLst/>
          </a:prstGeom>
        </p:spPr>
        <p:txBody>
          <a:bodyPr/>
          <a:lstStyle>
            <a:lvl1pPr algn="l">
              <a:defRPr sz="1200" dirty="0">
                <a:solidFill>
                  <a:schemeClr val="bg1"/>
                </a:solidFill>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0" y="6143674"/>
            <a:ext cx="1124799" cy="423674"/>
          </a:xfrm>
          <a:prstGeom prst="rect">
            <a:avLst/>
          </a:prstGeom>
        </p:spPr>
      </p:pic>
    </p:spTree>
    <p:extLst>
      <p:ext uri="{BB962C8B-B14F-4D97-AF65-F5344CB8AC3E}">
        <p14:creationId xmlns:p14="http://schemas.microsoft.com/office/powerpoint/2010/main" val="27909676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99" y="514354"/>
            <a:ext cx="3542071" cy="724512"/>
          </a:xfrm>
        </p:spPr>
        <p:txBody>
          <a:bodyPr>
            <a:noAutofit/>
          </a:bodyPr>
          <a:lstStyle>
            <a:lvl1pPr algn="l" rtl="0">
              <a:spcBef>
                <a:spcPct val="0"/>
              </a:spcBef>
              <a:buNone/>
              <a:defRPr sz="3200" b="0">
                <a:ln>
                  <a:noFill/>
                </a:ln>
                <a:solidFill>
                  <a:schemeClr val="tx2"/>
                </a:solidFill>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2"/>
          </p:nvPr>
        </p:nvSpPr>
        <p:spPr>
          <a:xfrm>
            <a:off x="685800" y="1676400"/>
            <a:ext cx="2743200" cy="4572000"/>
          </a:xfrm>
        </p:spPr>
        <p:txBody>
          <a:bodyPr lIns="18288" rIns="18288">
            <a:normAutofit/>
          </a:bodyPr>
          <a:lstStyle>
            <a:lvl1pPr marL="0" indent="0" algn="l">
              <a:buNone/>
              <a:defRPr sz="1800">
                <a:latin typeface="Cambria" pitchFamily="18" charset="0"/>
                <a:cs typeface="Arial" pitchFamily="34" charset="0"/>
              </a:defRPr>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6" name="Footer Placeholder 21"/>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17"/>
          <p:cNvSpPr>
            <a:spLocks noGrp="1"/>
          </p:cNvSpPr>
          <p:nvPr>
            <p:ph type="sldNum" sz="quarter" idx="12"/>
          </p:nvPr>
        </p:nvSpPr>
        <p:spPr/>
        <p:txBody>
          <a:bodyPr/>
          <a:lstStyle>
            <a:lvl1pPr>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6649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676400"/>
            <a:ext cx="8229600" cy="1470025"/>
          </a:xfrm>
        </p:spPr>
        <p:txBody>
          <a:bodyPr>
            <a:normAutofit/>
          </a:bodyPr>
          <a:lstStyle>
            <a:lvl1pPr algn="ctr">
              <a:defRPr sz="3600" b="1" baseline="0">
                <a:solidFill>
                  <a:schemeClr val="bg1"/>
                </a:solidFill>
                <a:latin typeface="Arial" pitchFamily="34" charset="0"/>
                <a:cs typeface="Arial" pitchFamily="34" charset="0"/>
              </a:defRPr>
            </a:lvl1pPr>
          </a:lstStyle>
          <a:p>
            <a:r>
              <a:rPr lang="en-US" dirty="0" smtClean="0"/>
              <a:t>Presentation Title</a:t>
            </a:r>
            <a:br>
              <a:rPr lang="en-US" dirty="0" smtClean="0"/>
            </a:br>
            <a:r>
              <a:rPr lang="en-US" dirty="0" smtClean="0"/>
              <a:t>Second line if required</a:t>
            </a:r>
            <a:endParaRPr lang="en-US" dirty="0"/>
          </a:p>
        </p:txBody>
      </p:sp>
      <p:sp>
        <p:nvSpPr>
          <p:cNvPr id="3" name="Subtitle 2"/>
          <p:cNvSpPr>
            <a:spLocks noGrp="1"/>
          </p:cNvSpPr>
          <p:nvPr>
            <p:ph type="subTitle" idx="1" hasCustomPrompt="1"/>
          </p:nvPr>
        </p:nvSpPr>
        <p:spPr>
          <a:xfrm>
            <a:off x="457200" y="3429000"/>
            <a:ext cx="8229600" cy="2209800"/>
          </a:xfrm>
        </p:spPr>
        <p:txBody>
          <a:bodyPr>
            <a:normAutofit/>
          </a:bodyPr>
          <a:lstStyle>
            <a:lvl1pPr marL="0" indent="0" algn="ctr">
              <a:buNone/>
              <a:defRPr sz="24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Area</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5713144"/>
            <a:ext cx="2286000" cy="861059"/>
          </a:xfrm>
          <a:prstGeom prst="rect">
            <a:avLst/>
          </a:prstGeom>
        </p:spPr>
      </p:pic>
    </p:spTree>
    <p:extLst>
      <p:ext uri="{BB962C8B-B14F-4D97-AF65-F5344CB8AC3E}">
        <p14:creationId xmlns:p14="http://schemas.microsoft.com/office/powerpoint/2010/main" val="36133533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lvl1pPr>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4487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r="855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27463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2051" name="Text Placeholder 2"/>
          <p:cNvSpPr>
            <a:spLocks noGrp="1"/>
          </p:cNvSpPr>
          <p:nvPr>
            <p:ph type="body" idx="1"/>
          </p:nvPr>
        </p:nvSpPr>
        <p:spPr bwMode="auto">
          <a:xfrm>
            <a:off x="1676400" y="1600200"/>
            <a:ext cx="7239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rgbClr val="005072"/>
                </a:solidFill>
              </a:defRPr>
            </a:lvl1pPr>
          </a:lstStyle>
          <a:p>
            <a:fld id="{FA4C7614-15A9-43A8-9E98-106A33ED6C41}" type="datetimeFigureOut">
              <a:rPr lang="en-US" smtClean="0">
                <a:solidFill>
                  <a:prstClr val="black">
                    <a:tint val="75000"/>
                  </a:prstClr>
                </a:solidFill>
              </a:rPr>
              <a:pPr/>
              <a:t>2/5/2018</a:t>
            </a:fld>
            <a:endParaRPr lang="en-US">
              <a:solidFill>
                <a:prstClr val="black">
                  <a:tint val="75000"/>
                </a:prstClr>
              </a:solidFill>
            </a:endParaRPr>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b="1" dirty="0">
                <a:solidFill>
                  <a:srgbClr val="005072"/>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rgbClr val="005072"/>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870" y="6143674"/>
            <a:ext cx="1124799" cy="42367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49" r:id="rId10"/>
  </p:sldLayoutIdLst>
  <p:transition>
    <p:fade/>
  </p:transition>
  <p:timing>
    <p:tnLst>
      <p:par>
        <p:cTn id="1" dur="indefinite" restart="never" nodeType="tmRoot"/>
      </p:par>
    </p:tnLst>
  </p:timing>
  <p:txStyles>
    <p:titleStyle>
      <a:lvl1pPr algn="l" rtl="0" eaLnBrk="1" fontAlgn="base" hangingPunct="1">
        <a:spcBef>
          <a:spcPct val="0"/>
        </a:spcBef>
        <a:spcAft>
          <a:spcPct val="0"/>
        </a:spcAft>
        <a:defRPr sz="3600" b="1" kern="1200">
          <a:solidFill>
            <a:srgbClr val="36424A"/>
          </a:solidFill>
          <a:latin typeface="Arial" pitchFamily="34" charset="0"/>
          <a:ea typeface="+mj-ea"/>
          <a:cs typeface="Arial" pitchFamily="34" charset="0"/>
        </a:defRPr>
      </a:lvl1pPr>
      <a:lvl2pPr algn="l" rtl="0" eaLnBrk="1" fontAlgn="base" hangingPunct="1">
        <a:spcBef>
          <a:spcPct val="0"/>
        </a:spcBef>
        <a:spcAft>
          <a:spcPct val="0"/>
        </a:spcAft>
        <a:defRPr sz="3600" b="1">
          <a:solidFill>
            <a:srgbClr val="6E3319"/>
          </a:solidFill>
          <a:latin typeface="Arial" charset="0"/>
          <a:cs typeface="Arial" charset="0"/>
        </a:defRPr>
      </a:lvl2pPr>
      <a:lvl3pPr algn="l" rtl="0" eaLnBrk="1" fontAlgn="base" hangingPunct="1">
        <a:spcBef>
          <a:spcPct val="0"/>
        </a:spcBef>
        <a:spcAft>
          <a:spcPct val="0"/>
        </a:spcAft>
        <a:defRPr sz="3600" b="1">
          <a:solidFill>
            <a:srgbClr val="6E3319"/>
          </a:solidFill>
          <a:latin typeface="Arial" charset="0"/>
          <a:cs typeface="Arial" charset="0"/>
        </a:defRPr>
      </a:lvl3pPr>
      <a:lvl4pPr algn="l" rtl="0" eaLnBrk="1" fontAlgn="base" hangingPunct="1">
        <a:spcBef>
          <a:spcPct val="0"/>
        </a:spcBef>
        <a:spcAft>
          <a:spcPct val="0"/>
        </a:spcAft>
        <a:defRPr sz="3600" b="1">
          <a:solidFill>
            <a:srgbClr val="6E3319"/>
          </a:solidFill>
          <a:latin typeface="Arial" charset="0"/>
          <a:cs typeface="Arial" charset="0"/>
        </a:defRPr>
      </a:lvl4pPr>
      <a:lvl5pPr algn="l" rtl="0" eaLnBrk="1" fontAlgn="base" hangingPunct="1">
        <a:spcBef>
          <a:spcPct val="0"/>
        </a:spcBef>
        <a:spcAft>
          <a:spcPct val="0"/>
        </a:spcAft>
        <a:defRPr sz="3600" b="1">
          <a:solidFill>
            <a:srgbClr val="6E3319"/>
          </a:solidFill>
          <a:latin typeface="Arial" charset="0"/>
          <a:cs typeface="Arial" charset="0"/>
        </a:defRPr>
      </a:lvl5pPr>
      <a:lvl6pPr marL="457200" algn="l" rtl="0" eaLnBrk="1" fontAlgn="base" hangingPunct="1">
        <a:spcBef>
          <a:spcPct val="0"/>
        </a:spcBef>
        <a:spcAft>
          <a:spcPct val="0"/>
        </a:spcAft>
        <a:defRPr sz="3600" b="1">
          <a:solidFill>
            <a:srgbClr val="6E3319"/>
          </a:solidFill>
          <a:latin typeface="Arial" charset="0"/>
          <a:cs typeface="Arial" charset="0"/>
        </a:defRPr>
      </a:lvl6pPr>
      <a:lvl7pPr marL="914400" algn="l" rtl="0" eaLnBrk="1" fontAlgn="base" hangingPunct="1">
        <a:spcBef>
          <a:spcPct val="0"/>
        </a:spcBef>
        <a:spcAft>
          <a:spcPct val="0"/>
        </a:spcAft>
        <a:defRPr sz="3600" b="1">
          <a:solidFill>
            <a:srgbClr val="6E3319"/>
          </a:solidFill>
          <a:latin typeface="Arial" charset="0"/>
          <a:cs typeface="Arial" charset="0"/>
        </a:defRPr>
      </a:lvl7pPr>
      <a:lvl8pPr marL="1371600" algn="l" rtl="0" eaLnBrk="1" fontAlgn="base" hangingPunct="1">
        <a:spcBef>
          <a:spcPct val="0"/>
        </a:spcBef>
        <a:spcAft>
          <a:spcPct val="0"/>
        </a:spcAft>
        <a:defRPr sz="3600" b="1">
          <a:solidFill>
            <a:srgbClr val="6E3319"/>
          </a:solidFill>
          <a:latin typeface="Arial" charset="0"/>
          <a:cs typeface="Arial" charset="0"/>
        </a:defRPr>
      </a:lvl8pPr>
      <a:lvl9pPr marL="1828800" algn="l" rtl="0" eaLnBrk="1" fontAlgn="base" hangingPunct="1">
        <a:spcBef>
          <a:spcPct val="0"/>
        </a:spcBef>
        <a:spcAft>
          <a:spcPct val="0"/>
        </a:spcAft>
        <a:defRPr sz="3600" b="1">
          <a:solidFill>
            <a:srgbClr val="6E3319"/>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400" b="1" kern="1200">
          <a:solidFill>
            <a:srgbClr val="36424A"/>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000" kern="1200">
          <a:solidFill>
            <a:srgbClr val="6A737B"/>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905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34290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subtitle style</a:t>
            </a:r>
          </a:p>
        </p:txBody>
      </p:sp>
    </p:spTree>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sldNum="0" hdr="0" dt="0"/>
  <p:txStyles>
    <p:titleStyle>
      <a:lvl1pPr algn="ctr" rtl="0" eaLnBrk="1" fontAlgn="base" hangingPunct="1">
        <a:spcBef>
          <a:spcPct val="0"/>
        </a:spcBef>
        <a:spcAft>
          <a:spcPct val="0"/>
        </a:spcAft>
        <a:defRPr sz="3600" b="1"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bg1"/>
          </a:solidFill>
          <a:latin typeface="Arial" charset="0"/>
          <a:cs typeface="Arial" charset="0"/>
        </a:defRPr>
      </a:lvl2pPr>
      <a:lvl3pPr algn="ctr" rtl="0" eaLnBrk="1" fontAlgn="base" hangingPunct="1">
        <a:spcBef>
          <a:spcPct val="0"/>
        </a:spcBef>
        <a:spcAft>
          <a:spcPct val="0"/>
        </a:spcAft>
        <a:defRPr sz="3600" b="1">
          <a:solidFill>
            <a:schemeClr val="bg1"/>
          </a:solidFill>
          <a:latin typeface="Arial" charset="0"/>
          <a:cs typeface="Arial" charset="0"/>
        </a:defRPr>
      </a:lvl3pPr>
      <a:lvl4pPr algn="ctr" rtl="0" eaLnBrk="1" fontAlgn="base" hangingPunct="1">
        <a:spcBef>
          <a:spcPct val="0"/>
        </a:spcBef>
        <a:spcAft>
          <a:spcPct val="0"/>
        </a:spcAft>
        <a:defRPr sz="3600" b="1">
          <a:solidFill>
            <a:schemeClr val="bg1"/>
          </a:solidFill>
          <a:latin typeface="Arial" charset="0"/>
          <a:cs typeface="Arial" charset="0"/>
        </a:defRPr>
      </a:lvl4pPr>
      <a:lvl5pPr algn="ctr" rtl="0" eaLnBrk="1" fontAlgn="base" hangingPunct="1">
        <a:spcBef>
          <a:spcPct val="0"/>
        </a:spcBef>
        <a:spcAft>
          <a:spcPct val="0"/>
        </a:spcAft>
        <a:defRPr sz="3600" b="1">
          <a:solidFill>
            <a:schemeClr val="bg1"/>
          </a:solidFill>
          <a:latin typeface="Arial" charset="0"/>
          <a:cs typeface="Arial" charset="0"/>
        </a:defRPr>
      </a:lvl5pPr>
      <a:lvl6pPr marL="457200" algn="l" rtl="0" eaLnBrk="1" fontAlgn="base" hangingPunct="1">
        <a:spcBef>
          <a:spcPct val="0"/>
        </a:spcBef>
        <a:spcAft>
          <a:spcPct val="0"/>
        </a:spcAft>
        <a:defRPr sz="3600" b="1">
          <a:solidFill>
            <a:srgbClr val="005072"/>
          </a:solidFill>
          <a:latin typeface="Arial" charset="0"/>
          <a:cs typeface="Arial" charset="0"/>
        </a:defRPr>
      </a:lvl6pPr>
      <a:lvl7pPr marL="914400" algn="l" rtl="0" eaLnBrk="1" fontAlgn="base" hangingPunct="1">
        <a:spcBef>
          <a:spcPct val="0"/>
        </a:spcBef>
        <a:spcAft>
          <a:spcPct val="0"/>
        </a:spcAft>
        <a:defRPr sz="3600" b="1">
          <a:solidFill>
            <a:srgbClr val="005072"/>
          </a:solidFill>
          <a:latin typeface="Arial" charset="0"/>
          <a:cs typeface="Arial" charset="0"/>
        </a:defRPr>
      </a:lvl7pPr>
      <a:lvl8pPr marL="1371600" algn="l" rtl="0" eaLnBrk="1" fontAlgn="base" hangingPunct="1">
        <a:spcBef>
          <a:spcPct val="0"/>
        </a:spcBef>
        <a:spcAft>
          <a:spcPct val="0"/>
        </a:spcAft>
        <a:defRPr sz="3600" b="1">
          <a:solidFill>
            <a:srgbClr val="005072"/>
          </a:solidFill>
          <a:latin typeface="Arial" charset="0"/>
          <a:cs typeface="Arial" charset="0"/>
        </a:defRPr>
      </a:lvl8pPr>
      <a:lvl9pPr marL="1828800" algn="l" rtl="0" eaLnBrk="1" fontAlgn="base" hangingPunct="1">
        <a:spcBef>
          <a:spcPct val="0"/>
        </a:spcBef>
        <a:spcAft>
          <a:spcPct val="0"/>
        </a:spcAft>
        <a:defRPr sz="3600" b="1">
          <a:solidFill>
            <a:srgbClr val="005072"/>
          </a:solidFill>
          <a:latin typeface="Arial" charset="0"/>
          <a:cs typeface="Arial" charset="0"/>
        </a:defRPr>
      </a:lvl9pPr>
    </p:titleStyle>
    <p:bodyStyle>
      <a:lvl1pPr marL="342900" indent="-342900" algn="ctr" rtl="0" eaLnBrk="1" fontAlgn="base" hangingPunct="1">
        <a:spcBef>
          <a:spcPct val="20000"/>
        </a:spcBef>
        <a:spcAft>
          <a:spcPct val="0"/>
        </a:spcAft>
        <a:buFont typeface="Arial" charset="0"/>
        <a:defRPr sz="2400" kern="1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bg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bg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865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2051" name="Text Placeholder 2"/>
          <p:cNvSpPr>
            <a:spLocks noGrp="1"/>
          </p:cNvSpPr>
          <p:nvPr>
            <p:ph type="body" idx="1"/>
          </p:nvPr>
        </p:nvSpPr>
        <p:spPr bwMode="auto">
          <a:xfrm>
            <a:off x="457200" y="1600201"/>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chemeClr val="bg1"/>
                </a:solidFill>
              </a:defRPr>
            </a:lvl1pPr>
          </a:lstStyle>
          <a:p>
            <a:pPr>
              <a:defRPr/>
            </a:pPr>
            <a:fld id="{6DE648C1-B5A8-443A-AA3A-BB1B7BA70C01}" type="datetimeFigureOut">
              <a:rPr lang="en-US" smtClean="0"/>
              <a:pPr>
                <a:defRPr/>
              </a:pPr>
              <a:t>2/5/2018</a:t>
            </a:fld>
            <a:endParaRPr lang="en-US" dirty="0"/>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b="1" dirty="0">
                <a:solidFill>
                  <a:schemeClr val="bg1"/>
                </a:solidFill>
              </a:defRPr>
            </a:lvl1pPr>
          </a:lstStyle>
          <a:p>
            <a:pPr>
              <a:defRPr/>
            </a:pPr>
            <a:endParaRPr lang="en-US" dirty="0"/>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chemeClr val="bg1"/>
                </a:solidFill>
              </a:defRPr>
            </a:lvl1pPr>
          </a:lstStyle>
          <a:p>
            <a:pPr>
              <a:defRPr/>
            </a:pPr>
            <a:fld id="{2ED0EDA9-8300-46EF-9C02-6A03339B30E1}" type="slidenum">
              <a:rPr lang="en-US" smtClean="0"/>
              <a:pPr>
                <a:defRPr/>
              </a:pPr>
              <a:t>‹#›</a:t>
            </a:fld>
            <a:endParaRPr lang="en-US"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70" y="6143674"/>
            <a:ext cx="1124799" cy="423674"/>
          </a:xfrm>
          <a:prstGeom prst="rect">
            <a:avLst/>
          </a:prstGeom>
        </p:spPr>
      </p:pic>
    </p:spTree>
    <p:extLst>
      <p:ext uri="{BB962C8B-B14F-4D97-AF65-F5344CB8AC3E}">
        <p14:creationId xmlns:p14="http://schemas.microsoft.com/office/powerpoint/2010/main" val="42534843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iming>
    <p:tnLst>
      <p:par>
        <p:cTn id="1" dur="indefinite" restart="never" nodeType="tmRoot"/>
      </p:par>
    </p:tnLst>
  </p:timing>
  <p:txStyles>
    <p:titleStyle>
      <a:lvl1pPr algn="l" rtl="0" eaLnBrk="1" fontAlgn="base" hangingPunct="1">
        <a:spcBef>
          <a:spcPct val="0"/>
        </a:spcBef>
        <a:spcAft>
          <a:spcPct val="0"/>
        </a:spcAft>
        <a:defRPr sz="3600" b="1" kern="1200">
          <a:solidFill>
            <a:srgbClr val="36424A"/>
          </a:solidFill>
          <a:latin typeface="Arial" pitchFamily="34" charset="0"/>
          <a:ea typeface="+mj-ea"/>
          <a:cs typeface="Arial" pitchFamily="34" charset="0"/>
        </a:defRPr>
      </a:lvl1pPr>
      <a:lvl2pPr algn="l" rtl="0" eaLnBrk="1" fontAlgn="base" hangingPunct="1">
        <a:spcBef>
          <a:spcPct val="0"/>
        </a:spcBef>
        <a:spcAft>
          <a:spcPct val="0"/>
        </a:spcAft>
        <a:defRPr sz="3600" b="1">
          <a:solidFill>
            <a:srgbClr val="6E3319"/>
          </a:solidFill>
          <a:latin typeface="Arial" charset="0"/>
          <a:cs typeface="Arial" charset="0"/>
        </a:defRPr>
      </a:lvl2pPr>
      <a:lvl3pPr algn="l" rtl="0" eaLnBrk="1" fontAlgn="base" hangingPunct="1">
        <a:spcBef>
          <a:spcPct val="0"/>
        </a:spcBef>
        <a:spcAft>
          <a:spcPct val="0"/>
        </a:spcAft>
        <a:defRPr sz="3600" b="1">
          <a:solidFill>
            <a:srgbClr val="6E3319"/>
          </a:solidFill>
          <a:latin typeface="Arial" charset="0"/>
          <a:cs typeface="Arial" charset="0"/>
        </a:defRPr>
      </a:lvl3pPr>
      <a:lvl4pPr algn="l" rtl="0" eaLnBrk="1" fontAlgn="base" hangingPunct="1">
        <a:spcBef>
          <a:spcPct val="0"/>
        </a:spcBef>
        <a:spcAft>
          <a:spcPct val="0"/>
        </a:spcAft>
        <a:defRPr sz="3600" b="1">
          <a:solidFill>
            <a:srgbClr val="6E3319"/>
          </a:solidFill>
          <a:latin typeface="Arial" charset="0"/>
          <a:cs typeface="Arial" charset="0"/>
        </a:defRPr>
      </a:lvl4pPr>
      <a:lvl5pPr algn="l" rtl="0" eaLnBrk="1" fontAlgn="base" hangingPunct="1">
        <a:spcBef>
          <a:spcPct val="0"/>
        </a:spcBef>
        <a:spcAft>
          <a:spcPct val="0"/>
        </a:spcAft>
        <a:defRPr sz="3600" b="1">
          <a:solidFill>
            <a:srgbClr val="6E3319"/>
          </a:solidFill>
          <a:latin typeface="Arial" charset="0"/>
          <a:cs typeface="Arial" charset="0"/>
        </a:defRPr>
      </a:lvl5pPr>
      <a:lvl6pPr marL="457200" algn="l" rtl="0" eaLnBrk="1" fontAlgn="base" hangingPunct="1">
        <a:spcBef>
          <a:spcPct val="0"/>
        </a:spcBef>
        <a:spcAft>
          <a:spcPct val="0"/>
        </a:spcAft>
        <a:defRPr sz="3600" b="1">
          <a:solidFill>
            <a:srgbClr val="6E3319"/>
          </a:solidFill>
          <a:latin typeface="Arial" charset="0"/>
          <a:cs typeface="Arial" charset="0"/>
        </a:defRPr>
      </a:lvl6pPr>
      <a:lvl7pPr marL="914400" algn="l" rtl="0" eaLnBrk="1" fontAlgn="base" hangingPunct="1">
        <a:spcBef>
          <a:spcPct val="0"/>
        </a:spcBef>
        <a:spcAft>
          <a:spcPct val="0"/>
        </a:spcAft>
        <a:defRPr sz="3600" b="1">
          <a:solidFill>
            <a:srgbClr val="6E3319"/>
          </a:solidFill>
          <a:latin typeface="Arial" charset="0"/>
          <a:cs typeface="Arial" charset="0"/>
        </a:defRPr>
      </a:lvl7pPr>
      <a:lvl8pPr marL="1371600" algn="l" rtl="0" eaLnBrk="1" fontAlgn="base" hangingPunct="1">
        <a:spcBef>
          <a:spcPct val="0"/>
        </a:spcBef>
        <a:spcAft>
          <a:spcPct val="0"/>
        </a:spcAft>
        <a:defRPr sz="3600" b="1">
          <a:solidFill>
            <a:srgbClr val="6E3319"/>
          </a:solidFill>
          <a:latin typeface="Arial" charset="0"/>
          <a:cs typeface="Arial" charset="0"/>
        </a:defRPr>
      </a:lvl8pPr>
      <a:lvl9pPr marL="1828800" algn="l" rtl="0" eaLnBrk="1" fontAlgn="base" hangingPunct="1">
        <a:spcBef>
          <a:spcPct val="0"/>
        </a:spcBef>
        <a:spcAft>
          <a:spcPct val="0"/>
        </a:spcAft>
        <a:defRPr sz="3600" b="1">
          <a:solidFill>
            <a:srgbClr val="6E3319"/>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400" b="1" kern="1200">
          <a:solidFill>
            <a:srgbClr val="36424A"/>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000" kern="1200">
          <a:solidFill>
            <a:srgbClr val="6A737B"/>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kern="1200">
          <a:solidFill>
            <a:srgbClr val="6A737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mtClean="0">
                <a:solidFill>
                  <a:schemeClr val="tx1"/>
                </a:solidFill>
                <a:latin typeface="Arial" charset="0"/>
              </a:defRPr>
            </a:lvl1pPr>
          </a:lstStyle>
          <a:p>
            <a:pPr fontAlgn="base">
              <a:spcBef>
                <a:spcPct val="0"/>
              </a:spcBef>
              <a:spcAft>
                <a:spcPct val="0"/>
              </a:spcAft>
              <a:defRPr/>
            </a:pPr>
            <a:fld id="{E816197A-518A-43DB-B179-B118CB22EF81}" type="slidenum">
              <a:rPr lang="en-AU" sz="1400">
                <a:solidFill>
                  <a:srgbClr val="000000"/>
                </a:solidFill>
              </a:rPr>
              <a:pPr fontAlgn="base">
                <a:spcBef>
                  <a:spcPct val="0"/>
                </a:spcBef>
                <a:spcAft>
                  <a:spcPct val="0"/>
                </a:spcAft>
                <a:defRPr/>
              </a:pPr>
              <a:t>‹#›</a:t>
            </a:fld>
            <a:endParaRPr lang="en-AU" sz="1400">
              <a:solidFill>
                <a:srgbClr val="000000"/>
              </a:solidFill>
            </a:endParaRPr>
          </a:p>
        </p:txBody>
      </p:sp>
    </p:spTree>
    <p:extLst>
      <p:ext uri="{BB962C8B-B14F-4D97-AF65-F5344CB8AC3E}">
        <p14:creationId xmlns:p14="http://schemas.microsoft.com/office/powerpoint/2010/main" val="3186318729"/>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rtl="0" eaLnBrk="0" fontAlgn="base" hangingPunct="0">
        <a:spcBef>
          <a:spcPct val="0"/>
        </a:spcBef>
        <a:spcAft>
          <a:spcPct val="0"/>
        </a:spcAft>
        <a:defRPr sz="2000">
          <a:solidFill>
            <a:srgbClr val="5F5F5F"/>
          </a:solidFill>
          <a:latin typeface="Arial" pitchFamily="34" charset="0"/>
          <a:ea typeface="+mj-ea"/>
          <a:cs typeface="+mj-cs"/>
        </a:defRPr>
      </a:lvl1pPr>
      <a:lvl2pPr algn="l" rtl="0" eaLnBrk="0" fontAlgn="base" hangingPunct="0">
        <a:spcBef>
          <a:spcPct val="0"/>
        </a:spcBef>
        <a:spcAft>
          <a:spcPct val="0"/>
        </a:spcAft>
        <a:defRPr sz="2000">
          <a:solidFill>
            <a:srgbClr val="5F5F5F"/>
          </a:solidFill>
          <a:latin typeface="Arial" charset="0"/>
        </a:defRPr>
      </a:lvl2pPr>
      <a:lvl3pPr algn="l" rtl="0" eaLnBrk="0" fontAlgn="base" hangingPunct="0">
        <a:spcBef>
          <a:spcPct val="0"/>
        </a:spcBef>
        <a:spcAft>
          <a:spcPct val="0"/>
        </a:spcAft>
        <a:defRPr sz="2000">
          <a:solidFill>
            <a:srgbClr val="5F5F5F"/>
          </a:solidFill>
          <a:latin typeface="Arial" charset="0"/>
        </a:defRPr>
      </a:lvl3pPr>
      <a:lvl4pPr algn="l" rtl="0" eaLnBrk="0" fontAlgn="base" hangingPunct="0">
        <a:spcBef>
          <a:spcPct val="0"/>
        </a:spcBef>
        <a:spcAft>
          <a:spcPct val="0"/>
        </a:spcAft>
        <a:defRPr sz="2000">
          <a:solidFill>
            <a:srgbClr val="5F5F5F"/>
          </a:solidFill>
          <a:latin typeface="Arial" charset="0"/>
        </a:defRPr>
      </a:lvl4pPr>
      <a:lvl5pPr algn="l" rtl="0" eaLnBrk="0" fontAlgn="base" hangingPunct="0">
        <a:spcBef>
          <a:spcPct val="0"/>
        </a:spcBef>
        <a:spcAft>
          <a:spcPct val="0"/>
        </a:spcAft>
        <a:defRPr sz="2000">
          <a:solidFill>
            <a:srgbClr val="5F5F5F"/>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lr>
          <a:srgbClr val="FE5D13"/>
        </a:buClr>
        <a:buFont typeface="Wingdings" pitchFamily="2" charset="2"/>
        <a:buChar char=""/>
        <a:defRPr>
          <a:solidFill>
            <a:srgbClr val="5F5F5F"/>
          </a:solidFill>
          <a:latin typeface="Arial" pitchFamily="34" charset="0"/>
          <a:ea typeface="+mn-ea"/>
          <a:cs typeface="+mn-cs"/>
        </a:defRPr>
      </a:lvl1pPr>
      <a:lvl2pPr marL="742950" indent="-285750" algn="l" rtl="0" eaLnBrk="0" fontAlgn="base" hangingPunct="0">
        <a:spcBef>
          <a:spcPct val="20000"/>
        </a:spcBef>
        <a:spcAft>
          <a:spcPct val="0"/>
        </a:spcAft>
        <a:buClr>
          <a:schemeClr val="accent1"/>
        </a:buClr>
        <a:buSzPct val="80000"/>
        <a:buFont typeface="Wingdings" pitchFamily="2" charset="2"/>
        <a:buChar char="§"/>
        <a:defRPr sz="1600">
          <a:solidFill>
            <a:srgbClr val="5F5F5F"/>
          </a:solidFill>
          <a:latin typeface="Arial" pitchFamily="34" charset="0"/>
        </a:defRPr>
      </a:lvl2pPr>
      <a:lvl3pPr marL="1143000" indent="-228600" algn="l" rtl="0" eaLnBrk="0" fontAlgn="base" hangingPunct="0">
        <a:spcBef>
          <a:spcPct val="20000"/>
        </a:spcBef>
        <a:spcAft>
          <a:spcPct val="0"/>
        </a:spcAft>
        <a:buClr>
          <a:schemeClr val="accent1"/>
        </a:buClr>
        <a:buChar char="•"/>
        <a:defRPr sz="1400">
          <a:solidFill>
            <a:srgbClr val="5F5F5F"/>
          </a:solidFill>
          <a:latin typeface="Arial" pitchFamily="34" charset="0"/>
        </a:defRPr>
      </a:lvl3pPr>
      <a:lvl4pPr marL="1600200" indent="-228600" algn="l" rtl="0" eaLnBrk="0" fontAlgn="base" hangingPunct="0">
        <a:spcBef>
          <a:spcPct val="20000"/>
        </a:spcBef>
        <a:spcAft>
          <a:spcPct val="0"/>
        </a:spcAft>
        <a:buClr>
          <a:schemeClr val="accent1"/>
        </a:buClr>
        <a:buChar char="•"/>
        <a:defRPr sz="1400">
          <a:solidFill>
            <a:srgbClr val="5F5F5F"/>
          </a:solidFill>
          <a:latin typeface="Arial" pitchFamily="34" charset="0"/>
        </a:defRPr>
      </a:lvl4pPr>
      <a:lvl5pPr marL="2057400" indent="-228600" algn="l" rtl="0" eaLnBrk="0" fontAlgn="base" hangingPunct="0">
        <a:spcBef>
          <a:spcPct val="20000"/>
        </a:spcBef>
        <a:spcAft>
          <a:spcPct val="0"/>
        </a:spcAft>
        <a:buClr>
          <a:schemeClr val="accent1"/>
        </a:buClr>
        <a:buChar char="•"/>
        <a:defRPr sz="1400">
          <a:solidFill>
            <a:srgbClr val="5F5F5F"/>
          </a:solidFill>
          <a:latin typeface="Arial" pitchFamily="34" charset="0"/>
        </a:defRPr>
      </a:lvl5pPr>
      <a:lvl6pPr marL="2514600" indent="-228600" algn="l" rtl="0" fontAlgn="base">
        <a:spcBef>
          <a:spcPct val="20000"/>
        </a:spcBef>
        <a:spcAft>
          <a:spcPct val="0"/>
        </a:spcAft>
        <a:buClr>
          <a:schemeClr val="accent1"/>
        </a:buClr>
        <a:buChar char="•"/>
        <a:defRPr sz="1400">
          <a:solidFill>
            <a:srgbClr val="5F5F5F"/>
          </a:solidFill>
          <a:latin typeface="+mn-lt"/>
        </a:defRPr>
      </a:lvl6pPr>
      <a:lvl7pPr marL="2971800" indent="-228600" algn="l" rtl="0" fontAlgn="base">
        <a:spcBef>
          <a:spcPct val="20000"/>
        </a:spcBef>
        <a:spcAft>
          <a:spcPct val="0"/>
        </a:spcAft>
        <a:buClr>
          <a:schemeClr val="accent1"/>
        </a:buClr>
        <a:buChar char="•"/>
        <a:defRPr sz="1400">
          <a:solidFill>
            <a:srgbClr val="5F5F5F"/>
          </a:solidFill>
          <a:latin typeface="+mn-lt"/>
        </a:defRPr>
      </a:lvl7pPr>
      <a:lvl8pPr marL="3429000" indent="-228600" algn="l" rtl="0" fontAlgn="base">
        <a:spcBef>
          <a:spcPct val="20000"/>
        </a:spcBef>
        <a:spcAft>
          <a:spcPct val="0"/>
        </a:spcAft>
        <a:buClr>
          <a:schemeClr val="accent1"/>
        </a:buClr>
        <a:buChar char="•"/>
        <a:defRPr sz="1400">
          <a:solidFill>
            <a:srgbClr val="5F5F5F"/>
          </a:solidFill>
          <a:latin typeface="+mn-lt"/>
        </a:defRPr>
      </a:lvl8pPr>
      <a:lvl9pPr marL="3886200" indent="-228600" algn="l" rtl="0" fontAlgn="base">
        <a:spcBef>
          <a:spcPct val="20000"/>
        </a:spcBef>
        <a:spcAft>
          <a:spcPct val="0"/>
        </a:spcAft>
        <a:buClr>
          <a:schemeClr val="accent1"/>
        </a:buClr>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emf"/><Relationship Id="rId18" Type="http://schemas.openxmlformats.org/officeDocument/2006/relationships/image" Target="../media/image34.wmf"/><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emf"/><Relationship Id="rId1" Type="http://schemas.openxmlformats.org/officeDocument/2006/relationships/slideLayout" Target="../slideLayouts/slideLayout16.xml"/><Relationship Id="rId6" Type="http://schemas.openxmlformats.org/officeDocument/2006/relationships/hyperlink" Target="http://electricalnotes.files.wordpress.com/2011/03/1.png" TargetMode="External"/><Relationship Id="rId11" Type="http://schemas.openxmlformats.org/officeDocument/2006/relationships/image" Target="../media/image27.png"/><Relationship Id="rId5" Type="http://schemas.openxmlformats.org/officeDocument/2006/relationships/image" Target="../media/image22.wmf"/><Relationship Id="rId15" Type="http://schemas.openxmlformats.org/officeDocument/2006/relationships/image" Target="../media/image31.png"/><Relationship Id="rId10" Type="http://schemas.openxmlformats.org/officeDocument/2006/relationships/image" Target="../media/image26.wmf"/><Relationship Id="rId4" Type="http://schemas.openxmlformats.org/officeDocument/2006/relationships/image" Target="../media/image21.emf"/><Relationship Id="rId9" Type="http://schemas.openxmlformats.org/officeDocument/2006/relationships/image" Target="../media/image25.png"/><Relationship Id="rId1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w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00200" y="1905000"/>
            <a:ext cx="7239000" cy="715962"/>
          </a:xfrm>
        </p:spPr>
        <p:txBody>
          <a:bodyPr>
            <a:noAutofit/>
          </a:bodyPr>
          <a:lstStyle/>
          <a:p>
            <a:r>
              <a:rPr lang="en-US" sz="2800" dirty="0" smtClean="0">
                <a:solidFill>
                  <a:prstClr val="black"/>
                </a:solidFill>
              </a:rPr>
              <a:t>Tech Talk</a:t>
            </a:r>
            <a:br>
              <a:rPr lang="en-US" sz="2800" dirty="0" smtClean="0">
                <a:solidFill>
                  <a:prstClr val="black"/>
                </a:solidFill>
              </a:rPr>
            </a:br>
            <a:r>
              <a:rPr lang="en-US" sz="2800" dirty="0" smtClean="0">
                <a:solidFill>
                  <a:prstClr val="black"/>
                </a:solidFill>
              </a:rPr>
              <a:t/>
            </a:r>
            <a:br>
              <a:rPr lang="en-US" sz="2800" dirty="0" smtClean="0">
                <a:solidFill>
                  <a:prstClr val="black"/>
                </a:solidFill>
              </a:rPr>
            </a:br>
            <a:r>
              <a:rPr lang="en-US" sz="2800" dirty="0" smtClean="0">
                <a:solidFill>
                  <a:prstClr val="black"/>
                </a:solidFill>
              </a:rPr>
              <a:t/>
            </a:r>
            <a:br>
              <a:rPr lang="en-US" sz="2800" dirty="0" smtClean="0">
                <a:solidFill>
                  <a:prstClr val="black"/>
                </a:solidFill>
              </a:rPr>
            </a:br>
            <a:r>
              <a:rPr lang="en-US" sz="2800" dirty="0">
                <a:solidFill>
                  <a:prstClr val="black"/>
                </a:solidFill>
              </a:rPr>
              <a:t/>
            </a:r>
            <a:br>
              <a:rPr lang="en-US" sz="2800" dirty="0">
                <a:solidFill>
                  <a:prstClr val="black"/>
                </a:solidFill>
              </a:rPr>
            </a:br>
            <a:r>
              <a:rPr lang="en-US" sz="2800" dirty="0">
                <a:solidFill>
                  <a:prstClr val="black"/>
                </a:solidFill>
              </a:rPr>
              <a:t/>
            </a:r>
            <a:br>
              <a:rPr lang="en-US" sz="2800" dirty="0">
                <a:solidFill>
                  <a:prstClr val="black"/>
                </a:solidFill>
              </a:rPr>
            </a:br>
            <a:r>
              <a:rPr lang="en-US" sz="2800" smtClean="0">
                <a:solidFill>
                  <a:prstClr val="black"/>
                </a:solidFill>
              </a:rPr>
              <a:t>Wednesday February 8, 2018</a:t>
            </a:r>
            <a:r>
              <a:rPr lang="en-US" sz="2800" dirty="0" smtClean="0">
                <a:solidFill>
                  <a:prstClr val="black"/>
                </a:solidFill>
              </a:rPr>
              <a:t>		</a:t>
            </a:r>
            <a:r>
              <a:rPr lang="en-US" sz="2800" dirty="0">
                <a:solidFill>
                  <a:prstClr val="black"/>
                </a:solidFill>
              </a:rPr>
              <a:t/>
            </a:r>
            <a:br>
              <a:rPr lang="en-US" sz="2800" dirty="0">
                <a:solidFill>
                  <a:prstClr val="black"/>
                </a:solidFill>
              </a:rPr>
            </a:br>
            <a:r>
              <a:rPr lang="en-US" sz="2800" dirty="0">
                <a:solidFill>
                  <a:prstClr val="black"/>
                </a:solidFill>
              </a:rPr>
              <a:t/>
            </a:r>
            <a:br>
              <a:rPr lang="en-US" sz="2800" dirty="0">
                <a:solidFill>
                  <a:prstClr val="black"/>
                </a:solidFill>
              </a:rPr>
            </a:br>
            <a:endParaRPr lang="en-CA"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021525"/>
            <a:ext cx="2335213" cy="59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29400" y="5715000"/>
            <a:ext cx="2445221" cy="307777"/>
          </a:xfrm>
          <a:prstGeom prst="rect">
            <a:avLst/>
          </a:prstGeom>
          <a:noFill/>
        </p:spPr>
        <p:txBody>
          <a:bodyPr wrap="none" rtlCol="0">
            <a:spAutoFit/>
          </a:bodyPr>
          <a:lstStyle/>
          <a:p>
            <a:r>
              <a:rPr lang="en-US" sz="1400" dirty="0" smtClean="0"/>
              <a:t>Presented on June 27, 2017 to:</a:t>
            </a:r>
            <a:endParaRPr lang="en-CA" sz="1400" dirty="0"/>
          </a:p>
        </p:txBody>
      </p:sp>
    </p:spTree>
    <p:extLst>
      <p:ext uri="{BB962C8B-B14F-4D97-AF65-F5344CB8AC3E}">
        <p14:creationId xmlns:p14="http://schemas.microsoft.com/office/powerpoint/2010/main" val="1182619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Ishikawa Fish Bone Diagram </a:t>
            </a:r>
            <a:endParaRPr lang="en-CA" dirty="0"/>
          </a:p>
        </p:txBody>
      </p:sp>
      <p:sp>
        <p:nvSpPr>
          <p:cNvPr id="3" name="Content Placeholder 2"/>
          <p:cNvSpPr>
            <a:spLocks noGrp="1"/>
          </p:cNvSpPr>
          <p:nvPr>
            <p:ph idx="1"/>
          </p:nvPr>
        </p:nvSpPr>
        <p:spPr>
          <a:xfrm>
            <a:off x="1676400" y="990600"/>
            <a:ext cx="7391400" cy="4525963"/>
          </a:xfrm>
        </p:spPr>
        <p:txBody>
          <a:bodyPr/>
          <a:lstStyle/>
          <a:p>
            <a:pPr marL="0" indent="0">
              <a:buNone/>
            </a:pPr>
            <a:r>
              <a:rPr lang="en-CA" sz="1800" dirty="0" smtClean="0"/>
              <a:t>To break down (in successive layers of detail) root causes that potentially contribute to a particular effect. Suggest using when:</a:t>
            </a:r>
          </a:p>
          <a:p>
            <a:pPr>
              <a:buFont typeface="Arial"/>
              <a:buChar char="•"/>
            </a:pPr>
            <a:r>
              <a:rPr lang="en-CA" sz="1800" dirty="0" smtClean="0"/>
              <a:t>Analyzing </a:t>
            </a:r>
            <a:r>
              <a:rPr lang="en-CA" sz="1800" dirty="0"/>
              <a:t>and </a:t>
            </a:r>
            <a:r>
              <a:rPr lang="en-CA" sz="1800" dirty="0" smtClean="0"/>
              <a:t>finding </a:t>
            </a:r>
            <a:r>
              <a:rPr lang="en-CA" sz="1800" dirty="0"/>
              <a:t>the root cause of a complicated problem</a:t>
            </a:r>
          </a:p>
          <a:p>
            <a:pPr>
              <a:buFont typeface="Arial"/>
              <a:buChar char="•"/>
            </a:pPr>
            <a:r>
              <a:rPr lang="en-CA" sz="1800" dirty="0"/>
              <a:t>When there are many possible causes for a problem</a:t>
            </a:r>
          </a:p>
          <a:p>
            <a:endParaRPr lang="en-CA" sz="1800" dirty="0"/>
          </a:p>
        </p:txBody>
      </p:sp>
      <p:grpSp>
        <p:nvGrpSpPr>
          <p:cNvPr id="10" name="Group 9"/>
          <p:cNvGrpSpPr/>
          <p:nvPr/>
        </p:nvGrpSpPr>
        <p:grpSpPr>
          <a:xfrm>
            <a:off x="1981200" y="2276740"/>
            <a:ext cx="7078368" cy="4380943"/>
            <a:chOff x="1981200" y="2276740"/>
            <a:chExt cx="7078368" cy="4380943"/>
          </a:xfrm>
        </p:grpSpPr>
        <p:pic>
          <p:nvPicPr>
            <p:cNvPr id="6148" name="Picture 4" descr="Improving Problem Solving and Focus with Fishbone Diagr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76740"/>
              <a:ext cx="5684134" cy="4380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70275" y="4159514"/>
              <a:ext cx="776175" cy="488685"/>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6970276" y="4287750"/>
              <a:ext cx="776175" cy="215444"/>
            </a:xfrm>
            <a:prstGeom prst="rect">
              <a:avLst/>
            </a:prstGeom>
            <a:noFill/>
          </p:spPr>
          <p:txBody>
            <a:bodyPr wrap="none" rtlCol="0">
              <a:spAutoFit/>
            </a:bodyPr>
            <a:lstStyle/>
            <a:p>
              <a:r>
                <a:rPr lang="en-CA" sz="800" dirty="0"/>
                <a:t>Measurement</a:t>
              </a:r>
            </a:p>
          </p:txBody>
        </p:sp>
        <p:cxnSp>
          <p:nvCxnSpPr>
            <p:cNvPr id="8" name="Straight Arrow Connector 7"/>
            <p:cNvCxnSpPr>
              <a:stCxn id="6" idx="3"/>
            </p:cNvCxnSpPr>
            <p:nvPr/>
          </p:nvCxnSpPr>
          <p:spPr>
            <a:xfrm flipV="1">
              <a:off x="7746450" y="4395472"/>
              <a:ext cx="406950" cy="83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77200" y="4226195"/>
              <a:ext cx="982368" cy="338554"/>
            </a:xfrm>
            <a:prstGeom prst="rect">
              <a:avLst/>
            </a:prstGeom>
            <a:noFill/>
          </p:spPr>
          <p:txBody>
            <a:bodyPr wrap="square" rtlCol="0">
              <a:spAutoFit/>
            </a:bodyPr>
            <a:lstStyle/>
            <a:p>
              <a:r>
                <a:rPr lang="en-US" sz="1600" dirty="0" smtClean="0"/>
                <a:t>Problem</a:t>
              </a:r>
              <a:endParaRPr lang="en-CA" sz="1600" dirty="0"/>
            </a:p>
          </p:txBody>
        </p:sp>
      </p:grpSp>
    </p:spTree>
    <p:extLst>
      <p:ext uri="{BB962C8B-B14F-4D97-AF65-F5344CB8AC3E}">
        <p14:creationId xmlns:p14="http://schemas.microsoft.com/office/powerpoint/2010/main" val="27931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Ishikawa Fish Bone Diagram </a:t>
            </a:r>
          </a:p>
        </p:txBody>
      </p:sp>
      <p:sp>
        <p:nvSpPr>
          <p:cNvPr id="4" name="TextBox 3"/>
          <p:cNvSpPr txBox="1"/>
          <p:nvPr/>
        </p:nvSpPr>
        <p:spPr>
          <a:xfrm>
            <a:off x="1905000" y="5410200"/>
            <a:ext cx="1896738" cy="369332"/>
          </a:xfrm>
          <a:prstGeom prst="rect">
            <a:avLst/>
          </a:prstGeom>
          <a:noFill/>
        </p:spPr>
        <p:txBody>
          <a:bodyPr wrap="none" rtlCol="0">
            <a:spAutoFit/>
          </a:bodyPr>
          <a:lstStyle/>
          <a:p>
            <a:r>
              <a:rPr lang="en-US" dirty="0" smtClean="0"/>
              <a:t>2007 Lexus ES350 </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857375"/>
            <a:ext cx="4762500" cy="3143250"/>
          </a:xfrm>
          <a:prstGeom prst="rect">
            <a:avLst/>
          </a:prstGeom>
        </p:spPr>
      </p:pic>
    </p:spTree>
    <p:extLst>
      <p:ext uri="{BB962C8B-B14F-4D97-AF65-F5344CB8AC3E}">
        <p14:creationId xmlns:p14="http://schemas.microsoft.com/office/powerpoint/2010/main" val="1730146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20" y="381000"/>
            <a:ext cx="853938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267200" y="304800"/>
            <a:ext cx="4876800" cy="1143000"/>
          </a:xfrm>
        </p:spPr>
        <p:txBody>
          <a:bodyPr>
            <a:noAutofit/>
          </a:bodyPr>
          <a:lstStyle/>
          <a:p>
            <a:pPr marL="171450" indent="-171450">
              <a:tabLst>
                <a:tab pos="341313" algn="l"/>
              </a:tabLst>
            </a:pPr>
            <a:r>
              <a:rPr lang="en-CA" sz="2800" dirty="0" smtClean="0"/>
              <a:t>Ishikawa Diagram Example</a:t>
            </a:r>
            <a:r>
              <a:rPr lang="en-CA" sz="1800" dirty="0" smtClean="0"/>
              <a:t/>
            </a:r>
            <a:br>
              <a:rPr lang="en-CA" sz="1800" dirty="0" smtClean="0"/>
            </a:br>
            <a:r>
              <a:rPr lang="en-CA" sz="1800" dirty="0" smtClean="0"/>
              <a:t>- Toyota Unintended Acceleration 	Investigation </a:t>
            </a:r>
            <a:endParaRPr lang="en-CA" sz="1800" dirty="0"/>
          </a:p>
        </p:txBody>
      </p:sp>
    </p:spTree>
    <p:extLst>
      <p:ext uri="{BB962C8B-B14F-4D97-AF65-F5344CB8AC3E}">
        <p14:creationId xmlns:p14="http://schemas.microsoft.com/office/powerpoint/2010/main" val="731496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492500" y="5445125"/>
            <a:ext cx="18430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Vegetation Management Inadequate</a:t>
            </a:r>
          </a:p>
        </p:txBody>
      </p:sp>
      <p:sp>
        <p:nvSpPr>
          <p:cNvPr id="5123" name="Text Box 3"/>
          <p:cNvSpPr txBox="1">
            <a:spLocks noChangeArrowheads="1"/>
          </p:cNvSpPr>
          <p:nvPr/>
        </p:nvSpPr>
        <p:spPr bwMode="auto">
          <a:xfrm>
            <a:off x="179388" y="4292600"/>
            <a:ext cx="18145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Fault Repaired with Substitute Parts</a:t>
            </a:r>
          </a:p>
        </p:txBody>
      </p:sp>
      <p:sp>
        <p:nvSpPr>
          <p:cNvPr id="5124" name="Text Box 4"/>
          <p:cNvSpPr txBox="1">
            <a:spLocks noChangeArrowheads="1"/>
          </p:cNvSpPr>
          <p:nvPr/>
        </p:nvSpPr>
        <p:spPr bwMode="auto">
          <a:xfrm>
            <a:off x="611188" y="6237288"/>
            <a:ext cx="153828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dirty="0" smtClean="0">
                <a:solidFill>
                  <a:srgbClr val="000000"/>
                </a:solidFill>
              </a:rPr>
              <a:t>Substitute Parts not Replaced</a:t>
            </a:r>
          </a:p>
        </p:txBody>
      </p:sp>
      <p:sp>
        <p:nvSpPr>
          <p:cNvPr id="5125" name="Text Box 5"/>
          <p:cNvSpPr txBox="1">
            <a:spLocks noChangeArrowheads="1"/>
          </p:cNvSpPr>
          <p:nvPr/>
        </p:nvSpPr>
        <p:spPr bwMode="auto">
          <a:xfrm>
            <a:off x="1547813" y="3789363"/>
            <a:ext cx="1946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Design Specification doesn’t meet duty</a:t>
            </a:r>
          </a:p>
        </p:txBody>
      </p:sp>
      <p:sp>
        <p:nvSpPr>
          <p:cNvPr id="5126" name="Text Box 6"/>
          <p:cNvSpPr txBox="1">
            <a:spLocks noChangeArrowheads="1"/>
          </p:cNvSpPr>
          <p:nvPr/>
        </p:nvSpPr>
        <p:spPr bwMode="auto">
          <a:xfrm>
            <a:off x="2339975" y="4005263"/>
            <a:ext cx="1404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Requirement Specification </a:t>
            </a:r>
          </a:p>
          <a:p>
            <a:pPr eaLnBrk="1" fontAlgn="base" hangingPunct="1">
              <a:spcBef>
                <a:spcPct val="0"/>
              </a:spcBef>
              <a:spcAft>
                <a:spcPct val="0"/>
              </a:spcAft>
            </a:pPr>
            <a:r>
              <a:rPr lang="en-AU" altLang="en-US" sz="800" smtClean="0">
                <a:solidFill>
                  <a:srgbClr val="000000"/>
                </a:solidFill>
              </a:rPr>
              <a:t>is Incorrect or Incomplete</a:t>
            </a:r>
          </a:p>
        </p:txBody>
      </p:sp>
      <p:sp>
        <p:nvSpPr>
          <p:cNvPr id="5127" name="Text Box 7"/>
          <p:cNvSpPr txBox="1">
            <a:spLocks noChangeArrowheads="1"/>
          </p:cNvSpPr>
          <p:nvPr/>
        </p:nvSpPr>
        <p:spPr bwMode="auto">
          <a:xfrm>
            <a:off x="250825" y="4508500"/>
            <a:ext cx="21923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Inspection Regime is Inadequate (PE I 1.01)</a:t>
            </a:r>
          </a:p>
        </p:txBody>
      </p:sp>
      <p:sp>
        <p:nvSpPr>
          <p:cNvPr id="5128" name="Text Box 8"/>
          <p:cNvSpPr txBox="1">
            <a:spLocks noChangeArrowheads="1"/>
          </p:cNvSpPr>
          <p:nvPr/>
        </p:nvSpPr>
        <p:spPr bwMode="auto">
          <a:xfrm>
            <a:off x="6877050" y="188913"/>
            <a:ext cx="2087563" cy="11318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endParaRPr lang="en-AU" altLang="en-US" sz="800" smtClean="0">
              <a:solidFill>
                <a:srgbClr val="000000"/>
              </a:solidFill>
            </a:endParaRPr>
          </a:p>
          <a:p>
            <a:pPr eaLnBrk="1" fontAlgn="base" hangingPunct="1">
              <a:spcBef>
                <a:spcPct val="0"/>
              </a:spcBef>
              <a:spcAft>
                <a:spcPct val="0"/>
              </a:spcAft>
            </a:pPr>
            <a:r>
              <a:rPr lang="en-AU" altLang="en-US" sz="900" b="1" smtClean="0">
                <a:solidFill>
                  <a:srgbClr val="000000"/>
                </a:solidFill>
              </a:rPr>
              <a:t>Bare Overhead Conductors:</a:t>
            </a:r>
          </a:p>
          <a:p>
            <a:pPr eaLnBrk="1" fontAlgn="base" hangingPunct="1">
              <a:spcBef>
                <a:spcPct val="0"/>
              </a:spcBef>
              <a:spcAft>
                <a:spcPct val="0"/>
              </a:spcAft>
            </a:pPr>
            <a:endParaRPr lang="en-AU" altLang="en-US" sz="900" b="1" smtClean="0">
              <a:solidFill>
                <a:srgbClr val="000000"/>
              </a:solidFill>
            </a:endParaRPr>
          </a:p>
          <a:p>
            <a:pPr eaLnBrk="1" fontAlgn="base" hangingPunct="1">
              <a:spcBef>
                <a:spcPct val="0"/>
              </a:spcBef>
              <a:spcAft>
                <a:spcPct val="0"/>
              </a:spcAft>
            </a:pPr>
            <a:r>
              <a:rPr lang="en-AU" altLang="en-US" sz="900" b="1" smtClean="0">
                <a:solidFill>
                  <a:srgbClr val="000000"/>
                </a:solidFill>
              </a:rPr>
              <a:t>Failure due to Conductor Break</a:t>
            </a:r>
          </a:p>
          <a:p>
            <a:pPr eaLnBrk="1" fontAlgn="base" hangingPunct="1">
              <a:spcBef>
                <a:spcPct val="0"/>
              </a:spcBef>
              <a:spcAft>
                <a:spcPct val="0"/>
              </a:spcAft>
            </a:pPr>
            <a:r>
              <a:rPr lang="en-AU" altLang="en-US" sz="800" smtClean="0">
                <a:solidFill>
                  <a:srgbClr val="000000"/>
                </a:solidFill>
              </a:rPr>
              <a:t> - Line to Line</a:t>
            </a:r>
          </a:p>
          <a:p>
            <a:pPr eaLnBrk="1" fontAlgn="base" hangingPunct="1">
              <a:spcBef>
                <a:spcPct val="0"/>
              </a:spcBef>
              <a:spcAft>
                <a:spcPct val="0"/>
              </a:spcAft>
            </a:pPr>
            <a:r>
              <a:rPr lang="en-AU" altLang="en-US" sz="800" smtClean="0">
                <a:solidFill>
                  <a:srgbClr val="000000"/>
                </a:solidFill>
              </a:rPr>
              <a:t> - Line to Ground</a:t>
            </a:r>
          </a:p>
          <a:p>
            <a:pPr eaLnBrk="1" fontAlgn="base" hangingPunct="1">
              <a:spcBef>
                <a:spcPct val="0"/>
              </a:spcBef>
              <a:spcAft>
                <a:spcPct val="0"/>
              </a:spcAft>
            </a:pPr>
            <a:r>
              <a:rPr lang="en-AU" altLang="en-US" sz="800" smtClean="0">
                <a:solidFill>
                  <a:srgbClr val="000000"/>
                </a:solidFill>
              </a:rPr>
              <a:t> - Double/Multiple  Line to Ground</a:t>
            </a:r>
          </a:p>
          <a:p>
            <a:pPr eaLnBrk="1" fontAlgn="base" hangingPunct="1">
              <a:spcBef>
                <a:spcPct val="0"/>
              </a:spcBef>
              <a:spcAft>
                <a:spcPct val="0"/>
              </a:spcAft>
            </a:pPr>
            <a:endParaRPr lang="en-AU" altLang="en-US" sz="800" smtClean="0">
              <a:solidFill>
                <a:srgbClr val="000000"/>
              </a:solidFill>
            </a:endParaRPr>
          </a:p>
        </p:txBody>
      </p:sp>
      <p:sp>
        <p:nvSpPr>
          <p:cNvPr id="5129" name="Text Box 9"/>
          <p:cNvSpPr txBox="1">
            <a:spLocks noChangeArrowheads="1"/>
          </p:cNvSpPr>
          <p:nvPr/>
        </p:nvSpPr>
        <p:spPr bwMode="auto">
          <a:xfrm>
            <a:off x="179388" y="4076700"/>
            <a:ext cx="16129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Leading Indicators not Effective</a:t>
            </a:r>
          </a:p>
        </p:txBody>
      </p:sp>
      <p:sp>
        <p:nvSpPr>
          <p:cNvPr id="5130" name="Text Box 10"/>
          <p:cNvSpPr txBox="1">
            <a:spLocks noChangeArrowheads="1"/>
          </p:cNvSpPr>
          <p:nvPr/>
        </p:nvSpPr>
        <p:spPr bwMode="auto">
          <a:xfrm>
            <a:off x="1116013" y="4941888"/>
            <a:ext cx="16541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Inspection Performed Incorrectly</a:t>
            </a:r>
          </a:p>
        </p:txBody>
      </p:sp>
      <p:sp>
        <p:nvSpPr>
          <p:cNvPr id="5131" name="Text Box 11"/>
          <p:cNvSpPr txBox="1">
            <a:spLocks noChangeArrowheads="1"/>
          </p:cNvSpPr>
          <p:nvPr/>
        </p:nvSpPr>
        <p:spPr bwMode="auto">
          <a:xfrm>
            <a:off x="5795963" y="3429000"/>
            <a:ext cx="7127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Associated </a:t>
            </a:r>
          </a:p>
          <a:p>
            <a:pPr eaLnBrk="1" fontAlgn="base" hangingPunct="1">
              <a:spcBef>
                <a:spcPct val="0"/>
              </a:spcBef>
              <a:spcAft>
                <a:spcPct val="0"/>
              </a:spcAft>
            </a:pPr>
            <a:r>
              <a:rPr lang="en-AU" altLang="en-US" sz="800" smtClean="0">
                <a:solidFill>
                  <a:srgbClr val="000000"/>
                </a:solidFill>
              </a:rPr>
              <a:t>Asset </a:t>
            </a:r>
          </a:p>
          <a:p>
            <a:pPr eaLnBrk="1" fontAlgn="base" hangingPunct="1">
              <a:spcBef>
                <a:spcPct val="0"/>
              </a:spcBef>
              <a:spcAft>
                <a:spcPct val="0"/>
              </a:spcAft>
            </a:pPr>
            <a:r>
              <a:rPr lang="en-AU" altLang="en-US" sz="800" smtClean="0">
                <a:solidFill>
                  <a:srgbClr val="000000"/>
                </a:solidFill>
              </a:rPr>
              <a:t>Failure</a:t>
            </a:r>
          </a:p>
        </p:txBody>
      </p:sp>
      <p:sp>
        <p:nvSpPr>
          <p:cNvPr id="5132" name="Text Box 12"/>
          <p:cNvSpPr txBox="1">
            <a:spLocks noChangeArrowheads="1"/>
          </p:cNvSpPr>
          <p:nvPr/>
        </p:nvSpPr>
        <p:spPr bwMode="auto">
          <a:xfrm>
            <a:off x="6661150" y="3357563"/>
            <a:ext cx="3889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Pole</a:t>
            </a:r>
          </a:p>
        </p:txBody>
      </p:sp>
      <p:sp>
        <p:nvSpPr>
          <p:cNvPr id="5133" name="Text Box 13"/>
          <p:cNvSpPr txBox="1">
            <a:spLocks noChangeArrowheads="1"/>
          </p:cNvSpPr>
          <p:nvPr/>
        </p:nvSpPr>
        <p:spPr bwMode="auto">
          <a:xfrm>
            <a:off x="6732588" y="3571875"/>
            <a:ext cx="663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Cross Arm</a:t>
            </a:r>
          </a:p>
        </p:txBody>
      </p:sp>
      <p:sp>
        <p:nvSpPr>
          <p:cNvPr id="5134" name="Text Box 14"/>
          <p:cNvSpPr txBox="1">
            <a:spLocks noChangeArrowheads="1"/>
          </p:cNvSpPr>
          <p:nvPr/>
        </p:nvSpPr>
        <p:spPr bwMode="auto">
          <a:xfrm>
            <a:off x="7092950" y="3789363"/>
            <a:ext cx="4508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Joints</a:t>
            </a:r>
          </a:p>
        </p:txBody>
      </p:sp>
      <p:sp>
        <p:nvSpPr>
          <p:cNvPr id="5135" name="Text Box 15"/>
          <p:cNvSpPr txBox="1">
            <a:spLocks noChangeArrowheads="1"/>
          </p:cNvSpPr>
          <p:nvPr/>
        </p:nvSpPr>
        <p:spPr bwMode="auto">
          <a:xfrm>
            <a:off x="7308850" y="4005263"/>
            <a:ext cx="5762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Insulator</a:t>
            </a:r>
          </a:p>
        </p:txBody>
      </p:sp>
      <p:sp>
        <p:nvSpPr>
          <p:cNvPr id="5136" name="Text Box 16"/>
          <p:cNvSpPr txBox="1">
            <a:spLocks noChangeArrowheads="1"/>
          </p:cNvSpPr>
          <p:nvPr/>
        </p:nvSpPr>
        <p:spPr bwMode="auto">
          <a:xfrm>
            <a:off x="1476375" y="5661025"/>
            <a:ext cx="13668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Workmanship Mistakes</a:t>
            </a:r>
          </a:p>
        </p:txBody>
      </p:sp>
      <p:sp>
        <p:nvSpPr>
          <p:cNvPr id="5137" name="Text Box 17"/>
          <p:cNvSpPr txBox="1">
            <a:spLocks noChangeArrowheads="1"/>
          </p:cNvSpPr>
          <p:nvPr/>
        </p:nvSpPr>
        <p:spPr bwMode="auto">
          <a:xfrm>
            <a:off x="684213" y="6021388"/>
            <a:ext cx="11271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Unqualified Operator</a:t>
            </a:r>
          </a:p>
        </p:txBody>
      </p:sp>
      <p:sp>
        <p:nvSpPr>
          <p:cNvPr id="5138" name="Text Box 18"/>
          <p:cNvSpPr txBox="1">
            <a:spLocks noChangeArrowheads="1"/>
          </p:cNvSpPr>
          <p:nvPr/>
        </p:nvSpPr>
        <p:spPr bwMode="auto">
          <a:xfrm>
            <a:off x="395288" y="5805488"/>
            <a:ext cx="10953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Inadequate Training</a:t>
            </a:r>
          </a:p>
        </p:txBody>
      </p:sp>
      <p:sp>
        <p:nvSpPr>
          <p:cNvPr id="5139" name="Text Box 19"/>
          <p:cNvSpPr txBox="1">
            <a:spLocks noChangeArrowheads="1"/>
          </p:cNvSpPr>
          <p:nvPr/>
        </p:nvSpPr>
        <p:spPr bwMode="auto">
          <a:xfrm>
            <a:off x="4356100" y="4724400"/>
            <a:ext cx="12223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Security Lapse</a:t>
            </a:r>
          </a:p>
          <a:p>
            <a:pPr eaLnBrk="1" fontAlgn="base" hangingPunct="1">
              <a:spcBef>
                <a:spcPct val="0"/>
              </a:spcBef>
              <a:spcAft>
                <a:spcPct val="0"/>
              </a:spcAft>
            </a:pPr>
            <a:r>
              <a:rPr lang="en-AU" altLang="en-US" sz="800" smtClean="0">
                <a:solidFill>
                  <a:srgbClr val="000000"/>
                </a:solidFill>
              </a:rPr>
              <a:t> &amp; Third Party Damage</a:t>
            </a:r>
          </a:p>
          <a:p>
            <a:pPr eaLnBrk="1" fontAlgn="base" hangingPunct="1">
              <a:spcBef>
                <a:spcPct val="0"/>
              </a:spcBef>
              <a:spcAft>
                <a:spcPct val="0"/>
              </a:spcAft>
            </a:pPr>
            <a:endParaRPr lang="en-AU" altLang="en-US" sz="800" smtClean="0">
              <a:solidFill>
                <a:srgbClr val="000000"/>
              </a:solidFill>
            </a:endParaRPr>
          </a:p>
        </p:txBody>
      </p:sp>
      <p:sp>
        <p:nvSpPr>
          <p:cNvPr id="5140" name="Text Box 20"/>
          <p:cNvSpPr txBox="1">
            <a:spLocks noChangeArrowheads="1"/>
          </p:cNvSpPr>
          <p:nvPr/>
        </p:nvSpPr>
        <p:spPr bwMode="auto">
          <a:xfrm>
            <a:off x="5651500" y="4795838"/>
            <a:ext cx="6604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Vandalism</a:t>
            </a:r>
          </a:p>
        </p:txBody>
      </p:sp>
      <p:sp>
        <p:nvSpPr>
          <p:cNvPr id="5141" name="Text Box 21"/>
          <p:cNvSpPr txBox="1">
            <a:spLocks noChangeArrowheads="1"/>
          </p:cNvSpPr>
          <p:nvPr/>
        </p:nvSpPr>
        <p:spPr bwMode="auto">
          <a:xfrm>
            <a:off x="5940425" y="5011738"/>
            <a:ext cx="4175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Theft</a:t>
            </a:r>
          </a:p>
        </p:txBody>
      </p:sp>
      <p:sp>
        <p:nvSpPr>
          <p:cNvPr id="5142" name="Text Box 22"/>
          <p:cNvSpPr txBox="1">
            <a:spLocks noChangeArrowheads="1"/>
          </p:cNvSpPr>
          <p:nvPr/>
        </p:nvSpPr>
        <p:spPr bwMode="auto">
          <a:xfrm>
            <a:off x="6156325" y="5229225"/>
            <a:ext cx="20066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Objects thrown over the conductor wires</a:t>
            </a:r>
          </a:p>
        </p:txBody>
      </p:sp>
      <p:sp>
        <p:nvSpPr>
          <p:cNvPr id="5143" name="Line 23"/>
          <p:cNvSpPr>
            <a:spLocks noChangeShapeType="1"/>
          </p:cNvSpPr>
          <p:nvPr/>
        </p:nvSpPr>
        <p:spPr bwMode="auto">
          <a:xfrm flipV="1">
            <a:off x="3132138" y="1341438"/>
            <a:ext cx="5400675" cy="4319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44" name="Line 24"/>
          <p:cNvSpPr>
            <a:spLocks noChangeShapeType="1"/>
          </p:cNvSpPr>
          <p:nvPr/>
        </p:nvSpPr>
        <p:spPr bwMode="auto">
          <a:xfrm flipH="1">
            <a:off x="1835150" y="2565400"/>
            <a:ext cx="5113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45" name="Line 25"/>
          <p:cNvSpPr>
            <a:spLocks noChangeShapeType="1"/>
          </p:cNvSpPr>
          <p:nvPr/>
        </p:nvSpPr>
        <p:spPr bwMode="auto">
          <a:xfrm flipH="1">
            <a:off x="1763713" y="3573463"/>
            <a:ext cx="3959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46" name="Line 26"/>
          <p:cNvSpPr>
            <a:spLocks noChangeShapeType="1"/>
          </p:cNvSpPr>
          <p:nvPr/>
        </p:nvSpPr>
        <p:spPr bwMode="auto">
          <a:xfrm flipH="1">
            <a:off x="3851275" y="5084763"/>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47" name="Line 27"/>
          <p:cNvSpPr>
            <a:spLocks noChangeShapeType="1"/>
          </p:cNvSpPr>
          <p:nvPr/>
        </p:nvSpPr>
        <p:spPr bwMode="auto">
          <a:xfrm flipH="1">
            <a:off x="395288" y="5589588"/>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48" name="Text Box 28"/>
          <p:cNvSpPr txBox="1">
            <a:spLocks noChangeArrowheads="1"/>
          </p:cNvSpPr>
          <p:nvPr/>
        </p:nvSpPr>
        <p:spPr bwMode="auto">
          <a:xfrm>
            <a:off x="5076825" y="2997200"/>
            <a:ext cx="11493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Physical Degradation</a:t>
            </a:r>
          </a:p>
        </p:txBody>
      </p:sp>
      <p:sp>
        <p:nvSpPr>
          <p:cNvPr id="5149" name="Text Box 29"/>
          <p:cNvSpPr txBox="1">
            <a:spLocks noChangeArrowheads="1"/>
          </p:cNvSpPr>
          <p:nvPr/>
        </p:nvSpPr>
        <p:spPr bwMode="auto">
          <a:xfrm>
            <a:off x="3276600" y="4868863"/>
            <a:ext cx="70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Procedural </a:t>
            </a:r>
          </a:p>
          <a:p>
            <a:pPr eaLnBrk="1" fontAlgn="base" hangingPunct="1">
              <a:spcBef>
                <a:spcPct val="0"/>
              </a:spcBef>
              <a:spcAft>
                <a:spcPct val="0"/>
              </a:spcAft>
            </a:pPr>
            <a:r>
              <a:rPr lang="en-AU" altLang="en-US" sz="800" smtClean="0">
                <a:solidFill>
                  <a:srgbClr val="000000"/>
                </a:solidFill>
              </a:rPr>
              <a:t>Errors</a:t>
            </a:r>
          </a:p>
        </p:txBody>
      </p:sp>
      <p:sp>
        <p:nvSpPr>
          <p:cNvPr id="5150" name="Text Box 30"/>
          <p:cNvSpPr txBox="1">
            <a:spLocks noChangeArrowheads="1"/>
          </p:cNvSpPr>
          <p:nvPr/>
        </p:nvSpPr>
        <p:spPr bwMode="auto">
          <a:xfrm>
            <a:off x="5651500" y="2349500"/>
            <a:ext cx="13890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Mechanical Degradation</a:t>
            </a:r>
          </a:p>
        </p:txBody>
      </p:sp>
      <p:sp>
        <p:nvSpPr>
          <p:cNvPr id="5151" name="Line 31"/>
          <p:cNvSpPr>
            <a:spLocks noChangeShapeType="1"/>
          </p:cNvSpPr>
          <p:nvPr/>
        </p:nvSpPr>
        <p:spPr bwMode="auto">
          <a:xfrm>
            <a:off x="5364163" y="3860800"/>
            <a:ext cx="1512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2" name="Line 32"/>
          <p:cNvSpPr>
            <a:spLocks noChangeShapeType="1"/>
          </p:cNvSpPr>
          <p:nvPr/>
        </p:nvSpPr>
        <p:spPr bwMode="auto">
          <a:xfrm flipH="1" flipV="1">
            <a:off x="6156325" y="3284538"/>
            <a:ext cx="1223963"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3" name="Line 33"/>
          <p:cNvSpPr>
            <a:spLocks noChangeShapeType="1"/>
          </p:cNvSpPr>
          <p:nvPr/>
        </p:nvSpPr>
        <p:spPr bwMode="auto">
          <a:xfrm>
            <a:off x="6516688" y="3573463"/>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4" name="Line 34"/>
          <p:cNvSpPr>
            <a:spLocks noChangeShapeType="1"/>
          </p:cNvSpPr>
          <p:nvPr/>
        </p:nvSpPr>
        <p:spPr bwMode="auto">
          <a:xfrm>
            <a:off x="6877050" y="37893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5" name="Line 35"/>
          <p:cNvSpPr>
            <a:spLocks noChangeShapeType="1"/>
          </p:cNvSpPr>
          <p:nvPr/>
        </p:nvSpPr>
        <p:spPr bwMode="auto">
          <a:xfrm>
            <a:off x="7092950" y="4005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6" name="Line 36"/>
          <p:cNvSpPr>
            <a:spLocks noChangeShapeType="1"/>
          </p:cNvSpPr>
          <p:nvPr/>
        </p:nvSpPr>
        <p:spPr bwMode="auto">
          <a:xfrm>
            <a:off x="7380288" y="4221163"/>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57" name="Text Box 37"/>
          <p:cNvSpPr txBox="1">
            <a:spLocks noChangeArrowheads="1"/>
          </p:cNvSpPr>
          <p:nvPr/>
        </p:nvSpPr>
        <p:spPr bwMode="auto">
          <a:xfrm>
            <a:off x="1476375" y="5157788"/>
            <a:ext cx="15906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Inspection Frequency too Long</a:t>
            </a:r>
          </a:p>
        </p:txBody>
      </p:sp>
      <p:sp>
        <p:nvSpPr>
          <p:cNvPr id="5158" name="Text Box 38"/>
          <p:cNvSpPr txBox="1">
            <a:spLocks noChangeArrowheads="1"/>
          </p:cNvSpPr>
          <p:nvPr/>
        </p:nvSpPr>
        <p:spPr bwMode="auto">
          <a:xfrm>
            <a:off x="2843213" y="1268413"/>
            <a:ext cx="9144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Vibration (Wind)</a:t>
            </a:r>
          </a:p>
        </p:txBody>
      </p:sp>
      <p:sp>
        <p:nvSpPr>
          <p:cNvPr id="5159" name="Text Box 39"/>
          <p:cNvSpPr txBox="1">
            <a:spLocks noChangeArrowheads="1"/>
          </p:cNvSpPr>
          <p:nvPr/>
        </p:nvSpPr>
        <p:spPr bwMode="auto">
          <a:xfrm>
            <a:off x="898525" y="908050"/>
            <a:ext cx="16557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Aeolian Vibration (MD V 1.02)</a:t>
            </a:r>
          </a:p>
        </p:txBody>
      </p:sp>
      <p:sp>
        <p:nvSpPr>
          <p:cNvPr id="5160" name="Text Box 40"/>
          <p:cNvSpPr txBox="1">
            <a:spLocks noChangeArrowheads="1"/>
          </p:cNvSpPr>
          <p:nvPr/>
        </p:nvSpPr>
        <p:spPr bwMode="auto">
          <a:xfrm>
            <a:off x="1979613" y="1339850"/>
            <a:ext cx="8588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Abrasion Wear</a:t>
            </a:r>
          </a:p>
        </p:txBody>
      </p:sp>
      <p:sp>
        <p:nvSpPr>
          <p:cNvPr id="5161" name="Text Box 41"/>
          <p:cNvSpPr txBox="1">
            <a:spLocks noChangeArrowheads="1"/>
          </p:cNvSpPr>
          <p:nvPr/>
        </p:nvSpPr>
        <p:spPr bwMode="auto">
          <a:xfrm>
            <a:off x="2339975" y="1555750"/>
            <a:ext cx="5302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Fretting</a:t>
            </a:r>
          </a:p>
        </p:txBody>
      </p:sp>
      <p:sp>
        <p:nvSpPr>
          <p:cNvPr id="5162" name="Text Box 42"/>
          <p:cNvSpPr txBox="1">
            <a:spLocks noChangeArrowheads="1"/>
          </p:cNvSpPr>
          <p:nvPr/>
        </p:nvSpPr>
        <p:spPr bwMode="auto">
          <a:xfrm>
            <a:off x="2555875" y="1771650"/>
            <a:ext cx="8080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Tensile Break</a:t>
            </a:r>
          </a:p>
        </p:txBody>
      </p:sp>
      <p:sp>
        <p:nvSpPr>
          <p:cNvPr id="5163" name="Line 43"/>
          <p:cNvSpPr>
            <a:spLocks noChangeShapeType="1"/>
          </p:cNvSpPr>
          <p:nvPr/>
        </p:nvSpPr>
        <p:spPr bwMode="auto">
          <a:xfrm flipH="1" flipV="1">
            <a:off x="3563938" y="1196975"/>
            <a:ext cx="172720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4" name="Line 44"/>
          <p:cNvSpPr>
            <a:spLocks noChangeShapeType="1"/>
          </p:cNvSpPr>
          <p:nvPr/>
        </p:nvSpPr>
        <p:spPr bwMode="auto">
          <a:xfrm>
            <a:off x="2987675" y="1482725"/>
            <a:ext cx="9366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5" name="Line 45"/>
          <p:cNvSpPr>
            <a:spLocks noChangeShapeType="1"/>
          </p:cNvSpPr>
          <p:nvPr/>
        </p:nvSpPr>
        <p:spPr bwMode="auto">
          <a:xfrm flipH="1" flipV="1">
            <a:off x="2051050" y="692150"/>
            <a:ext cx="1584325"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6" name="Line 46"/>
          <p:cNvSpPr>
            <a:spLocks noChangeShapeType="1"/>
          </p:cNvSpPr>
          <p:nvPr/>
        </p:nvSpPr>
        <p:spPr bwMode="auto">
          <a:xfrm>
            <a:off x="971550" y="1339850"/>
            <a:ext cx="18002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7" name="Line 47"/>
          <p:cNvSpPr>
            <a:spLocks noChangeShapeType="1"/>
          </p:cNvSpPr>
          <p:nvPr/>
        </p:nvSpPr>
        <p:spPr bwMode="auto">
          <a:xfrm>
            <a:off x="2051050" y="1555750"/>
            <a:ext cx="10096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8" name="Line 48"/>
          <p:cNvSpPr>
            <a:spLocks noChangeShapeType="1"/>
          </p:cNvSpPr>
          <p:nvPr/>
        </p:nvSpPr>
        <p:spPr bwMode="auto">
          <a:xfrm>
            <a:off x="2338388" y="1771650"/>
            <a:ext cx="101123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69" name="Line 49"/>
          <p:cNvSpPr>
            <a:spLocks noChangeShapeType="1"/>
          </p:cNvSpPr>
          <p:nvPr/>
        </p:nvSpPr>
        <p:spPr bwMode="auto">
          <a:xfrm>
            <a:off x="2555875" y="1987550"/>
            <a:ext cx="107950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70" name="Text Box 50"/>
          <p:cNvSpPr txBox="1">
            <a:spLocks noChangeArrowheads="1"/>
          </p:cNvSpPr>
          <p:nvPr/>
        </p:nvSpPr>
        <p:spPr bwMode="auto">
          <a:xfrm>
            <a:off x="4859338" y="1844675"/>
            <a:ext cx="11033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Service Overloading</a:t>
            </a:r>
          </a:p>
        </p:txBody>
      </p:sp>
      <p:sp>
        <p:nvSpPr>
          <p:cNvPr id="5171" name="Text Box 51"/>
          <p:cNvSpPr txBox="1">
            <a:spLocks noChangeArrowheads="1"/>
          </p:cNvSpPr>
          <p:nvPr/>
        </p:nvSpPr>
        <p:spPr bwMode="auto">
          <a:xfrm>
            <a:off x="4067175" y="1196975"/>
            <a:ext cx="15113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Reciprocal Loading</a:t>
            </a:r>
          </a:p>
        </p:txBody>
      </p:sp>
      <p:sp>
        <p:nvSpPr>
          <p:cNvPr id="5172" name="Text Box 52"/>
          <p:cNvSpPr txBox="1">
            <a:spLocks noChangeArrowheads="1"/>
          </p:cNvSpPr>
          <p:nvPr/>
        </p:nvSpPr>
        <p:spPr bwMode="auto">
          <a:xfrm>
            <a:off x="4427538" y="1412875"/>
            <a:ext cx="10144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Exceeding  Rating</a:t>
            </a:r>
          </a:p>
        </p:txBody>
      </p:sp>
      <p:sp>
        <p:nvSpPr>
          <p:cNvPr id="5173" name="Text Box 53"/>
          <p:cNvSpPr txBox="1">
            <a:spLocks noChangeArrowheads="1"/>
          </p:cNvSpPr>
          <p:nvPr/>
        </p:nvSpPr>
        <p:spPr bwMode="auto">
          <a:xfrm>
            <a:off x="4643438" y="1628775"/>
            <a:ext cx="11096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Extended Dormancy</a:t>
            </a:r>
          </a:p>
        </p:txBody>
      </p:sp>
      <p:sp>
        <p:nvSpPr>
          <p:cNvPr id="5174" name="Text Box 54"/>
          <p:cNvSpPr txBox="1">
            <a:spLocks noChangeArrowheads="1"/>
          </p:cNvSpPr>
          <p:nvPr/>
        </p:nvSpPr>
        <p:spPr bwMode="auto">
          <a:xfrm>
            <a:off x="5580063" y="1341438"/>
            <a:ext cx="5254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Fatigue</a:t>
            </a:r>
          </a:p>
        </p:txBody>
      </p:sp>
      <p:sp>
        <p:nvSpPr>
          <p:cNvPr id="5175" name="Line 55"/>
          <p:cNvSpPr>
            <a:spLocks noChangeShapeType="1"/>
          </p:cNvSpPr>
          <p:nvPr/>
        </p:nvSpPr>
        <p:spPr bwMode="auto">
          <a:xfrm flipH="1" flipV="1">
            <a:off x="6156325" y="1557338"/>
            <a:ext cx="1008063"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76" name="Line 56"/>
          <p:cNvSpPr>
            <a:spLocks noChangeShapeType="1"/>
          </p:cNvSpPr>
          <p:nvPr/>
        </p:nvSpPr>
        <p:spPr bwMode="auto">
          <a:xfrm>
            <a:off x="5580063" y="155733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77" name="Line 57"/>
          <p:cNvSpPr>
            <a:spLocks noChangeShapeType="1"/>
          </p:cNvSpPr>
          <p:nvPr/>
        </p:nvSpPr>
        <p:spPr bwMode="auto">
          <a:xfrm flipH="1" flipV="1">
            <a:off x="4859338" y="105251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78" name="Line 58"/>
          <p:cNvSpPr>
            <a:spLocks noChangeShapeType="1"/>
          </p:cNvSpPr>
          <p:nvPr/>
        </p:nvSpPr>
        <p:spPr bwMode="auto">
          <a:xfrm>
            <a:off x="4211638" y="1412875"/>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79" name="Line 59"/>
          <p:cNvSpPr>
            <a:spLocks noChangeShapeType="1"/>
          </p:cNvSpPr>
          <p:nvPr/>
        </p:nvSpPr>
        <p:spPr bwMode="auto">
          <a:xfrm>
            <a:off x="4572000" y="16287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0" name="Line 60"/>
          <p:cNvSpPr>
            <a:spLocks noChangeShapeType="1"/>
          </p:cNvSpPr>
          <p:nvPr/>
        </p:nvSpPr>
        <p:spPr bwMode="auto">
          <a:xfrm>
            <a:off x="4787900" y="1844675"/>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1" name="Line 61"/>
          <p:cNvSpPr>
            <a:spLocks noChangeShapeType="1"/>
          </p:cNvSpPr>
          <p:nvPr/>
        </p:nvSpPr>
        <p:spPr bwMode="auto">
          <a:xfrm>
            <a:off x="5003800" y="2060575"/>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2" name="Text Box 62"/>
          <p:cNvSpPr txBox="1">
            <a:spLocks noChangeArrowheads="1"/>
          </p:cNvSpPr>
          <p:nvPr/>
        </p:nvSpPr>
        <p:spPr bwMode="auto">
          <a:xfrm>
            <a:off x="6300788" y="3141663"/>
            <a:ext cx="9366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Dampener</a:t>
            </a:r>
          </a:p>
        </p:txBody>
      </p:sp>
      <p:sp>
        <p:nvSpPr>
          <p:cNvPr id="5183" name="Line 63"/>
          <p:cNvSpPr>
            <a:spLocks noChangeShapeType="1"/>
          </p:cNvSpPr>
          <p:nvPr/>
        </p:nvSpPr>
        <p:spPr bwMode="auto">
          <a:xfrm>
            <a:off x="6229350" y="3357563"/>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4" name="Line 64"/>
          <p:cNvSpPr>
            <a:spLocks noChangeShapeType="1"/>
          </p:cNvSpPr>
          <p:nvPr/>
        </p:nvSpPr>
        <p:spPr bwMode="auto">
          <a:xfrm flipH="1" flipV="1">
            <a:off x="1908175" y="4221163"/>
            <a:ext cx="1584325" cy="1150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5" name="Line 65"/>
          <p:cNvSpPr>
            <a:spLocks noChangeShapeType="1"/>
          </p:cNvSpPr>
          <p:nvPr/>
        </p:nvSpPr>
        <p:spPr bwMode="auto">
          <a:xfrm>
            <a:off x="323850" y="4724400"/>
            <a:ext cx="2232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6" name="Line 66"/>
          <p:cNvSpPr>
            <a:spLocks noChangeShapeType="1"/>
          </p:cNvSpPr>
          <p:nvPr/>
        </p:nvSpPr>
        <p:spPr bwMode="auto">
          <a:xfrm>
            <a:off x="323850" y="4941888"/>
            <a:ext cx="2593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7" name="Line 67"/>
          <p:cNvSpPr>
            <a:spLocks noChangeShapeType="1"/>
          </p:cNvSpPr>
          <p:nvPr/>
        </p:nvSpPr>
        <p:spPr bwMode="auto">
          <a:xfrm>
            <a:off x="1042988" y="5157788"/>
            <a:ext cx="2160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8" name="Line 68"/>
          <p:cNvSpPr>
            <a:spLocks noChangeShapeType="1"/>
          </p:cNvSpPr>
          <p:nvPr/>
        </p:nvSpPr>
        <p:spPr bwMode="auto">
          <a:xfrm>
            <a:off x="1403350" y="5373688"/>
            <a:ext cx="2089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89" name="Line 69"/>
          <p:cNvSpPr>
            <a:spLocks noChangeShapeType="1"/>
          </p:cNvSpPr>
          <p:nvPr/>
        </p:nvSpPr>
        <p:spPr bwMode="auto">
          <a:xfrm>
            <a:off x="250825" y="4508500"/>
            <a:ext cx="2017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0" name="Line 70"/>
          <p:cNvSpPr>
            <a:spLocks noChangeShapeType="1"/>
          </p:cNvSpPr>
          <p:nvPr/>
        </p:nvSpPr>
        <p:spPr bwMode="auto">
          <a:xfrm>
            <a:off x="1547813" y="5876925"/>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1" name="Line 71"/>
          <p:cNvSpPr>
            <a:spLocks noChangeShapeType="1"/>
          </p:cNvSpPr>
          <p:nvPr/>
        </p:nvSpPr>
        <p:spPr bwMode="auto">
          <a:xfrm flipH="1" flipV="1">
            <a:off x="1331913" y="5734050"/>
            <a:ext cx="1295400" cy="935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2" name="Line 72"/>
          <p:cNvSpPr>
            <a:spLocks noChangeShapeType="1"/>
          </p:cNvSpPr>
          <p:nvPr/>
        </p:nvSpPr>
        <p:spPr bwMode="auto">
          <a:xfrm>
            <a:off x="3132138" y="5661025"/>
            <a:ext cx="2232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3" name="Line 73"/>
          <p:cNvSpPr>
            <a:spLocks noChangeShapeType="1"/>
          </p:cNvSpPr>
          <p:nvPr/>
        </p:nvSpPr>
        <p:spPr bwMode="auto">
          <a:xfrm>
            <a:off x="684213" y="6237288"/>
            <a:ext cx="12954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4" name="Line 74"/>
          <p:cNvSpPr>
            <a:spLocks noChangeShapeType="1"/>
          </p:cNvSpPr>
          <p:nvPr/>
        </p:nvSpPr>
        <p:spPr bwMode="auto">
          <a:xfrm>
            <a:off x="755650" y="6453188"/>
            <a:ext cx="1585913"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5" name="Line 75"/>
          <p:cNvSpPr>
            <a:spLocks noChangeShapeType="1"/>
          </p:cNvSpPr>
          <p:nvPr/>
        </p:nvSpPr>
        <p:spPr bwMode="auto">
          <a:xfrm>
            <a:off x="900113" y="6669088"/>
            <a:ext cx="172878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6" name="Line 76"/>
          <p:cNvSpPr>
            <a:spLocks noChangeShapeType="1"/>
          </p:cNvSpPr>
          <p:nvPr/>
        </p:nvSpPr>
        <p:spPr bwMode="auto">
          <a:xfrm flipH="1" flipV="1">
            <a:off x="2484438" y="5589588"/>
            <a:ext cx="360362"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197" name="Text Box 77"/>
          <p:cNvSpPr txBox="1">
            <a:spLocks noChangeArrowheads="1"/>
          </p:cNvSpPr>
          <p:nvPr/>
        </p:nvSpPr>
        <p:spPr bwMode="auto">
          <a:xfrm>
            <a:off x="755650" y="6453188"/>
            <a:ext cx="16589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Instructions Wrong/Not Followed</a:t>
            </a:r>
          </a:p>
        </p:txBody>
      </p:sp>
      <p:sp>
        <p:nvSpPr>
          <p:cNvPr id="5198" name="Text Box 78"/>
          <p:cNvSpPr txBox="1">
            <a:spLocks noChangeArrowheads="1"/>
          </p:cNvSpPr>
          <p:nvPr/>
        </p:nvSpPr>
        <p:spPr bwMode="auto">
          <a:xfrm>
            <a:off x="3922713" y="981075"/>
            <a:ext cx="8207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Fatigue Break</a:t>
            </a:r>
          </a:p>
        </p:txBody>
      </p:sp>
      <p:sp>
        <p:nvSpPr>
          <p:cNvPr id="5199" name="Line 79"/>
          <p:cNvSpPr>
            <a:spLocks noChangeShapeType="1"/>
          </p:cNvSpPr>
          <p:nvPr/>
        </p:nvSpPr>
        <p:spPr bwMode="auto">
          <a:xfrm>
            <a:off x="3995738" y="119697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0" name="Text Box 80"/>
          <p:cNvSpPr txBox="1">
            <a:spLocks noChangeArrowheads="1"/>
          </p:cNvSpPr>
          <p:nvPr/>
        </p:nvSpPr>
        <p:spPr bwMode="auto">
          <a:xfrm>
            <a:off x="4211638" y="3284538"/>
            <a:ext cx="1173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Annealing (PDA 1.01)</a:t>
            </a:r>
          </a:p>
        </p:txBody>
      </p:sp>
      <p:sp>
        <p:nvSpPr>
          <p:cNvPr id="5201" name="Text Box 81"/>
          <p:cNvSpPr txBox="1">
            <a:spLocks noChangeArrowheads="1"/>
          </p:cNvSpPr>
          <p:nvPr/>
        </p:nvSpPr>
        <p:spPr bwMode="auto">
          <a:xfrm>
            <a:off x="4427538" y="476250"/>
            <a:ext cx="1498600" cy="374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900" b="1" smtClean="0">
                <a:solidFill>
                  <a:srgbClr val="000000"/>
                </a:solidFill>
              </a:rPr>
              <a:t>Unassisted Failure</a:t>
            </a:r>
          </a:p>
          <a:p>
            <a:pPr eaLnBrk="1" fontAlgn="base" hangingPunct="1">
              <a:spcBef>
                <a:spcPct val="0"/>
              </a:spcBef>
              <a:spcAft>
                <a:spcPct val="0"/>
              </a:spcAft>
            </a:pPr>
            <a:r>
              <a:rPr lang="en-AU" altLang="en-US" sz="900" b="1" smtClean="0">
                <a:solidFill>
                  <a:srgbClr val="000000"/>
                </a:solidFill>
              </a:rPr>
              <a:t>(~360 reported per year)</a:t>
            </a:r>
          </a:p>
        </p:txBody>
      </p:sp>
      <p:sp>
        <p:nvSpPr>
          <p:cNvPr id="5202" name="Text Box 82"/>
          <p:cNvSpPr txBox="1">
            <a:spLocks noChangeArrowheads="1"/>
          </p:cNvSpPr>
          <p:nvPr/>
        </p:nvSpPr>
        <p:spPr bwMode="auto">
          <a:xfrm>
            <a:off x="7885113" y="2205038"/>
            <a:ext cx="1076325" cy="374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900" b="1" smtClean="0">
                <a:solidFill>
                  <a:srgbClr val="000000"/>
                </a:solidFill>
              </a:rPr>
              <a:t>Assisted Failure</a:t>
            </a:r>
          </a:p>
          <a:p>
            <a:pPr eaLnBrk="1" fontAlgn="base" hangingPunct="1">
              <a:spcBef>
                <a:spcPct val="0"/>
              </a:spcBef>
              <a:spcAft>
                <a:spcPct val="0"/>
              </a:spcAft>
            </a:pPr>
            <a:r>
              <a:rPr lang="en-AU" altLang="en-US" sz="900" b="1" smtClean="0">
                <a:solidFill>
                  <a:srgbClr val="000000"/>
                </a:solidFill>
              </a:rPr>
              <a:t>(frequency tbd)</a:t>
            </a:r>
          </a:p>
        </p:txBody>
      </p:sp>
      <p:sp>
        <p:nvSpPr>
          <p:cNvPr id="5203" name="Line 83"/>
          <p:cNvSpPr>
            <a:spLocks noChangeShapeType="1"/>
          </p:cNvSpPr>
          <p:nvPr/>
        </p:nvSpPr>
        <p:spPr bwMode="auto">
          <a:xfrm>
            <a:off x="395288" y="6021388"/>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4" name="Text Box 84"/>
          <p:cNvSpPr txBox="1">
            <a:spLocks noChangeArrowheads="1"/>
          </p:cNvSpPr>
          <p:nvPr/>
        </p:nvSpPr>
        <p:spPr bwMode="auto">
          <a:xfrm>
            <a:off x="4211638" y="4221163"/>
            <a:ext cx="5016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Design</a:t>
            </a:r>
          </a:p>
        </p:txBody>
      </p:sp>
      <p:sp>
        <p:nvSpPr>
          <p:cNvPr id="5205" name="Line 85"/>
          <p:cNvSpPr>
            <a:spLocks noChangeShapeType="1"/>
          </p:cNvSpPr>
          <p:nvPr/>
        </p:nvSpPr>
        <p:spPr bwMode="auto">
          <a:xfrm flipH="1" flipV="1">
            <a:off x="3419475" y="3860800"/>
            <a:ext cx="1008063"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6" name="Line 86"/>
          <p:cNvSpPr>
            <a:spLocks noChangeShapeType="1"/>
          </p:cNvSpPr>
          <p:nvPr/>
        </p:nvSpPr>
        <p:spPr bwMode="auto">
          <a:xfrm>
            <a:off x="1619250" y="4005263"/>
            <a:ext cx="201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7" name="Line 87"/>
          <p:cNvSpPr>
            <a:spLocks noChangeShapeType="1"/>
          </p:cNvSpPr>
          <p:nvPr/>
        </p:nvSpPr>
        <p:spPr bwMode="auto">
          <a:xfrm>
            <a:off x="2339975" y="4365625"/>
            <a:ext cx="17986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8" name="Line 88"/>
          <p:cNvSpPr>
            <a:spLocks noChangeShapeType="1"/>
          </p:cNvSpPr>
          <p:nvPr/>
        </p:nvSpPr>
        <p:spPr bwMode="auto">
          <a:xfrm>
            <a:off x="2555875" y="4581525"/>
            <a:ext cx="18716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09" name="Text Box 89"/>
          <p:cNvSpPr txBox="1">
            <a:spLocks noChangeArrowheads="1"/>
          </p:cNvSpPr>
          <p:nvPr/>
        </p:nvSpPr>
        <p:spPr bwMode="auto">
          <a:xfrm>
            <a:off x="2700338" y="4365625"/>
            <a:ext cx="15144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Design Change Management</a:t>
            </a:r>
          </a:p>
        </p:txBody>
      </p:sp>
      <p:sp>
        <p:nvSpPr>
          <p:cNvPr id="5210" name="Line 90"/>
          <p:cNvSpPr>
            <a:spLocks noChangeShapeType="1"/>
          </p:cNvSpPr>
          <p:nvPr/>
        </p:nvSpPr>
        <p:spPr bwMode="auto">
          <a:xfrm flipH="1" flipV="1">
            <a:off x="5292725" y="4724400"/>
            <a:ext cx="935038"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1" name="Line 91"/>
          <p:cNvSpPr>
            <a:spLocks noChangeShapeType="1"/>
          </p:cNvSpPr>
          <p:nvPr/>
        </p:nvSpPr>
        <p:spPr bwMode="auto">
          <a:xfrm>
            <a:off x="5651500" y="5011738"/>
            <a:ext cx="13684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2" name="Line 92"/>
          <p:cNvSpPr>
            <a:spLocks noChangeShapeType="1"/>
          </p:cNvSpPr>
          <p:nvPr/>
        </p:nvSpPr>
        <p:spPr bwMode="auto">
          <a:xfrm>
            <a:off x="5940425" y="5229225"/>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3" name="Text Box 93"/>
          <p:cNvSpPr txBox="1">
            <a:spLocks noChangeArrowheads="1"/>
          </p:cNvSpPr>
          <p:nvPr/>
        </p:nvSpPr>
        <p:spPr bwMode="auto">
          <a:xfrm>
            <a:off x="5364163" y="4579938"/>
            <a:ext cx="1416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Vehicle Striking Conductor </a:t>
            </a:r>
          </a:p>
        </p:txBody>
      </p:sp>
      <p:sp>
        <p:nvSpPr>
          <p:cNvPr id="5214" name="Line 94"/>
          <p:cNvSpPr>
            <a:spLocks noChangeShapeType="1"/>
          </p:cNvSpPr>
          <p:nvPr/>
        </p:nvSpPr>
        <p:spPr bwMode="auto">
          <a:xfrm>
            <a:off x="5364163" y="4797425"/>
            <a:ext cx="1511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5" name="Line 95"/>
          <p:cNvSpPr>
            <a:spLocks noChangeShapeType="1"/>
          </p:cNvSpPr>
          <p:nvPr/>
        </p:nvSpPr>
        <p:spPr bwMode="auto">
          <a:xfrm>
            <a:off x="6227763" y="5445125"/>
            <a:ext cx="1800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6" name="Text Box 96"/>
          <p:cNvSpPr txBox="1">
            <a:spLocks noChangeArrowheads="1"/>
          </p:cNvSpPr>
          <p:nvPr/>
        </p:nvSpPr>
        <p:spPr bwMode="auto">
          <a:xfrm>
            <a:off x="755650" y="1123950"/>
            <a:ext cx="18716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Damage from Clashing (MD V 1.03)</a:t>
            </a:r>
          </a:p>
        </p:txBody>
      </p:sp>
      <p:sp>
        <p:nvSpPr>
          <p:cNvPr id="5217" name="Line 97"/>
          <p:cNvSpPr>
            <a:spLocks noChangeShapeType="1"/>
          </p:cNvSpPr>
          <p:nvPr/>
        </p:nvSpPr>
        <p:spPr bwMode="auto">
          <a:xfrm>
            <a:off x="971550" y="1123950"/>
            <a:ext cx="15843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8" name="Line 98"/>
          <p:cNvSpPr>
            <a:spLocks noChangeShapeType="1"/>
          </p:cNvSpPr>
          <p:nvPr/>
        </p:nvSpPr>
        <p:spPr bwMode="auto">
          <a:xfrm>
            <a:off x="755650" y="908050"/>
            <a:ext cx="1511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19" name="Text Box 99"/>
          <p:cNvSpPr txBox="1">
            <a:spLocks noChangeArrowheads="1"/>
          </p:cNvSpPr>
          <p:nvPr/>
        </p:nvSpPr>
        <p:spPr bwMode="auto">
          <a:xfrm>
            <a:off x="611188" y="476250"/>
            <a:ext cx="15843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Conductor uplift leading to fatigue failure of conductor binding wire (MD V 1.01)</a:t>
            </a:r>
          </a:p>
        </p:txBody>
      </p:sp>
      <p:sp>
        <p:nvSpPr>
          <p:cNvPr id="5220" name="Text Box 100"/>
          <p:cNvSpPr txBox="1">
            <a:spLocks noChangeArrowheads="1"/>
          </p:cNvSpPr>
          <p:nvPr/>
        </p:nvSpPr>
        <p:spPr bwMode="auto">
          <a:xfrm>
            <a:off x="2411413" y="2636838"/>
            <a:ext cx="12287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Corrosion Centre Span</a:t>
            </a:r>
          </a:p>
        </p:txBody>
      </p:sp>
      <p:sp>
        <p:nvSpPr>
          <p:cNvPr id="5221" name="Text Box 101"/>
          <p:cNvSpPr txBox="1">
            <a:spLocks noChangeArrowheads="1"/>
          </p:cNvSpPr>
          <p:nvPr/>
        </p:nvSpPr>
        <p:spPr bwMode="auto">
          <a:xfrm>
            <a:off x="2628900" y="2852738"/>
            <a:ext cx="10969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Corrosion at Fittings</a:t>
            </a:r>
          </a:p>
        </p:txBody>
      </p:sp>
      <p:sp>
        <p:nvSpPr>
          <p:cNvPr id="5222" name="Line 102"/>
          <p:cNvSpPr>
            <a:spLocks noChangeShapeType="1"/>
          </p:cNvSpPr>
          <p:nvPr/>
        </p:nvSpPr>
        <p:spPr bwMode="auto">
          <a:xfrm flipH="1" flipV="1">
            <a:off x="4859338" y="2997200"/>
            <a:ext cx="79375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23" name="Line 103"/>
          <p:cNvSpPr>
            <a:spLocks noChangeShapeType="1"/>
          </p:cNvSpPr>
          <p:nvPr/>
        </p:nvSpPr>
        <p:spPr bwMode="auto">
          <a:xfrm>
            <a:off x="2987675" y="3284538"/>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24" name="Line 104"/>
          <p:cNvSpPr>
            <a:spLocks noChangeShapeType="1"/>
          </p:cNvSpPr>
          <p:nvPr/>
        </p:nvSpPr>
        <p:spPr bwMode="auto">
          <a:xfrm>
            <a:off x="4284663" y="3500438"/>
            <a:ext cx="129698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25" name="Line 105"/>
          <p:cNvSpPr>
            <a:spLocks noChangeShapeType="1"/>
          </p:cNvSpPr>
          <p:nvPr/>
        </p:nvSpPr>
        <p:spPr bwMode="auto">
          <a:xfrm>
            <a:off x="2628900" y="3068638"/>
            <a:ext cx="1366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26" name="Text Box 111"/>
          <p:cNvSpPr txBox="1">
            <a:spLocks noChangeArrowheads="1"/>
          </p:cNvSpPr>
          <p:nvPr/>
        </p:nvSpPr>
        <p:spPr bwMode="auto">
          <a:xfrm>
            <a:off x="179388" y="5589588"/>
            <a:ext cx="108743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Installation Damage</a:t>
            </a:r>
          </a:p>
        </p:txBody>
      </p:sp>
      <p:sp>
        <p:nvSpPr>
          <p:cNvPr id="5227" name="Line 112"/>
          <p:cNvSpPr>
            <a:spLocks noChangeShapeType="1"/>
          </p:cNvSpPr>
          <p:nvPr/>
        </p:nvSpPr>
        <p:spPr bwMode="auto">
          <a:xfrm>
            <a:off x="179388" y="5805488"/>
            <a:ext cx="126206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pic>
        <p:nvPicPr>
          <p:cNvPr id="5228" name="Picture 1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476250"/>
            <a:ext cx="6683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9" name="Line 114"/>
          <p:cNvSpPr>
            <a:spLocks noChangeShapeType="1"/>
          </p:cNvSpPr>
          <p:nvPr/>
        </p:nvSpPr>
        <p:spPr bwMode="auto">
          <a:xfrm>
            <a:off x="2341563" y="2852738"/>
            <a:ext cx="13668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30" name="Text Box 115"/>
          <p:cNvSpPr txBox="1">
            <a:spLocks noChangeArrowheads="1"/>
          </p:cNvSpPr>
          <p:nvPr/>
        </p:nvSpPr>
        <p:spPr bwMode="auto">
          <a:xfrm>
            <a:off x="2844800" y="3068638"/>
            <a:ext cx="11779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Corrosion Throughout</a:t>
            </a:r>
          </a:p>
        </p:txBody>
      </p:sp>
      <p:sp>
        <p:nvSpPr>
          <p:cNvPr id="5231" name="Line 116"/>
          <p:cNvSpPr>
            <a:spLocks noChangeShapeType="1"/>
          </p:cNvSpPr>
          <p:nvPr/>
        </p:nvSpPr>
        <p:spPr bwMode="auto">
          <a:xfrm flipH="1" flipV="1">
            <a:off x="3492500" y="2708275"/>
            <a:ext cx="86360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32" name="Text Box 117"/>
          <p:cNvSpPr txBox="1">
            <a:spLocks noChangeArrowheads="1"/>
          </p:cNvSpPr>
          <p:nvPr/>
        </p:nvSpPr>
        <p:spPr bwMode="auto">
          <a:xfrm>
            <a:off x="4140200" y="2781300"/>
            <a:ext cx="722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Corrosion </a:t>
            </a:r>
          </a:p>
          <a:p>
            <a:pPr eaLnBrk="1" fontAlgn="base" hangingPunct="1">
              <a:spcBef>
                <a:spcPct val="0"/>
              </a:spcBef>
              <a:spcAft>
                <a:spcPct val="0"/>
              </a:spcAft>
            </a:pPr>
            <a:r>
              <a:rPr lang="en-AU" altLang="en-US" sz="800" smtClean="0">
                <a:solidFill>
                  <a:srgbClr val="000000"/>
                </a:solidFill>
              </a:rPr>
              <a:t>(PD C 1.01)</a:t>
            </a:r>
          </a:p>
        </p:txBody>
      </p:sp>
      <p:sp>
        <p:nvSpPr>
          <p:cNvPr id="5233" name="Line 118"/>
          <p:cNvSpPr>
            <a:spLocks noChangeShapeType="1"/>
          </p:cNvSpPr>
          <p:nvPr/>
        </p:nvSpPr>
        <p:spPr bwMode="auto">
          <a:xfrm>
            <a:off x="4140200" y="31416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34" name="Rectangle 119"/>
          <p:cNvSpPr>
            <a:spLocks noChangeArrowheads="1"/>
          </p:cNvSpPr>
          <p:nvPr/>
        </p:nvSpPr>
        <p:spPr bwMode="auto">
          <a:xfrm>
            <a:off x="0" y="519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algn="ctr" eaLnBrk="1" fontAlgn="base" hangingPunct="1">
              <a:spcBef>
                <a:spcPct val="0"/>
              </a:spcBef>
              <a:spcAft>
                <a:spcPct val="0"/>
              </a:spcAft>
            </a:pPr>
            <a:endParaRPr lang="en-US" altLang="en-US" smtClean="0"/>
          </a:p>
        </p:txBody>
      </p:sp>
      <p:pic>
        <p:nvPicPr>
          <p:cNvPr id="5235" name="Picture 1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620713"/>
            <a:ext cx="655637"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6" name="Text Box 121"/>
          <p:cNvSpPr txBox="1">
            <a:spLocks noChangeArrowheads="1"/>
          </p:cNvSpPr>
          <p:nvPr/>
        </p:nvSpPr>
        <p:spPr bwMode="auto">
          <a:xfrm>
            <a:off x="250825" y="4724400"/>
            <a:ext cx="24939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Laboratory Assessment QA Inadequate (PE I 1.02)</a:t>
            </a:r>
          </a:p>
        </p:txBody>
      </p:sp>
      <p:sp>
        <p:nvSpPr>
          <p:cNvPr id="5237" name="Line 122"/>
          <p:cNvSpPr>
            <a:spLocks noChangeShapeType="1"/>
          </p:cNvSpPr>
          <p:nvPr/>
        </p:nvSpPr>
        <p:spPr bwMode="auto">
          <a:xfrm>
            <a:off x="179388" y="4292600"/>
            <a:ext cx="1835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pic>
        <p:nvPicPr>
          <p:cNvPr id="5238" name="Picture 1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2060575"/>
            <a:ext cx="71913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39" name="Picture 124" descr="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1844675"/>
            <a:ext cx="720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0" name="Picture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3933825"/>
            <a:ext cx="35718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1" name="Picture 126" descr="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488" y="2924175"/>
            <a:ext cx="647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2" name="Picture 12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4300" y="3644900"/>
            <a:ext cx="488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3" name="Picture 128"/>
          <p:cNvPicPr>
            <a:picLocks noChangeAspect="1" noChangeArrowheads="1"/>
          </p:cNvPicPr>
          <p:nvPr/>
        </p:nvPicPr>
        <p:blipFill>
          <a:blip r:embed="rId11" cstate="print">
            <a:extLst>
              <a:ext uri="{28A0092B-C50C-407E-A947-70E740481C1C}">
                <a14:useLocalDpi xmlns:a14="http://schemas.microsoft.com/office/drawing/2010/main" val="0"/>
              </a:ext>
            </a:extLst>
          </a:blip>
          <a:srcRect l="24931" t="8257" r="24654" b="25137"/>
          <a:stretch>
            <a:fillRect/>
          </a:stretch>
        </p:blipFill>
        <p:spPr bwMode="auto">
          <a:xfrm>
            <a:off x="7596188" y="2997200"/>
            <a:ext cx="2889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4" name="Picture 1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7988" y="3716338"/>
            <a:ext cx="50482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5" name="Picture 1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92725" y="5734050"/>
            <a:ext cx="5397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6" name="Picture 13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8850" y="4525963"/>
            <a:ext cx="7905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7" name="Picture 1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0325" y="1412875"/>
            <a:ext cx="69532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48" name="Text Box 136"/>
          <p:cNvSpPr txBox="1">
            <a:spLocks noChangeArrowheads="1"/>
          </p:cNvSpPr>
          <p:nvPr/>
        </p:nvSpPr>
        <p:spPr bwMode="auto">
          <a:xfrm>
            <a:off x="6877050" y="6021388"/>
            <a:ext cx="208915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Click and expand images for more detail</a:t>
            </a:r>
          </a:p>
          <a:p>
            <a:pPr eaLnBrk="1" fontAlgn="base" hangingPunct="1">
              <a:spcBef>
                <a:spcPct val="0"/>
              </a:spcBef>
              <a:spcAft>
                <a:spcPct val="0"/>
              </a:spcAft>
            </a:pPr>
            <a:endParaRPr lang="en-AU" altLang="en-US" sz="800" smtClean="0">
              <a:solidFill>
                <a:srgbClr val="000000"/>
              </a:solidFill>
            </a:endParaRPr>
          </a:p>
          <a:p>
            <a:pPr eaLnBrk="1" fontAlgn="base" hangingPunct="1">
              <a:spcBef>
                <a:spcPct val="0"/>
              </a:spcBef>
              <a:spcAft>
                <a:spcPct val="0"/>
              </a:spcAft>
            </a:pPr>
            <a:r>
              <a:rPr lang="en-AU" altLang="en-US" sz="800" smtClean="0">
                <a:solidFill>
                  <a:srgbClr val="000000"/>
                </a:solidFill>
              </a:rPr>
              <a:t>Unassisted prioritised causes are identified (AA x.xx) and described further in attached slides </a:t>
            </a:r>
          </a:p>
        </p:txBody>
      </p:sp>
      <p:pic>
        <p:nvPicPr>
          <p:cNvPr id="5249" name="Picture 13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8163" y="1412875"/>
            <a:ext cx="70008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0" name="Line 138"/>
          <p:cNvSpPr>
            <a:spLocks noChangeShapeType="1"/>
          </p:cNvSpPr>
          <p:nvPr/>
        </p:nvSpPr>
        <p:spPr bwMode="auto">
          <a:xfrm>
            <a:off x="2124075" y="6308725"/>
            <a:ext cx="2808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51" name="Text Box 139"/>
          <p:cNvSpPr txBox="1">
            <a:spLocks noChangeArrowheads="1"/>
          </p:cNvSpPr>
          <p:nvPr/>
        </p:nvSpPr>
        <p:spPr bwMode="auto">
          <a:xfrm>
            <a:off x="2051050" y="6092825"/>
            <a:ext cx="29178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Stay released from ground, not properly installed/compacted</a:t>
            </a:r>
          </a:p>
        </p:txBody>
      </p:sp>
      <p:sp>
        <p:nvSpPr>
          <p:cNvPr id="5252" name="Line 150"/>
          <p:cNvSpPr>
            <a:spLocks noChangeShapeType="1"/>
          </p:cNvSpPr>
          <p:nvPr/>
        </p:nvSpPr>
        <p:spPr bwMode="auto">
          <a:xfrm flipH="1" flipV="1">
            <a:off x="720725" y="2420938"/>
            <a:ext cx="93662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53" name="Text Box 151"/>
          <p:cNvSpPr txBox="1">
            <a:spLocks noChangeArrowheads="1"/>
          </p:cNvSpPr>
          <p:nvPr/>
        </p:nvSpPr>
        <p:spPr bwMode="auto">
          <a:xfrm>
            <a:off x="503238" y="2565400"/>
            <a:ext cx="4857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Ocean</a:t>
            </a:r>
          </a:p>
        </p:txBody>
      </p:sp>
      <p:sp>
        <p:nvSpPr>
          <p:cNvPr id="5254" name="Text Box 152"/>
          <p:cNvSpPr txBox="1">
            <a:spLocks noChangeArrowheads="1"/>
          </p:cNvSpPr>
          <p:nvPr/>
        </p:nvSpPr>
        <p:spPr bwMode="auto">
          <a:xfrm>
            <a:off x="792163" y="2781300"/>
            <a:ext cx="5984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Industrial</a:t>
            </a:r>
          </a:p>
        </p:txBody>
      </p:sp>
      <p:sp>
        <p:nvSpPr>
          <p:cNvPr id="5255" name="Line 153"/>
          <p:cNvSpPr>
            <a:spLocks noChangeShapeType="1"/>
          </p:cNvSpPr>
          <p:nvPr/>
        </p:nvSpPr>
        <p:spPr bwMode="auto">
          <a:xfrm>
            <a:off x="719138" y="2997200"/>
            <a:ext cx="793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56" name="Line 154"/>
          <p:cNvSpPr>
            <a:spLocks noChangeShapeType="1"/>
          </p:cNvSpPr>
          <p:nvPr/>
        </p:nvSpPr>
        <p:spPr bwMode="auto">
          <a:xfrm>
            <a:off x="576263" y="27813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grpSp>
        <p:nvGrpSpPr>
          <p:cNvPr id="5257" name="Group 155"/>
          <p:cNvGrpSpPr>
            <a:grpSpLocks/>
          </p:cNvGrpSpPr>
          <p:nvPr/>
        </p:nvGrpSpPr>
        <p:grpSpPr bwMode="auto">
          <a:xfrm>
            <a:off x="395288" y="3068638"/>
            <a:ext cx="719137" cy="431800"/>
            <a:chOff x="431" y="1842"/>
            <a:chExt cx="2404" cy="1328"/>
          </a:xfrm>
        </p:grpSpPr>
        <p:pic>
          <p:nvPicPr>
            <p:cNvPr id="5266" name="Picture 15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 y="1842"/>
              <a:ext cx="2404" cy="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67" name="Picture 15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6" y="2432"/>
              <a:ext cx="2321"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58" name="Text Box 158"/>
          <p:cNvSpPr txBox="1">
            <a:spLocks noChangeArrowheads="1"/>
          </p:cNvSpPr>
          <p:nvPr/>
        </p:nvSpPr>
        <p:spPr bwMode="auto">
          <a:xfrm>
            <a:off x="0" y="2349500"/>
            <a:ext cx="7794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Crop Dusting</a:t>
            </a:r>
          </a:p>
        </p:txBody>
      </p:sp>
      <p:sp>
        <p:nvSpPr>
          <p:cNvPr id="5259" name="Line 159"/>
          <p:cNvSpPr>
            <a:spLocks noChangeShapeType="1"/>
          </p:cNvSpPr>
          <p:nvPr/>
        </p:nvSpPr>
        <p:spPr bwMode="auto">
          <a:xfrm>
            <a:off x="107950" y="2565400"/>
            <a:ext cx="830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60" name="Line 164"/>
          <p:cNvSpPr>
            <a:spLocks noChangeShapeType="1"/>
          </p:cNvSpPr>
          <p:nvPr/>
        </p:nvSpPr>
        <p:spPr bwMode="auto">
          <a:xfrm>
            <a:off x="1403350" y="357346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61" name="Line 167"/>
          <p:cNvSpPr>
            <a:spLocks noChangeShapeType="1"/>
          </p:cNvSpPr>
          <p:nvPr/>
        </p:nvSpPr>
        <p:spPr bwMode="auto">
          <a:xfrm flipH="1" flipV="1">
            <a:off x="2124075" y="2708275"/>
            <a:ext cx="107950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62" name="Line 168"/>
          <p:cNvSpPr>
            <a:spLocks noChangeShapeType="1"/>
          </p:cNvSpPr>
          <p:nvPr/>
        </p:nvSpPr>
        <p:spPr bwMode="auto">
          <a:xfrm>
            <a:off x="1476375" y="2924175"/>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63" name="Text Box 169"/>
          <p:cNvSpPr txBox="1">
            <a:spLocks noChangeArrowheads="1"/>
          </p:cNvSpPr>
          <p:nvPr/>
        </p:nvSpPr>
        <p:spPr bwMode="auto">
          <a:xfrm>
            <a:off x="1476375" y="2708275"/>
            <a:ext cx="7508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Atmospheric</a:t>
            </a:r>
          </a:p>
        </p:txBody>
      </p:sp>
      <p:sp>
        <p:nvSpPr>
          <p:cNvPr id="5264" name="Line 170"/>
          <p:cNvSpPr>
            <a:spLocks noChangeShapeType="1"/>
          </p:cNvSpPr>
          <p:nvPr/>
        </p:nvSpPr>
        <p:spPr bwMode="auto">
          <a:xfrm>
            <a:off x="1908175" y="3357563"/>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CA" sz="1400" smtClean="0">
              <a:solidFill>
                <a:srgbClr val="4D4D4D"/>
              </a:solidFill>
              <a:latin typeface="Arial" pitchFamily="34" charset="0"/>
            </a:endParaRPr>
          </a:p>
        </p:txBody>
      </p:sp>
      <p:sp>
        <p:nvSpPr>
          <p:cNvPr id="5265" name="Text Box 171"/>
          <p:cNvSpPr txBox="1">
            <a:spLocks noChangeArrowheads="1"/>
          </p:cNvSpPr>
          <p:nvPr/>
        </p:nvSpPr>
        <p:spPr bwMode="auto">
          <a:xfrm>
            <a:off x="1979613" y="3141663"/>
            <a:ext cx="5810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eaLnBrk="1" fontAlgn="base" hangingPunct="1">
              <a:spcBef>
                <a:spcPct val="0"/>
              </a:spcBef>
              <a:spcAft>
                <a:spcPct val="0"/>
              </a:spcAft>
            </a:pPr>
            <a:r>
              <a:rPr lang="en-AU" altLang="en-US" sz="800" smtClean="0">
                <a:solidFill>
                  <a:srgbClr val="000000"/>
                </a:solidFill>
              </a:rPr>
              <a:t>Galvanic</a:t>
            </a:r>
          </a:p>
        </p:txBody>
      </p:sp>
      <p:sp>
        <p:nvSpPr>
          <p:cNvPr id="149" name="Oval 148"/>
          <p:cNvSpPr/>
          <p:nvPr/>
        </p:nvSpPr>
        <p:spPr>
          <a:xfrm>
            <a:off x="1811338" y="76200"/>
            <a:ext cx="2616200" cy="1310822"/>
          </a:xfrm>
          <a:prstGeom prst="ellipse">
            <a:avLst/>
          </a:prstGeom>
          <a:noFill/>
          <a:ln w="5715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28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239000" cy="665182"/>
          </a:xfrm>
        </p:spPr>
        <p:txBody>
          <a:bodyPr>
            <a:normAutofit/>
          </a:bodyPr>
          <a:lstStyle/>
          <a:p>
            <a:r>
              <a:rPr lang="en-US" sz="2800" dirty="0" smtClean="0"/>
              <a:t>Mitigating Risk - Aeolian Vibration Wear </a:t>
            </a:r>
            <a:endParaRPr lang="en-CA" sz="2800" dirty="0"/>
          </a:p>
        </p:txBody>
      </p:sp>
      <p:grpSp>
        <p:nvGrpSpPr>
          <p:cNvPr id="5" name="Group 4"/>
          <p:cNvGrpSpPr/>
          <p:nvPr/>
        </p:nvGrpSpPr>
        <p:grpSpPr>
          <a:xfrm>
            <a:off x="4572000" y="969982"/>
            <a:ext cx="4191000" cy="1803460"/>
            <a:chOff x="4787900" y="765175"/>
            <a:chExt cx="3995738" cy="1692275"/>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765175"/>
              <a:ext cx="39957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5867400" y="2060575"/>
              <a:ext cx="2592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AU" altLang="en-US" sz="1000" b="1" i="0" u="none" strike="noStrike" kern="0" cap="none" spc="0" normalizeH="0" baseline="0" noProof="0" dirty="0" smtClean="0">
                  <a:ln>
                    <a:noFill/>
                  </a:ln>
                  <a:solidFill>
                    <a:srgbClr val="000000"/>
                  </a:solidFill>
                  <a:effectLst/>
                  <a:uLnTx/>
                  <a:uFillTx/>
                  <a:latin typeface="Arial" pitchFamily="34" charset="0"/>
                </a:rPr>
                <a:t>Vibration Recorded on 1272 </a:t>
              </a:r>
              <a:r>
                <a:rPr kumimoji="0" lang="en-AU" altLang="en-US" sz="1000" b="1" i="0" u="none" strike="noStrike" kern="0" cap="none" spc="0" normalizeH="0" baseline="0" noProof="0" dirty="0" err="1" smtClean="0">
                  <a:ln>
                    <a:noFill/>
                  </a:ln>
                  <a:solidFill>
                    <a:srgbClr val="000000"/>
                  </a:solidFill>
                  <a:effectLst/>
                  <a:uLnTx/>
                  <a:uFillTx/>
                  <a:latin typeface="Arial" pitchFamily="34" charset="0"/>
                </a:rPr>
                <a:t>kcmil</a:t>
              </a:r>
              <a:endParaRPr kumimoji="0" lang="en-AU" altLang="en-US" sz="1000" b="1" i="0" u="none" strike="noStrike" kern="0" cap="none" spc="0" normalizeH="0" baseline="0" noProof="0" dirty="0" smtClean="0">
                <a:ln>
                  <a:noFill/>
                </a:ln>
                <a:solidFill>
                  <a:srgbClr val="000000"/>
                </a:solidFill>
                <a:effectLst/>
                <a:uLnTx/>
                <a:uFillTx/>
                <a:latin typeface="Arial"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AU" altLang="en-US" sz="1000" b="1" i="0" u="none" strike="noStrike" kern="0" cap="none" spc="0" normalizeH="0" baseline="0" noProof="0" dirty="0" smtClean="0">
                  <a:ln>
                    <a:noFill/>
                  </a:ln>
                  <a:solidFill>
                    <a:srgbClr val="000000"/>
                  </a:solidFill>
                  <a:effectLst/>
                  <a:uLnTx/>
                  <a:uFillTx/>
                  <a:latin typeface="Arial" pitchFamily="34" charset="0"/>
                </a:rPr>
                <a:t>45/7 ACSR Conductor (11 Hertz)</a:t>
              </a:r>
            </a:p>
          </p:txBody>
        </p:sp>
      </p:gr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19400"/>
            <a:ext cx="509135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2"/>
          <p:cNvSpPr>
            <a:spLocks noChangeArrowheads="1"/>
          </p:cNvSpPr>
          <p:nvPr/>
        </p:nvSpPr>
        <p:spPr bwMode="auto">
          <a:xfrm>
            <a:off x="1396136" y="6726237"/>
            <a:ext cx="1322528"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CE99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0" rIns="54000" bIns="0">
            <a:spAutoFit/>
          </a:bodyPr>
          <a:lstStyle>
            <a:lvl1pPr eaLnBrk="0" hangingPunct="0">
              <a:defRPr sz="1400">
                <a:solidFill>
                  <a:srgbClr val="4D4D4D"/>
                </a:solidFill>
                <a:latin typeface="Arial" pitchFamily="34" charset="0"/>
              </a:defRPr>
            </a:lvl1pPr>
            <a:lvl2pPr marL="742950" indent="-285750" eaLnBrk="0" hangingPunct="0">
              <a:defRPr sz="1400">
                <a:solidFill>
                  <a:srgbClr val="4D4D4D"/>
                </a:solidFill>
                <a:latin typeface="Arial" pitchFamily="34" charset="0"/>
              </a:defRPr>
            </a:lvl2pPr>
            <a:lvl3pPr marL="1143000" indent="-228600" eaLnBrk="0" hangingPunct="0">
              <a:defRPr sz="1400">
                <a:solidFill>
                  <a:srgbClr val="4D4D4D"/>
                </a:solidFill>
                <a:latin typeface="Arial" pitchFamily="34" charset="0"/>
              </a:defRPr>
            </a:lvl3pPr>
            <a:lvl4pPr marL="1600200" indent="-228600" eaLnBrk="0" hangingPunct="0">
              <a:defRPr sz="1400">
                <a:solidFill>
                  <a:srgbClr val="4D4D4D"/>
                </a:solidFill>
                <a:latin typeface="Arial" pitchFamily="34" charset="0"/>
              </a:defRPr>
            </a:lvl4pPr>
            <a:lvl5pPr marL="2057400" indent="-228600" eaLnBrk="0" hangingPunct="0">
              <a:defRPr sz="1400">
                <a:solidFill>
                  <a:srgbClr val="4D4D4D"/>
                </a:solidFill>
                <a:latin typeface="Arial" pitchFamily="34" charset="0"/>
              </a:defRPr>
            </a:lvl5pPr>
            <a:lvl6pPr marL="2514600" indent="-228600" algn="ctr" eaLnBrk="0" fontAlgn="base" hangingPunct="0">
              <a:spcBef>
                <a:spcPct val="0"/>
              </a:spcBef>
              <a:spcAft>
                <a:spcPct val="0"/>
              </a:spcAft>
              <a:defRPr sz="1400">
                <a:solidFill>
                  <a:srgbClr val="4D4D4D"/>
                </a:solidFill>
                <a:latin typeface="Arial" pitchFamily="34" charset="0"/>
              </a:defRPr>
            </a:lvl6pPr>
            <a:lvl7pPr marL="2971800" indent="-228600" algn="ctr" eaLnBrk="0" fontAlgn="base" hangingPunct="0">
              <a:spcBef>
                <a:spcPct val="0"/>
              </a:spcBef>
              <a:spcAft>
                <a:spcPct val="0"/>
              </a:spcAft>
              <a:defRPr sz="1400">
                <a:solidFill>
                  <a:srgbClr val="4D4D4D"/>
                </a:solidFill>
                <a:latin typeface="Arial" pitchFamily="34" charset="0"/>
              </a:defRPr>
            </a:lvl7pPr>
            <a:lvl8pPr marL="3429000" indent="-228600" algn="ctr" eaLnBrk="0" fontAlgn="base" hangingPunct="0">
              <a:spcBef>
                <a:spcPct val="0"/>
              </a:spcBef>
              <a:spcAft>
                <a:spcPct val="0"/>
              </a:spcAft>
              <a:defRPr sz="1400">
                <a:solidFill>
                  <a:srgbClr val="4D4D4D"/>
                </a:solidFill>
                <a:latin typeface="Arial" pitchFamily="34" charset="0"/>
              </a:defRPr>
            </a:lvl8pPr>
            <a:lvl9pPr marL="3886200" indent="-228600" algn="ctr" eaLnBrk="0" fontAlgn="base" hangingPunct="0">
              <a:spcBef>
                <a:spcPct val="0"/>
              </a:spcBef>
              <a:spcAft>
                <a:spcPct val="0"/>
              </a:spcAft>
              <a:defRPr sz="1400">
                <a:solidFill>
                  <a:srgbClr val="4D4D4D"/>
                </a:solidFill>
                <a:latin typeface="Arial" pitchFamily="34" charset="0"/>
              </a:defRPr>
            </a:lvl9pPr>
          </a:lstStyle>
          <a:p>
            <a:pPr marL="0" marR="0" lvl="0" indent="0" algn="ctr" defTabSz="914400" eaLnBrk="0" fontAlgn="base" latinLnBrk="0" hangingPunct="0">
              <a:lnSpc>
                <a:spcPct val="100000"/>
              </a:lnSpc>
              <a:spcBef>
                <a:spcPct val="20000"/>
              </a:spcBef>
              <a:spcAft>
                <a:spcPct val="0"/>
              </a:spcAft>
              <a:buClr>
                <a:srgbClr val="FE5D13"/>
              </a:buClr>
              <a:buSzTx/>
              <a:buFont typeface="Wingdings" pitchFamily="2" charset="2"/>
              <a:buNone/>
              <a:tabLst/>
              <a:defRPr/>
            </a:pPr>
            <a:r>
              <a:rPr kumimoji="0" lang="en-US" altLang="en-US" sz="800" b="0" i="0" u="none" strike="noStrike" kern="0" cap="none" spc="0" normalizeH="0" baseline="0" noProof="0" dirty="0" smtClean="0">
                <a:ln>
                  <a:noFill/>
                </a:ln>
                <a:solidFill>
                  <a:srgbClr val="5F5F5F"/>
                </a:solidFill>
                <a:effectLst/>
                <a:uLnTx/>
                <a:uFillTx/>
                <a:latin typeface="Arial" pitchFamily="34" charset="0"/>
              </a:rPr>
              <a:t>* Courtesy Western Power</a:t>
            </a:r>
          </a:p>
        </p:txBody>
      </p:sp>
    </p:spTree>
    <p:extLst>
      <p:ext uri="{BB962C8B-B14F-4D97-AF65-F5344CB8AC3E}">
        <p14:creationId xmlns:p14="http://schemas.microsoft.com/office/powerpoint/2010/main" val="3534734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736" y="533400"/>
            <a:ext cx="7343114"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1151" y="5334000"/>
            <a:ext cx="7391400" cy="1323439"/>
          </a:xfrm>
          <a:prstGeom prst="rect">
            <a:avLst/>
          </a:prstGeom>
          <a:solidFill>
            <a:schemeClr val="bg1"/>
          </a:solidFill>
        </p:spPr>
        <p:txBody>
          <a:bodyPr wrap="square">
            <a:spAutoFit/>
          </a:bodyPr>
          <a:lstStyle/>
          <a:p>
            <a:r>
              <a:rPr lang="en-CA" sz="1600" dirty="0"/>
              <a:t>The Spiral Vibration Damper is an “impact” type damper made of a rugged non-metallic material that has a tight helix on one end that grips the conductor or wire. The remaining helixes have an inner diameter that is larger than the conductor or wire, such that they impact during Aeolian vibration activity. The impact pulses from the damper disrupt and negate the motion produced by the wind.</a:t>
            </a:r>
          </a:p>
        </p:txBody>
      </p:sp>
      <p:sp>
        <p:nvSpPr>
          <p:cNvPr id="6" name="Title 1"/>
          <p:cNvSpPr>
            <a:spLocks noGrp="1"/>
          </p:cNvSpPr>
          <p:nvPr>
            <p:ph type="title"/>
          </p:nvPr>
        </p:nvSpPr>
        <p:spPr>
          <a:xfrm>
            <a:off x="1460758" y="76200"/>
            <a:ext cx="7239000" cy="665182"/>
          </a:xfrm>
        </p:spPr>
        <p:txBody>
          <a:bodyPr>
            <a:normAutofit/>
          </a:bodyPr>
          <a:lstStyle/>
          <a:p>
            <a:r>
              <a:rPr lang="en-US" sz="2800" dirty="0" smtClean="0"/>
              <a:t>Spiral Vibration Damper </a:t>
            </a:r>
            <a:endParaRPr lang="en-CA" sz="2800" dirty="0"/>
          </a:p>
        </p:txBody>
      </p:sp>
    </p:spTree>
    <p:extLst>
      <p:ext uri="{BB962C8B-B14F-4D97-AF65-F5344CB8AC3E}">
        <p14:creationId xmlns:p14="http://schemas.microsoft.com/office/powerpoint/2010/main" val="350586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434"/>
                                        </p:tgtEl>
                                        <p:attrNameLst>
                                          <p:attrName>style.visibility</p:attrName>
                                        </p:attrNameLst>
                                      </p:cBhvr>
                                      <p:to>
                                        <p:strVal val="visible"/>
                                      </p:to>
                                    </p:set>
                                    <p:anim calcmode="lin" valueType="num">
                                      <p:cBhvr>
                                        <p:cTn id="20" dur="1000" fill="hold"/>
                                        <p:tgtEl>
                                          <p:spTgt spid="18434"/>
                                        </p:tgtEl>
                                        <p:attrNameLst>
                                          <p:attrName>ppt_w</p:attrName>
                                        </p:attrNameLst>
                                      </p:cBhvr>
                                      <p:tavLst>
                                        <p:tav tm="0">
                                          <p:val>
                                            <p:fltVal val="0"/>
                                          </p:val>
                                        </p:tav>
                                        <p:tav tm="100000">
                                          <p:val>
                                            <p:strVal val="#ppt_w"/>
                                          </p:val>
                                        </p:tav>
                                      </p:tavLst>
                                    </p:anim>
                                    <p:anim calcmode="lin" valueType="num">
                                      <p:cBhvr>
                                        <p:cTn id="21" dur="1000" fill="hold"/>
                                        <p:tgtEl>
                                          <p:spTgt spid="18434"/>
                                        </p:tgtEl>
                                        <p:attrNameLst>
                                          <p:attrName>ppt_h</p:attrName>
                                        </p:attrNameLst>
                                      </p:cBhvr>
                                      <p:tavLst>
                                        <p:tav tm="0">
                                          <p:val>
                                            <p:fltVal val="0"/>
                                          </p:val>
                                        </p:tav>
                                        <p:tav tm="100000">
                                          <p:val>
                                            <p:strVal val="#ppt_h"/>
                                          </p:val>
                                        </p:tav>
                                      </p:tavLst>
                                    </p:anim>
                                    <p:anim calcmode="lin" valueType="num">
                                      <p:cBhvr>
                                        <p:cTn id="22" dur="1000" fill="hold"/>
                                        <p:tgtEl>
                                          <p:spTgt spid="18434"/>
                                        </p:tgtEl>
                                        <p:attrNameLst>
                                          <p:attrName>style.rotation</p:attrName>
                                        </p:attrNameLst>
                                      </p:cBhvr>
                                      <p:tavLst>
                                        <p:tav tm="0">
                                          <p:val>
                                            <p:fltVal val="90"/>
                                          </p:val>
                                        </p:tav>
                                        <p:tav tm="100000">
                                          <p:val>
                                            <p:fltVal val="0"/>
                                          </p:val>
                                        </p:tav>
                                      </p:tavLst>
                                    </p:anim>
                                    <p:animEffect transition="in" filter="fade">
                                      <p:cBhvr>
                                        <p:cTn id="23"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514600"/>
            <a:ext cx="7239000" cy="1143000"/>
          </a:xfrm>
        </p:spPr>
        <p:txBody>
          <a:bodyPr>
            <a:normAutofit/>
          </a:bodyPr>
          <a:lstStyle/>
          <a:p>
            <a:r>
              <a:rPr lang="en-CA" dirty="0" smtClean="0"/>
              <a:t>Heat Maps</a:t>
            </a:r>
            <a:endParaRPr lang="en-CA" dirty="0"/>
          </a:p>
        </p:txBody>
      </p:sp>
    </p:spTree>
    <p:extLst>
      <p:ext uri="{BB962C8B-B14F-4D97-AF65-F5344CB8AC3E}">
        <p14:creationId xmlns:p14="http://schemas.microsoft.com/office/powerpoint/2010/main" val="984753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Heat Maps – </a:t>
            </a:r>
            <a:r>
              <a:rPr lang="en-CA" dirty="0" err="1" smtClean="0"/>
              <a:t>Dalwallinu</a:t>
            </a:r>
            <a:r>
              <a:rPr lang="en-CA" dirty="0" smtClean="0"/>
              <a:t> Example</a:t>
            </a:r>
            <a:endParaRPr lang="en-C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2" y="1668462"/>
            <a:ext cx="5719441"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8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32001"/>
            <a:ext cx="4878532" cy="490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695700"/>
            <a:ext cx="515938"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77150" y="4076700"/>
            <a:ext cx="735573" cy="246221"/>
          </a:xfrm>
          <a:prstGeom prst="rect">
            <a:avLst/>
          </a:prstGeom>
        </p:spPr>
        <p:txBody>
          <a:bodyPr wrap="square">
            <a:spAutoFit/>
          </a:bodyPr>
          <a:lstStyle/>
          <a:p>
            <a:r>
              <a:rPr lang="en-CA" sz="1000" dirty="0" err="1"/>
              <a:t>Dalwallinu</a:t>
            </a:r>
            <a:endParaRPr lang="en-CA" sz="1000" dirty="0"/>
          </a:p>
        </p:txBody>
      </p:sp>
      <p:sp>
        <p:nvSpPr>
          <p:cNvPr id="9" name="Title 1"/>
          <p:cNvSpPr txBox="1">
            <a:spLocks/>
          </p:cNvSpPr>
          <p:nvPr/>
        </p:nvSpPr>
        <p:spPr bwMode="auto">
          <a:xfrm>
            <a:off x="1421248" y="381000"/>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3600" b="1" kern="1200">
                <a:solidFill>
                  <a:srgbClr val="36424A"/>
                </a:solidFill>
                <a:latin typeface="Arial" pitchFamily="34" charset="0"/>
                <a:ea typeface="+mj-ea"/>
                <a:cs typeface="Arial" pitchFamily="34" charset="0"/>
              </a:defRPr>
            </a:lvl1pPr>
            <a:lvl2pPr algn="l" rtl="0" eaLnBrk="1" fontAlgn="base" hangingPunct="1">
              <a:spcBef>
                <a:spcPct val="0"/>
              </a:spcBef>
              <a:spcAft>
                <a:spcPct val="0"/>
              </a:spcAft>
              <a:defRPr sz="3600" b="1">
                <a:solidFill>
                  <a:srgbClr val="6E3319"/>
                </a:solidFill>
                <a:latin typeface="Arial" charset="0"/>
                <a:cs typeface="Arial" charset="0"/>
              </a:defRPr>
            </a:lvl2pPr>
            <a:lvl3pPr algn="l" rtl="0" eaLnBrk="1" fontAlgn="base" hangingPunct="1">
              <a:spcBef>
                <a:spcPct val="0"/>
              </a:spcBef>
              <a:spcAft>
                <a:spcPct val="0"/>
              </a:spcAft>
              <a:defRPr sz="3600" b="1">
                <a:solidFill>
                  <a:srgbClr val="6E3319"/>
                </a:solidFill>
                <a:latin typeface="Arial" charset="0"/>
                <a:cs typeface="Arial" charset="0"/>
              </a:defRPr>
            </a:lvl3pPr>
            <a:lvl4pPr algn="l" rtl="0" eaLnBrk="1" fontAlgn="base" hangingPunct="1">
              <a:spcBef>
                <a:spcPct val="0"/>
              </a:spcBef>
              <a:spcAft>
                <a:spcPct val="0"/>
              </a:spcAft>
              <a:defRPr sz="3600" b="1">
                <a:solidFill>
                  <a:srgbClr val="6E3319"/>
                </a:solidFill>
                <a:latin typeface="Arial" charset="0"/>
                <a:cs typeface="Arial" charset="0"/>
              </a:defRPr>
            </a:lvl4pPr>
            <a:lvl5pPr algn="l" rtl="0" eaLnBrk="1" fontAlgn="base" hangingPunct="1">
              <a:spcBef>
                <a:spcPct val="0"/>
              </a:spcBef>
              <a:spcAft>
                <a:spcPct val="0"/>
              </a:spcAft>
              <a:defRPr sz="3600" b="1">
                <a:solidFill>
                  <a:srgbClr val="6E3319"/>
                </a:solidFill>
                <a:latin typeface="Arial" charset="0"/>
                <a:cs typeface="Arial" charset="0"/>
              </a:defRPr>
            </a:lvl5pPr>
            <a:lvl6pPr marL="457200" algn="l" rtl="0" eaLnBrk="1" fontAlgn="base" hangingPunct="1">
              <a:spcBef>
                <a:spcPct val="0"/>
              </a:spcBef>
              <a:spcAft>
                <a:spcPct val="0"/>
              </a:spcAft>
              <a:defRPr sz="3600" b="1">
                <a:solidFill>
                  <a:srgbClr val="6E3319"/>
                </a:solidFill>
                <a:latin typeface="Arial" charset="0"/>
                <a:cs typeface="Arial" charset="0"/>
              </a:defRPr>
            </a:lvl6pPr>
            <a:lvl7pPr marL="914400" algn="l" rtl="0" eaLnBrk="1" fontAlgn="base" hangingPunct="1">
              <a:spcBef>
                <a:spcPct val="0"/>
              </a:spcBef>
              <a:spcAft>
                <a:spcPct val="0"/>
              </a:spcAft>
              <a:defRPr sz="3600" b="1">
                <a:solidFill>
                  <a:srgbClr val="6E3319"/>
                </a:solidFill>
                <a:latin typeface="Arial" charset="0"/>
                <a:cs typeface="Arial" charset="0"/>
              </a:defRPr>
            </a:lvl7pPr>
            <a:lvl8pPr marL="1371600" algn="l" rtl="0" eaLnBrk="1" fontAlgn="base" hangingPunct="1">
              <a:spcBef>
                <a:spcPct val="0"/>
              </a:spcBef>
              <a:spcAft>
                <a:spcPct val="0"/>
              </a:spcAft>
              <a:defRPr sz="3600" b="1">
                <a:solidFill>
                  <a:srgbClr val="6E3319"/>
                </a:solidFill>
                <a:latin typeface="Arial" charset="0"/>
                <a:cs typeface="Arial" charset="0"/>
              </a:defRPr>
            </a:lvl8pPr>
            <a:lvl9pPr marL="1828800" algn="l" rtl="0" eaLnBrk="1" fontAlgn="base" hangingPunct="1">
              <a:spcBef>
                <a:spcPct val="0"/>
              </a:spcBef>
              <a:spcAft>
                <a:spcPct val="0"/>
              </a:spcAft>
              <a:defRPr sz="3600" b="1">
                <a:solidFill>
                  <a:srgbClr val="6E3319"/>
                </a:solidFill>
                <a:latin typeface="Arial" charset="0"/>
                <a:cs typeface="Arial" charset="0"/>
              </a:defRPr>
            </a:lvl9pPr>
          </a:lstStyle>
          <a:p>
            <a:r>
              <a:rPr lang="en-CA" dirty="0" smtClean="0"/>
              <a:t>Quiz:	Where is </a:t>
            </a:r>
            <a:r>
              <a:rPr lang="en-CA" dirty="0" err="1" smtClean="0"/>
              <a:t>Dalwallinu</a:t>
            </a:r>
            <a:r>
              <a:rPr lang="en-CA" dirty="0" smtClean="0"/>
              <a:t>?</a:t>
            </a:r>
            <a:endParaRPr lang="en-CA" dirty="0"/>
          </a:p>
        </p:txBody>
      </p:sp>
    </p:spTree>
    <p:extLst>
      <p:ext uri="{BB962C8B-B14F-4D97-AF65-F5344CB8AC3E}">
        <p14:creationId xmlns:p14="http://schemas.microsoft.com/office/powerpoint/2010/main" val="23952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17413"/>
                                        </p:tgtEl>
                                        <p:attrNameLst>
                                          <p:attrName>style.visibility</p:attrName>
                                        </p:attrNameLst>
                                      </p:cBhvr>
                                      <p:to>
                                        <p:strVal val="visible"/>
                                      </p:to>
                                    </p:set>
                                    <p:anim calcmode="lin" valueType="num">
                                      <p:cBhvr>
                                        <p:cTn id="13" dur="1000" fill="hold"/>
                                        <p:tgtEl>
                                          <p:spTgt spid="17413"/>
                                        </p:tgtEl>
                                        <p:attrNameLst>
                                          <p:attrName>ppt_w</p:attrName>
                                        </p:attrNameLst>
                                      </p:cBhvr>
                                      <p:tavLst>
                                        <p:tav tm="0">
                                          <p:val>
                                            <p:fltVal val="0"/>
                                          </p:val>
                                        </p:tav>
                                        <p:tav tm="100000">
                                          <p:val>
                                            <p:strVal val="#ppt_w"/>
                                          </p:val>
                                        </p:tav>
                                      </p:tavLst>
                                    </p:anim>
                                    <p:anim calcmode="lin" valueType="num">
                                      <p:cBhvr>
                                        <p:cTn id="14" dur="1000" fill="hold"/>
                                        <p:tgtEl>
                                          <p:spTgt spid="17413"/>
                                        </p:tgtEl>
                                        <p:attrNameLst>
                                          <p:attrName>ppt_h</p:attrName>
                                        </p:attrNameLst>
                                      </p:cBhvr>
                                      <p:tavLst>
                                        <p:tav tm="0">
                                          <p:val>
                                            <p:fltVal val="0"/>
                                          </p:val>
                                        </p:tav>
                                        <p:tav tm="100000">
                                          <p:val>
                                            <p:strVal val="#ppt_h"/>
                                          </p:val>
                                        </p:tav>
                                      </p:tavLst>
                                    </p:anim>
                                    <p:anim calcmode="lin" valueType="num">
                                      <p:cBhvr>
                                        <p:cTn id="15" dur="1000" fill="hold"/>
                                        <p:tgtEl>
                                          <p:spTgt spid="174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741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Identification</a:t>
            </a:r>
            <a:endParaRPr lang="en-CA" dirty="0"/>
          </a:p>
        </p:txBody>
      </p:sp>
      <p:sp>
        <p:nvSpPr>
          <p:cNvPr id="3" name="Content Placeholder 2"/>
          <p:cNvSpPr>
            <a:spLocks noGrp="1"/>
          </p:cNvSpPr>
          <p:nvPr>
            <p:ph idx="1"/>
          </p:nvPr>
        </p:nvSpPr>
        <p:spPr>
          <a:xfrm>
            <a:off x="1676400" y="1676400"/>
            <a:ext cx="7239000" cy="3276600"/>
          </a:xfrm>
        </p:spPr>
        <p:txBody>
          <a:bodyPr/>
          <a:lstStyle/>
          <a:p>
            <a:pPr marL="0" indent="0">
              <a:buNone/>
            </a:pPr>
            <a:r>
              <a:rPr lang="en-CA" dirty="0" smtClean="0"/>
              <a:t>The risk identified is: </a:t>
            </a:r>
            <a:endParaRPr lang="en-CA" dirty="0"/>
          </a:p>
          <a:p>
            <a:pPr marL="684213" indent="-573088">
              <a:buNone/>
            </a:pPr>
            <a:r>
              <a:rPr lang="en-CA" dirty="0"/>
              <a:t>•	</a:t>
            </a:r>
            <a:r>
              <a:rPr lang="en-CA" dirty="0" smtClean="0"/>
              <a:t>public safety, sections </a:t>
            </a:r>
            <a:r>
              <a:rPr lang="en-CA" dirty="0"/>
              <a:t>of the </a:t>
            </a:r>
            <a:r>
              <a:rPr lang="en-CA" dirty="0" smtClean="0"/>
              <a:t>power lines </a:t>
            </a:r>
            <a:r>
              <a:rPr lang="en-CA" dirty="0"/>
              <a:t>have come to the end of </a:t>
            </a:r>
            <a:r>
              <a:rPr lang="en-CA" dirty="0" smtClean="0"/>
              <a:t>their </a:t>
            </a:r>
            <a:r>
              <a:rPr lang="en-CA" dirty="0"/>
              <a:t>useful life;</a:t>
            </a:r>
          </a:p>
          <a:p>
            <a:pPr marL="684213" indent="-573088">
              <a:buNone/>
            </a:pPr>
            <a:r>
              <a:rPr lang="en-CA" dirty="0"/>
              <a:t>•	</a:t>
            </a:r>
            <a:r>
              <a:rPr lang="en-CA" dirty="0" smtClean="0"/>
              <a:t>risk </a:t>
            </a:r>
            <a:r>
              <a:rPr lang="en-CA" dirty="0"/>
              <a:t>of fire resulting from asset failure;</a:t>
            </a:r>
          </a:p>
          <a:p>
            <a:pPr marL="684213" indent="-573088">
              <a:buNone/>
            </a:pPr>
            <a:r>
              <a:rPr lang="en-CA" dirty="0"/>
              <a:t>•	</a:t>
            </a:r>
            <a:r>
              <a:rPr lang="en-CA" dirty="0" smtClean="0"/>
              <a:t>risk </a:t>
            </a:r>
            <a:r>
              <a:rPr lang="en-CA" dirty="0"/>
              <a:t>of network outages;</a:t>
            </a:r>
          </a:p>
          <a:p>
            <a:pPr marL="684213" indent="-573088">
              <a:buNone/>
            </a:pPr>
            <a:r>
              <a:rPr lang="en-CA" dirty="0"/>
              <a:t>•	</a:t>
            </a:r>
            <a:r>
              <a:rPr lang="en-CA" dirty="0" smtClean="0"/>
              <a:t>poor </a:t>
            </a:r>
            <a:r>
              <a:rPr lang="en-CA" dirty="0"/>
              <a:t>customer </a:t>
            </a:r>
            <a:r>
              <a:rPr lang="en-CA" dirty="0" smtClean="0"/>
              <a:t>service outcomes.</a:t>
            </a:r>
            <a:endParaRPr lang="en-CA" dirty="0"/>
          </a:p>
        </p:txBody>
      </p:sp>
    </p:spTree>
    <p:extLst>
      <p:ext uri="{BB962C8B-B14F-4D97-AF65-F5344CB8AC3E}">
        <p14:creationId xmlns:p14="http://schemas.microsoft.com/office/powerpoint/2010/main" val="4101024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2691196551_6da7111c35_b.jpg"/>
          <p:cNvPicPr>
            <a:picLocks noChangeAspect="1"/>
          </p:cNvPicPr>
          <p:nvPr/>
        </p:nvPicPr>
        <p:blipFill>
          <a:blip r:embed="rId3" cstate="print"/>
          <a:srcRect/>
          <a:stretch>
            <a:fillRect/>
          </a:stretch>
        </p:blipFill>
        <p:spPr>
          <a:xfrm>
            <a:off x="952500" y="1187053"/>
            <a:ext cx="7239000" cy="4483894"/>
          </a:xfrm>
          <a:prstGeom prst="rect">
            <a:avLst/>
          </a:prstGeom>
          <a:effectLst>
            <a:glow rad="139700">
              <a:schemeClr val="bg1">
                <a:alpha val="40000"/>
              </a:schemeClr>
            </a:glow>
          </a:effectLst>
        </p:spPr>
      </p:pic>
      <p:sp>
        <p:nvSpPr>
          <p:cNvPr id="48" name="Oval 47"/>
          <p:cNvSpPr/>
          <p:nvPr/>
        </p:nvSpPr>
        <p:spPr>
          <a:xfrm>
            <a:off x="685800" y="54102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685800" y="39370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685800" y="9906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a:off x="4305300" y="9906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a:off x="7924800" y="9906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p:cNvSpPr/>
          <p:nvPr/>
        </p:nvSpPr>
        <p:spPr>
          <a:xfrm>
            <a:off x="7924800" y="39370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p:cNvSpPr/>
          <p:nvPr/>
        </p:nvSpPr>
        <p:spPr>
          <a:xfrm>
            <a:off x="7924800" y="54102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4305300" y="54102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2495550" y="9906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6115050" y="9906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685800" y="24638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7924800" y="24638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495550" y="541020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115050" y="5429250"/>
            <a:ext cx="457200" cy="457200"/>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752600" y="2508191"/>
            <a:ext cx="5638800" cy="707886"/>
          </a:xfrm>
          <a:prstGeom prst="rect">
            <a:avLst/>
          </a:prstGeom>
          <a:solidFill>
            <a:schemeClr val="bg1">
              <a:lumMod val="85000"/>
            </a:schemeClr>
          </a:solidFill>
          <a:ln w="28575">
            <a:solidFill>
              <a:schemeClr val="tx1"/>
            </a:solidFill>
          </a:ln>
        </p:spPr>
        <p:txBody>
          <a:bodyPr wrap="square" rtlCol="0">
            <a:spAutoFit/>
          </a:bodyPr>
          <a:lstStyle/>
          <a:p>
            <a:pPr algn="ctr"/>
            <a:r>
              <a:rPr lang="en-CA" sz="2000" dirty="0"/>
              <a:t>Risk Management:  </a:t>
            </a:r>
            <a:endParaRPr lang="en-CA" sz="2000" dirty="0" smtClean="0"/>
          </a:p>
          <a:p>
            <a:pPr algn="ctr"/>
            <a:r>
              <a:rPr lang="en-CA" sz="2000" dirty="0" smtClean="0"/>
              <a:t>Precursor </a:t>
            </a:r>
            <a:r>
              <a:rPr lang="en-CA" sz="2000" dirty="0"/>
              <a:t>to Effective Management Decision Making </a:t>
            </a:r>
          </a:p>
        </p:txBody>
      </p:sp>
    </p:spTree>
    <p:extLst>
      <p:ext uri="{BB962C8B-B14F-4D97-AF65-F5344CB8AC3E}">
        <p14:creationId xmlns:p14="http://schemas.microsoft.com/office/powerpoint/2010/main" val="244247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0"/>
                                        <p:tgtEl>
                                          <p:spTgt spid="38"/>
                                        </p:tgtEl>
                                      </p:cBhvr>
                                    </p:animEffect>
                                  </p:childTnLst>
                                </p:cTn>
                              </p:par>
                              <p:par>
                                <p:cTn id="8" presetID="2" presetClass="entr" presetSubtype="3"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1000" fill="hold"/>
                                        <p:tgtEl>
                                          <p:spTgt spid="53"/>
                                        </p:tgtEl>
                                        <p:attrNameLst>
                                          <p:attrName>ppt_x</p:attrName>
                                        </p:attrNameLst>
                                      </p:cBhvr>
                                      <p:tavLst>
                                        <p:tav tm="0">
                                          <p:val>
                                            <p:strVal val="1+#ppt_w/2"/>
                                          </p:val>
                                        </p:tav>
                                        <p:tav tm="100000">
                                          <p:val>
                                            <p:strVal val="#ppt_x"/>
                                          </p:val>
                                        </p:tav>
                                      </p:tavLst>
                                    </p:anim>
                                    <p:anim calcmode="lin" valueType="num">
                                      <p:cBhvr additive="base">
                                        <p:cTn id="11" dur="1000" fill="hold"/>
                                        <p:tgtEl>
                                          <p:spTgt spid="53"/>
                                        </p:tgtEl>
                                        <p:attrNameLst>
                                          <p:attrName>ppt_y</p:attrName>
                                        </p:attrNameLst>
                                      </p:cBhvr>
                                      <p:tavLst>
                                        <p:tav tm="0">
                                          <p:val>
                                            <p:strVal val="0-#ppt_h/2"/>
                                          </p:val>
                                        </p:tav>
                                        <p:tav tm="100000">
                                          <p:val>
                                            <p:strVal val="#ppt_y"/>
                                          </p:val>
                                        </p:tav>
                                      </p:tavLst>
                                    </p:anim>
                                  </p:childTnLst>
                                </p:cTn>
                              </p:par>
                              <p:par>
                                <p:cTn id="12" presetID="2" presetClass="entr" presetSubtype="3" fill="hold" grpId="0" nodeType="withEffect">
                                  <p:stCondLst>
                                    <p:cond delay="2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40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1000" fill="hold"/>
                                        <p:tgtEl>
                                          <p:spTgt spid="54"/>
                                        </p:tgtEl>
                                        <p:attrNameLst>
                                          <p:attrName>ppt_x</p:attrName>
                                        </p:attrNameLst>
                                      </p:cBhvr>
                                      <p:tavLst>
                                        <p:tav tm="0">
                                          <p:val>
                                            <p:strVal val="1+#ppt_w/2"/>
                                          </p:val>
                                        </p:tav>
                                        <p:tav tm="100000">
                                          <p:val>
                                            <p:strVal val="#ppt_x"/>
                                          </p:val>
                                        </p:tav>
                                      </p:tavLst>
                                    </p:anim>
                                    <p:anim calcmode="lin" valueType="num">
                                      <p:cBhvr additive="base">
                                        <p:cTn id="19" dur="1000" fill="hold"/>
                                        <p:tgtEl>
                                          <p:spTgt spid="54"/>
                                        </p:tgtEl>
                                        <p:attrNameLst>
                                          <p:attrName>ppt_y</p:attrName>
                                        </p:attrNameLst>
                                      </p:cBhvr>
                                      <p:tavLst>
                                        <p:tav tm="0">
                                          <p:val>
                                            <p:strVal val="0-#ppt_h/2"/>
                                          </p:val>
                                        </p:tav>
                                        <p:tav tm="100000">
                                          <p:val>
                                            <p:strVal val="#ppt_y"/>
                                          </p:val>
                                        </p:tav>
                                      </p:tavLst>
                                    </p:anim>
                                  </p:childTnLst>
                                </p:cTn>
                              </p:par>
                              <p:par>
                                <p:cTn id="20" presetID="2" presetClass="entr" presetSubtype="3" fill="hold" grpId="0" nodeType="withEffect">
                                  <p:stCondLst>
                                    <p:cond delay="6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1+#ppt_w/2"/>
                                          </p:val>
                                        </p:tav>
                                        <p:tav tm="100000">
                                          <p:val>
                                            <p:strVal val="#ppt_x"/>
                                          </p:val>
                                        </p:tav>
                                      </p:tavLst>
                                    </p:anim>
                                    <p:anim calcmode="lin" valueType="num">
                                      <p:cBhvr additive="base">
                                        <p:cTn id="23" dur="10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80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1000" fill="hold"/>
                                        <p:tgtEl>
                                          <p:spTgt spid="55"/>
                                        </p:tgtEl>
                                        <p:attrNameLst>
                                          <p:attrName>ppt_x</p:attrName>
                                        </p:attrNameLst>
                                      </p:cBhvr>
                                      <p:tavLst>
                                        <p:tav tm="0">
                                          <p:val>
                                            <p:strVal val="1+#ppt_w/2"/>
                                          </p:val>
                                        </p:tav>
                                        <p:tav tm="100000">
                                          <p:val>
                                            <p:strVal val="#ppt_x"/>
                                          </p:val>
                                        </p:tav>
                                      </p:tavLst>
                                    </p:anim>
                                    <p:anim calcmode="lin" valueType="num">
                                      <p:cBhvr additive="base">
                                        <p:cTn id="27" dur="1000" fill="hold"/>
                                        <p:tgtEl>
                                          <p:spTgt spid="55"/>
                                        </p:tgtEl>
                                        <p:attrNameLst>
                                          <p:attrName>ppt_y</p:attrName>
                                        </p:attrNameLst>
                                      </p:cBhvr>
                                      <p:tavLst>
                                        <p:tav tm="0">
                                          <p:val>
                                            <p:strVal val="0-#ppt_h/2"/>
                                          </p:val>
                                        </p:tav>
                                        <p:tav tm="100000">
                                          <p:val>
                                            <p:strVal val="#ppt_y"/>
                                          </p:val>
                                        </p:tav>
                                      </p:tavLst>
                                    </p:anim>
                                  </p:childTnLst>
                                </p:cTn>
                              </p:par>
                              <p:par>
                                <p:cTn id="28" presetID="2" presetClass="entr" presetSubtype="3" fill="hold" grpId="0"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1+#ppt_w/2"/>
                                          </p:val>
                                        </p:tav>
                                        <p:tav tm="100000">
                                          <p:val>
                                            <p:strVal val="#ppt_x"/>
                                          </p:val>
                                        </p:tav>
                                      </p:tavLst>
                                    </p:anim>
                                    <p:anim calcmode="lin" valueType="num">
                                      <p:cBhvr additive="base">
                                        <p:cTn id="31" dur="1000" fill="hold"/>
                                        <p:tgtEl>
                                          <p:spTgt spid="14"/>
                                        </p:tgtEl>
                                        <p:attrNameLst>
                                          <p:attrName>ppt_y</p:attrName>
                                        </p:attrNameLst>
                                      </p:cBhvr>
                                      <p:tavLst>
                                        <p:tav tm="0">
                                          <p:val>
                                            <p:strVal val="0-#ppt_h/2"/>
                                          </p:val>
                                        </p:tav>
                                        <p:tav tm="100000">
                                          <p:val>
                                            <p:strVal val="#ppt_y"/>
                                          </p:val>
                                        </p:tav>
                                      </p:tavLst>
                                    </p:anim>
                                  </p:childTnLst>
                                </p:cTn>
                              </p:par>
                              <p:par>
                                <p:cTn id="32" presetID="2" presetClass="entr" presetSubtype="3" fill="hold" grpId="0" nodeType="withEffect">
                                  <p:stCondLst>
                                    <p:cond delay="10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1+#ppt_w/2"/>
                                          </p:val>
                                        </p:tav>
                                        <p:tav tm="100000">
                                          <p:val>
                                            <p:strVal val="#ppt_x"/>
                                          </p:val>
                                        </p:tav>
                                      </p:tavLst>
                                    </p:anim>
                                    <p:anim calcmode="lin" valueType="num">
                                      <p:cBhvr additive="base">
                                        <p:cTn id="35" dur="1000" fill="hold"/>
                                        <p:tgtEl>
                                          <p:spTgt spid="13"/>
                                        </p:tgtEl>
                                        <p:attrNameLst>
                                          <p:attrName>ppt_y</p:attrName>
                                        </p:attrNameLst>
                                      </p:cBhvr>
                                      <p:tavLst>
                                        <p:tav tm="0">
                                          <p:val>
                                            <p:strVal val="0-#ppt_h/2"/>
                                          </p:val>
                                        </p:tav>
                                        <p:tav tm="100000">
                                          <p:val>
                                            <p:strVal val="#ppt_y"/>
                                          </p:val>
                                        </p:tav>
                                      </p:tavLst>
                                    </p:anim>
                                  </p:childTnLst>
                                </p:cTn>
                              </p:par>
                              <p:par>
                                <p:cTn id="36" presetID="2" presetClass="entr" presetSubtype="3" fill="hold" grpId="0" nodeType="withEffect">
                                  <p:stCondLst>
                                    <p:cond delay="120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1000" fill="hold"/>
                                        <p:tgtEl>
                                          <p:spTgt spid="56"/>
                                        </p:tgtEl>
                                        <p:attrNameLst>
                                          <p:attrName>ppt_x</p:attrName>
                                        </p:attrNameLst>
                                      </p:cBhvr>
                                      <p:tavLst>
                                        <p:tav tm="0">
                                          <p:val>
                                            <p:strVal val="1+#ppt_w/2"/>
                                          </p:val>
                                        </p:tav>
                                        <p:tav tm="100000">
                                          <p:val>
                                            <p:strVal val="#ppt_x"/>
                                          </p:val>
                                        </p:tav>
                                      </p:tavLst>
                                    </p:anim>
                                    <p:anim calcmode="lin" valueType="num">
                                      <p:cBhvr additive="base">
                                        <p:cTn id="39" dur="1000" fill="hold"/>
                                        <p:tgtEl>
                                          <p:spTgt spid="56"/>
                                        </p:tgtEl>
                                        <p:attrNameLst>
                                          <p:attrName>ppt_y</p:attrName>
                                        </p:attrNameLst>
                                      </p:cBhvr>
                                      <p:tavLst>
                                        <p:tav tm="0">
                                          <p:val>
                                            <p:strVal val="0-#ppt_h/2"/>
                                          </p:val>
                                        </p:tav>
                                        <p:tav tm="100000">
                                          <p:val>
                                            <p:strVal val="#ppt_y"/>
                                          </p:val>
                                        </p:tav>
                                      </p:tavLst>
                                    </p:anim>
                                  </p:childTnLst>
                                </p:cTn>
                              </p:par>
                              <p:par>
                                <p:cTn id="40" presetID="2" presetClass="entr" presetSubtype="3" fill="hold" grpId="0" nodeType="withEffect">
                                  <p:stCondLst>
                                    <p:cond delay="120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1000" fill="hold"/>
                                        <p:tgtEl>
                                          <p:spTgt spid="51"/>
                                        </p:tgtEl>
                                        <p:attrNameLst>
                                          <p:attrName>ppt_x</p:attrName>
                                        </p:attrNameLst>
                                      </p:cBhvr>
                                      <p:tavLst>
                                        <p:tav tm="0">
                                          <p:val>
                                            <p:strVal val="1+#ppt_w/2"/>
                                          </p:val>
                                        </p:tav>
                                        <p:tav tm="100000">
                                          <p:val>
                                            <p:strVal val="#ppt_x"/>
                                          </p:val>
                                        </p:tav>
                                      </p:tavLst>
                                    </p:anim>
                                    <p:anim calcmode="lin" valueType="num">
                                      <p:cBhvr additive="base">
                                        <p:cTn id="43" dur="1000" fill="hold"/>
                                        <p:tgtEl>
                                          <p:spTgt spid="51"/>
                                        </p:tgtEl>
                                        <p:attrNameLst>
                                          <p:attrName>ppt_y</p:attrName>
                                        </p:attrNameLst>
                                      </p:cBhvr>
                                      <p:tavLst>
                                        <p:tav tm="0">
                                          <p:val>
                                            <p:strVal val="0-#ppt_h/2"/>
                                          </p:val>
                                        </p:tav>
                                        <p:tav tm="100000">
                                          <p:val>
                                            <p:strVal val="#ppt_y"/>
                                          </p:val>
                                        </p:tav>
                                      </p:tavLst>
                                    </p:anim>
                                  </p:childTnLst>
                                </p:cTn>
                              </p:par>
                              <p:par>
                                <p:cTn id="44" presetID="2" presetClass="entr" presetSubtype="3" fill="hold" grpId="0" nodeType="withEffect">
                                  <p:stCondLst>
                                    <p:cond delay="1400"/>
                                  </p:stCondLst>
                                  <p:childTnLst>
                                    <p:set>
                                      <p:cBhvr>
                                        <p:cTn id="45" dur="1" fill="hold">
                                          <p:stCondLst>
                                            <p:cond delay="0"/>
                                          </p:stCondLst>
                                        </p:cTn>
                                        <p:tgtEl>
                                          <p:spTgt spid="57"/>
                                        </p:tgtEl>
                                        <p:attrNameLst>
                                          <p:attrName>style.visibility</p:attrName>
                                        </p:attrNameLst>
                                      </p:cBhvr>
                                      <p:to>
                                        <p:strVal val="visible"/>
                                      </p:to>
                                    </p:set>
                                    <p:anim calcmode="lin" valueType="num">
                                      <p:cBhvr additive="base">
                                        <p:cTn id="46" dur="1000" fill="hold"/>
                                        <p:tgtEl>
                                          <p:spTgt spid="57"/>
                                        </p:tgtEl>
                                        <p:attrNameLst>
                                          <p:attrName>ppt_x</p:attrName>
                                        </p:attrNameLst>
                                      </p:cBhvr>
                                      <p:tavLst>
                                        <p:tav tm="0">
                                          <p:val>
                                            <p:strVal val="1+#ppt_w/2"/>
                                          </p:val>
                                        </p:tav>
                                        <p:tav tm="100000">
                                          <p:val>
                                            <p:strVal val="#ppt_x"/>
                                          </p:val>
                                        </p:tav>
                                      </p:tavLst>
                                    </p:anim>
                                    <p:anim calcmode="lin" valueType="num">
                                      <p:cBhvr additive="base">
                                        <p:cTn id="47" dur="1000" fill="hold"/>
                                        <p:tgtEl>
                                          <p:spTgt spid="57"/>
                                        </p:tgtEl>
                                        <p:attrNameLst>
                                          <p:attrName>ppt_y</p:attrName>
                                        </p:attrNameLst>
                                      </p:cBhvr>
                                      <p:tavLst>
                                        <p:tav tm="0">
                                          <p:val>
                                            <p:strVal val="0-#ppt_h/2"/>
                                          </p:val>
                                        </p:tav>
                                        <p:tav tm="100000">
                                          <p:val>
                                            <p:strVal val="#ppt_y"/>
                                          </p:val>
                                        </p:tav>
                                      </p:tavLst>
                                    </p:anim>
                                  </p:childTnLst>
                                </p:cTn>
                              </p:par>
                              <p:par>
                                <p:cTn id="48" presetID="2" presetClass="entr" presetSubtype="3" fill="hold" grpId="0" nodeType="withEffect">
                                  <p:stCondLst>
                                    <p:cond delay="160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1000" fill="hold"/>
                                        <p:tgtEl>
                                          <p:spTgt spid="19"/>
                                        </p:tgtEl>
                                        <p:attrNameLst>
                                          <p:attrName>ppt_x</p:attrName>
                                        </p:attrNameLst>
                                      </p:cBhvr>
                                      <p:tavLst>
                                        <p:tav tm="0">
                                          <p:val>
                                            <p:strVal val="1+#ppt_w/2"/>
                                          </p:val>
                                        </p:tav>
                                        <p:tav tm="100000">
                                          <p:val>
                                            <p:strVal val="#ppt_x"/>
                                          </p:val>
                                        </p:tav>
                                      </p:tavLst>
                                    </p:anim>
                                    <p:anim calcmode="lin" valueType="num">
                                      <p:cBhvr additive="base">
                                        <p:cTn id="51" dur="1000" fill="hold"/>
                                        <p:tgtEl>
                                          <p:spTgt spid="19"/>
                                        </p:tgtEl>
                                        <p:attrNameLst>
                                          <p:attrName>ppt_y</p:attrName>
                                        </p:attrNameLst>
                                      </p:cBhvr>
                                      <p:tavLst>
                                        <p:tav tm="0">
                                          <p:val>
                                            <p:strVal val="0-#ppt_h/2"/>
                                          </p:val>
                                        </p:tav>
                                        <p:tav tm="100000">
                                          <p:val>
                                            <p:strVal val="#ppt_y"/>
                                          </p:val>
                                        </p:tav>
                                      </p:tavLst>
                                    </p:anim>
                                  </p:childTnLst>
                                </p:cTn>
                              </p:par>
                              <p:par>
                                <p:cTn id="52" presetID="2" presetClass="entr" presetSubtype="3" fill="hold" grpId="0" nodeType="withEffect">
                                  <p:stCondLst>
                                    <p:cond delay="180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1000" fill="hold"/>
                                        <p:tgtEl>
                                          <p:spTgt spid="58"/>
                                        </p:tgtEl>
                                        <p:attrNameLst>
                                          <p:attrName>ppt_x</p:attrName>
                                        </p:attrNameLst>
                                      </p:cBhvr>
                                      <p:tavLst>
                                        <p:tav tm="0">
                                          <p:val>
                                            <p:strVal val="1+#ppt_w/2"/>
                                          </p:val>
                                        </p:tav>
                                        <p:tav tm="100000">
                                          <p:val>
                                            <p:strVal val="#ppt_x"/>
                                          </p:val>
                                        </p:tav>
                                      </p:tavLst>
                                    </p:anim>
                                    <p:anim calcmode="lin" valueType="num">
                                      <p:cBhvr additive="base">
                                        <p:cTn id="55" dur="1000" fill="hold"/>
                                        <p:tgtEl>
                                          <p:spTgt spid="58"/>
                                        </p:tgtEl>
                                        <p:attrNameLst>
                                          <p:attrName>ppt_y</p:attrName>
                                        </p:attrNameLst>
                                      </p:cBhvr>
                                      <p:tavLst>
                                        <p:tav tm="0">
                                          <p:val>
                                            <p:strVal val="0-#ppt_h/2"/>
                                          </p:val>
                                        </p:tav>
                                        <p:tav tm="100000">
                                          <p:val>
                                            <p:strVal val="#ppt_y"/>
                                          </p:val>
                                        </p:tav>
                                      </p:tavLst>
                                    </p:anim>
                                  </p:childTnLst>
                                </p:cTn>
                              </p:par>
                              <p:par>
                                <p:cTn id="56" presetID="2" presetClass="entr" presetSubtype="3" fill="hold" grpId="0" nodeType="withEffect">
                                  <p:stCondLst>
                                    <p:cond delay="200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1000" fill="hold"/>
                                        <p:tgtEl>
                                          <p:spTgt spid="18"/>
                                        </p:tgtEl>
                                        <p:attrNameLst>
                                          <p:attrName>ppt_x</p:attrName>
                                        </p:attrNameLst>
                                      </p:cBhvr>
                                      <p:tavLst>
                                        <p:tav tm="0">
                                          <p:val>
                                            <p:strVal val="1+#ppt_w/2"/>
                                          </p:val>
                                        </p:tav>
                                        <p:tav tm="100000">
                                          <p:val>
                                            <p:strVal val="#ppt_x"/>
                                          </p:val>
                                        </p:tav>
                                      </p:tavLst>
                                    </p:anim>
                                    <p:anim calcmode="lin" valueType="num">
                                      <p:cBhvr additive="base">
                                        <p:cTn id="59" dur="1000" fill="hold"/>
                                        <p:tgtEl>
                                          <p:spTgt spid="18"/>
                                        </p:tgtEl>
                                        <p:attrNameLst>
                                          <p:attrName>ppt_y</p:attrName>
                                        </p:attrNameLst>
                                      </p:cBhvr>
                                      <p:tavLst>
                                        <p:tav tm="0">
                                          <p:val>
                                            <p:strVal val="0-#ppt_h/2"/>
                                          </p:val>
                                        </p:tav>
                                        <p:tav tm="100000">
                                          <p:val>
                                            <p:strVal val="#ppt_y"/>
                                          </p:val>
                                        </p:tav>
                                      </p:tavLst>
                                    </p:anim>
                                  </p:childTnLst>
                                </p:cTn>
                              </p:par>
                              <p:par>
                                <p:cTn id="60" presetID="2" presetClass="entr" presetSubtype="3" fill="hold" grpId="0" nodeType="withEffect">
                                  <p:stCondLst>
                                    <p:cond delay="2200"/>
                                  </p:stCondLst>
                                  <p:childTnLst>
                                    <p:set>
                                      <p:cBhvr>
                                        <p:cTn id="61" dur="1" fill="hold">
                                          <p:stCondLst>
                                            <p:cond delay="0"/>
                                          </p:stCondLst>
                                        </p:cTn>
                                        <p:tgtEl>
                                          <p:spTgt spid="48"/>
                                        </p:tgtEl>
                                        <p:attrNameLst>
                                          <p:attrName>style.visibility</p:attrName>
                                        </p:attrNameLst>
                                      </p:cBhvr>
                                      <p:to>
                                        <p:strVal val="visible"/>
                                      </p:to>
                                    </p:set>
                                    <p:anim calcmode="lin" valueType="num">
                                      <p:cBhvr additive="base">
                                        <p:cTn id="62" dur="1000" fill="hold"/>
                                        <p:tgtEl>
                                          <p:spTgt spid="48"/>
                                        </p:tgtEl>
                                        <p:attrNameLst>
                                          <p:attrName>ppt_x</p:attrName>
                                        </p:attrNameLst>
                                      </p:cBhvr>
                                      <p:tavLst>
                                        <p:tav tm="0">
                                          <p:val>
                                            <p:strVal val="1+#ppt_w/2"/>
                                          </p:val>
                                        </p:tav>
                                        <p:tav tm="100000">
                                          <p:val>
                                            <p:strVal val="#ppt_x"/>
                                          </p:val>
                                        </p:tav>
                                      </p:tavLst>
                                    </p:anim>
                                    <p:anim calcmode="lin" valueType="num">
                                      <p:cBhvr additive="base">
                                        <p:cTn id="63" dur="1000" fill="hold"/>
                                        <p:tgtEl>
                                          <p:spTgt spid="48"/>
                                        </p:tgtEl>
                                        <p:attrNameLst>
                                          <p:attrName>ppt_y</p:attrName>
                                        </p:attrNameLst>
                                      </p:cBhvr>
                                      <p:tavLst>
                                        <p:tav tm="0">
                                          <p:val>
                                            <p:strVal val="0-#ppt_h/2"/>
                                          </p:val>
                                        </p:tav>
                                        <p:tav tm="100000">
                                          <p:val>
                                            <p:strVal val="#ppt_y"/>
                                          </p:val>
                                        </p:tav>
                                      </p:tavLst>
                                    </p:anim>
                                  </p:childTnLst>
                                </p:cTn>
                              </p:par>
                              <p:par>
                                <p:cTn id="64" presetID="6" presetClass="exit" presetSubtype="32" fill="hold" grpId="1" nodeType="withEffect">
                                  <p:stCondLst>
                                    <p:cond delay="3000"/>
                                  </p:stCondLst>
                                  <p:childTnLst>
                                    <p:animEffect transition="out" filter="circle(out)">
                                      <p:cBhvr>
                                        <p:cTn id="65" dur="2000"/>
                                        <p:tgtEl>
                                          <p:spTgt spid="54"/>
                                        </p:tgtEl>
                                      </p:cBhvr>
                                    </p:animEffect>
                                    <p:set>
                                      <p:cBhvr>
                                        <p:cTn id="66" dur="1" fill="hold">
                                          <p:stCondLst>
                                            <p:cond delay="1999"/>
                                          </p:stCondLst>
                                        </p:cTn>
                                        <p:tgtEl>
                                          <p:spTgt spid="54"/>
                                        </p:tgtEl>
                                        <p:attrNameLst>
                                          <p:attrName>style.visibility</p:attrName>
                                        </p:attrNameLst>
                                      </p:cBhvr>
                                      <p:to>
                                        <p:strVal val="hidden"/>
                                      </p:to>
                                    </p:set>
                                  </p:childTnLst>
                                </p:cTn>
                              </p:par>
                              <p:par>
                                <p:cTn id="67" presetID="6" presetClass="exit" presetSubtype="32" fill="hold" grpId="1" nodeType="withEffect">
                                  <p:stCondLst>
                                    <p:cond delay="3000"/>
                                  </p:stCondLst>
                                  <p:childTnLst>
                                    <p:animEffect transition="out" filter="circle(out)">
                                      <p:cBhvr>
                                        <p:cTn id="68" dur="2000"/>
                                        <p:tgtEl>
                                          <p:spTgt spid="55"/>
                                        </p:tgtEl>
                                      </p:cBhvr>
                                    </p:animEffect>
                                    <p:set>
                                      <p:cBhvr>
                                        <p:cTn id="69" dur="1" fill="hold">
                                          <p:stCondLst>
                                            <p:cond delay="1999"/>
                                          </p:stCondLst>
                                        </p:cTn>
                                        <p:tgtEl>
                                          <p:spTgt spid="55"/>
                                        </p:tgtEl>
                                        <p:attrNameLst>
                                          <p:attrName>style.visibility</p:attrName>
                                        </p:attrNameLst>
                                      </p:cBhvr>
                                      <p:to>
                                        <p:strVal val="hidden"/>
                                      </p:to>
                                    </p:set>
                                  </p:childTnLst>
                                </p:cTn>
                              </p:par>
                              <p:par>
                                <p:cTn id="70" presetID="6" presetClass="exit" presetSubtype="32" fill="hold" grpId="1" nodeType="withEffect">
                                  <p:stCondLst>
                                    <p:cond delay="3000"/>
                                  </p:stCondLst>
                                  <p:childTnLst>
                                    <p:animEffect transition="out" filter="circle(out)">
                                      <p:cBhvr>
                                        <p:cTn id="71" dur="2000"/>
                                        <p:tgtEl>
                                          <p:spTgt spid="56"/>
                                        </p:tgtEl>
                                      </p:cBhvr>
                                    </p:animEffect>
                                    <p:set>
                                      <p:cBhvr>
                                        <p:cTn id="72" dur="1" fill="hold">
                                          <p:stCondLst>
                                            <p:cond delay="1999"/>
                                          </p:stCondLst>
                                        </p:cTn>
                                        <p:tgtEl>
                                          <p:spTgt spid="56"/>
                                        </p:tgtEl>
                                        <p:attrNameLst>
                                          <p:attrName>style.visibility</p:attrName>
                                        </p:attrNameLst>
                                      </p:cBhvr>
                                      <p:to>
                                        <p:strVal val="hidden"/>
                                      </p:to>
                                    </p:set>
                                  </p:childTnLst>
                                </p:cTn>
                              </p:par>
                              <p:par>
                                <p:cTn id="73" presetID="6" presetClass="exit" presetSubtype="32" fill="hold" grpId="1" nodeType="withEffect">
                                  <p:stCondLst>
                                    <p:cond delay="3000"/>
                                  </p:stCondLst>
                                  <p:childTnLst>
                                    <p:animEffect transition="out" filter="circle(out)">
                                      <p:cBhvr>
                                        <p:cTn id="74" dur="2000"/>
                                        <p:tgtEl>
                                          <p:spTgt spid="57"/>
                                        </p:tgtEl>
                                      </p:cBhvr>
                                    </p:animEffect>
                                    <p:set>
                                      <p:cBhvr>
                                        <p:cTn id="75" dur="1" fill="hold">
                                          <p:stCondLst>
                                            <p:cond delay="1999"/>
                                          </p:stCondLst>
                                        </p:cTn>
                                        <p:tgtEl>
                                          <p:spTgt spid="57"/>
                                        </p:tgtEl>
                                        <p:attrNameLst>
                                          <p:attrName>style.visibility</p:attrName>
                                        </p:attrNameLst>
                                      </p:cBhvr>
                                      <p:to>
                                        <p:strVal val="hidden"/>
                                      </p:to>
                                    </p:set>
                                  </p:childTnLst>
                                </p:cTn>
                              </p:par>
                              <p:par>
                                <p:cTn id="76" presetID="6" presetClass="exit" presetSubtype="32" fill="hold" grpId="1" nodeType="withEffect">
                                  <p:stCondLst>
                                    <p:cond delay="3000"/>
                                  </p:stCondLst>
                                  <p:childTnLst>
                                    <p:animEffect transition="out" filter="circle(out)">
                                      <p:cBhvr>
                                        <p:cTn id="77" dur="2000"/>
                                        <p:tgtEl>
                                          <p:spTgt spid="58"/>
                                        </p:tgtEl>
                                      </p:cBhvr>
                                    </p:animEffect>
                                    <p:set>
                                      <p:cBhvr>
                                        <p:cTn id="78" dur="1" fill="hold">
                                          <p:stCondLst>
                                            <p:cond delay="1999"/>
                                          </p:stCondLst>
                                        </p:cTn>
                                        <p:tgtEl>
                                          <p:spTgt spid="58"/>
                                        </p:tgtEl>
                                        <p:attrNameLst>
                                          <p:attrName>style.visibility</p:attrName>
                                        </p:attrNameLst>
                                      </p:cBhvr>
                                      <p:to>
                                        <p:strVal val="hidden"/>
                                      </p:to>
                                    </p:set>
                                  </p:childTnLst>
                                </p:cTn>
                              </p:par>
                              <p:par>
                                <p:cTn id="79" presetID="6" presetClass="exit" presetSubtype="32" fill="hold" grpId="1" nodeType="withEffect">
                                  <p:stCondLst>
                                    <p:cond delay="3000"/>
                                  </p:stCondLst>
                                  <p:childTnLst>
                                    <p:animEffect transition="out" filter="circle(out)">
                                      <p:cBhvr>
                                        <p:cTn id="80" dur="2000"/>
                                        <p:tgtEl>
                                          <p:spTgt spid="11"/>
                                        </p:tgtEl>
                                      </p:cBhvr>
                                    </p:animEffect>
                                    <p:set>
                                      <p:cBhvr>
                                        <p:cTn id="81" dur="1" fill="hold">
                                          <p:stCondLst>
                                            <p:cond delay="1999"/>
                                          </p:stCondLst>
                                        </p:cTn>
                                        <p:tgtEl>
                                          <p:spTgt spid="11"/>
                                        </p:tgtEl>
                                        <p:attrNameLst>
                                          <p:attrName>style.visibility</p:attrName>
                                        </p:attrNameLst>
                                      </p:cBhvr>
                                      <p:to>
                                        <p:strVal val="hidden"/>
                                      </p:to>
                                    </p:set>
                                  </p:childTnLst>
                                </p:cTn>
                              </p:par>
                              <p:par>
                                <p:cTn id="82" presetID="6" presetClass="exit" presetSubtype="32" fill="hold" grpId="1" nodeType="withEffect">
                                  <p:stCondLst>
                                    <p:cond delay="3000"/>
                                  </p:stCondLst>
                                  <p:childTnLst>
                                    <p:animEffect transition="out" filter="circle(out)">
                                      <p:cBhvr>
                                        <p:cTn id="83" dur="2000"/>
                                        <p:tgtEl>
                                          <p:spTgt spid="12"/>
                                        </p:tgtEl>
                                      </p:cBhvr>
                                    </p:animEffect>
                                    <p:set>
                                      <p:cBhvr>
                                        <p:cTn id="84" dur="1" fill="hold">
                                          <p:stCondLst>
                                            <p:cond delay="1999"/>
                                          </p:stCondLst>
                                        </p:cTn>
                                        <p:tgtEl>
                                          <p:spTgt spid="12"/>
                                        </p:tgtEl>
                                        <p:attrNameLst>
                                          <p:attrName>style.visibility</p:attrName>
                                        </p:attrNameLst>
                                      </p:cBhvr>
                                      <p:to>
                                        <p:strVal val="hidden"/>
                                      </p:to>
                                    </p:set>
                                  </p:childTnLst>
                                </p:cTn>
                              </p:par>
                              <p:par>
                                <p:cTn id="85" presetID="6" presetClass="exit" presetSubtype="32" fill="hold" grpId="1" nodeType="withEffect">
                                  <p:stCondLst>
                                    <p:cond delay="3000"/>
                                  </p:stCondLst>
                                  <p:childTnLst>
                                    <p:animEffect transition="out" filter="circle(out)">
                                      <p:cBhvr>
                                        <p:cTn id="86" dur="2000"/>
                                        <p:tgtEl>
                                          <p:spTgt spid="14"/>
                                        </p:tgtEl>
                                      </p:cBhvr>
                                    </p:animEffect>
                                    <p:set>
                                      <p:cBhvr>
                                        <p:cTn id="87" dur="1" fill="hold">
                                          <p:stCondLst>
                                            <p:cond delay="1999"/>
                                          </p:stCondLst>
                                        </p:cTn>
                                        <p:tgtEl>
                                          <p:spTgt spid="14"/>
                                        </p:tgtEl>
                                        <p:attrNameLst>
                                          <p:attrName>style.visibility</p:attrName>
                                        </p:attrNameLst>
                                      </p:cBhvr>
                                      <p:to>
                                        <p:strVal val="hidden"/>
                                      </p:to>
                                    </p:set>
                                  </p:childTnLst>
                                </p:cTn>
                              </p:par>
                              <p:par>
                                <p:cTn id="88" presetID="6" presetClass="exit" presetSubtype="32" fill="hold" grpId="1" nodeType="withEffect">
                                  <p:stCondLst>
                                    <p:cond delay="3000"/>
                                  </p:stCondLst>
                                  <p:childTnLst>
                                    <p:animEffect transition="out" filter="circle(out)">
                                      <p:cBhvr>
                                        <p:cTn id="89" dur="2000"/>
                                        <p:tgtEl>
                                          <p:spTgt spid="18"/>
                                        </p:tgtEl>
                                      </p:cBhvr>
                                    </p:animEffect>
                                    <p:set>
                                      <p:cBhvr>
                                        <p:cTn id="90" dur="1" fill="hold">
                                          <p:stCondLst>
                                            <p:cond delay="1999"/>
                                          </p:stCondLst>
                                        </p:cTn>
                                        <p:tgtEl>
                                          <p:spTgt spid="18"/>
                                        </p:tgtEl>
                                        <p:attrNameLst>
                                          <p:attrName>style.visibility</p:attrName>
                                        </p:attrNameLst>
                                      </p:cBhvr>
                                      <p:to>
                                        <p:strVal val="hidden"/>
                                      </p:to>
                                    </p:set>
                                  </p:childTnLst>
                                </p:cTn>
                              </p:par>
                              <p:par>
                                <p:cTn id="91" presetID="6" presetClass="exit" presetSubtype="32" fill="hold" grpId="1" nodeType="withEffect">
                                  <p:stCondLst>
                                    <p:cond delay="3000"/>
                                  </p:stCondLst>
                                  <p:childTnLst>
                                    <p:animEffect transition="out" filter="circle(out)">
                                      <p:cBhvr>
                                        <p:cTn id="92" dur="2000"/>
                                        <p:tgtEl>
                                          <p:spTgt spid="19"/>
                                        </p:tgtEl>
                                      </p:cBhvr>
                                    </p:animEffect>
                                    <p:set>
                                      <p:cBhvr>
                                        <p:cTn id="93" dur="1" fill="hold">
                                          <p:stCondLst>
                                            <p:cond delay="1999"/>
                                          </p:stCondLst>
                                        </p:cTn>
                                        <p:tgtEl>
                                          <p:spTgt spid="19"/>
                                        </p:tgtEl>
                                        <p:attrNameLst>
                                          <p:attrName>style.visibility</p:attrName>
                                        </p:attrNameLst>
                                      </p:cBhvr>
                                      <p:to>
                                        <p:strVal val="hidden"/>
                                      </p:to>
                                    </p:set>
                                  </p:childTnLst>
                                </p:cTn>
                              </p:par>
                              <p:par>
                                <p:cTn id="94" presetID="6" presetClass="exit" presetSubtype="32" fill="hold" grpId="1" nodeType="withEffect">
                                  <p:stCondLst>
                                    <p:cond delay="3000"/>
                                  </p:stCondLst>
                                  <p:childTnLst>
                                    <p:animEffect transition="out" filter="circle(out)">
                                      <p:cBhvr>
                                        <p:cTn id="95" dur="2000"/>
                                        <p:tgtEl>
                                          <p:spTgt spid="48"/>
                                        </p:tgtEl>
                                      </p:cBhvr>
                                    </p:animEffect>
                                    <p:set>
                                      <p:cBhvr>
                                        <p:cTn id="96" dur="1" fill="hold">
                                          <p:stCondLst>
                                            <p:cond delay="1999"/>
                                          </p:stCondLst>
                                        </p:cTn>
                                        <p:tgtEl>
                                          <p:spTgt spid="48"/>
                                        </p:tgtEl>
                                        <p:attrNameLst>
                                          <p:attrName>style.visibility</p:attrName>
                                        </p:attrNameLst>
                                      </p:cBhvr>
                                      <p:to>
                                        <p:strVal val="hidden"/>
                                      </p:to>
                                    </p:set>
                                  </p:childTnLst>
                                </p:cTn>
                              </p:par>
                              <p:par>
                                <p:cTn id="97" presetID="6" presetClass="exit" presetSubtype="32" fill="hold" grpId="1" nodeType="withEffect">
                                  <p:stCondLst>
                                    <p:cond delay="3000"/>
                                  </p:stCondLst>
                                  <p:childTnLst>
                                    <p:animEffect transition="out" filter="circle(out)">
                                      <p:cBhvr>
                                        <p:cTn id="98" dur="2000"/>
                                        <p:tgtEl>
                                          <p:spTgt spid="51"/>
                                        </p:tgtEl>
                                      </p:cBhvr>
                                    </p:animEffect>
                                    <p:set>
                                      <p:cBhvr>
                                        <p:cTn id="99" dur="1" fill="hold">
                                          <p:stCondLst>
                                            <p:cond delay="1999"/>
                                          </p:stCondLst>
                                        </p:cTn>
                                        <p:tgtEl>
                                          <p:spTgt spid="51"/>
                                        </p:tgtEl>
                                        <p:attrNameLst>
                                          <p:attrName>style.visibility</p:attrName>
                                        </p:attrNameLst>
                                      </p:cBhvr>
                                      <p:to>
                                        <p:strVal val="hidden"/>
                                      </p:to>
                                    </p:set>
                                  </p:childTnLst>
                                </p:cTn>
                              </p:par>
                              <p:par>
                                <p:cTn id="100" presetID="6" presetClass="exit" presetSubtype="32" fill="hold" grpId="1" nodeType="withEffect">
                                  <p:stCondLst>
                                    <p:cond delay="3000"/>
                                  </p:stCondLst>
                                  <p:childTnLst>
                                    <p:animEffect transition="out" filter="circle(out)">
                                      <p:cBhvr>
                                        <p:cTn id="101" dur="2000"/>
                                        <p:tgtEl>
                                          <p:spTgt spid="53"/>
                                        </p:tgtEl>
                                      </p:cBhvr>
                                    </p:animEffect>
                                    <p:set>
                                      <p:cBhvr>
                                        <p:cTn id="102" dur="1" fill="hold">
                                          <p:stCondLst>
                                            <p:cond delay="1999"/>
                                          </p:stCondLst>
                                        </p:cTn>
                                        <p:tgtEl>
                                          <p:spTgt spid="53"/>
                                        </p:tgtEl>
                                        <p:attrNameLst>
                                          <p:attrName>style.visibility</p:attrName>
                                        </p:attrNameLst>
                                      </p:cBhvr>
                                      <p:to>
                                        <p:strVal val="hidden"/>
                                      </p:to>
                                    </p:set>
                                  </p:childTnLst>
                                </p:cTn>
                              </p:par>
                              <p:par>
                                <p:cTn id="103" presetID="6" presetClass="exit" presetSubtype="32" fill="hold" grpId="1" nodeType="withEffect">
                                  <p:stCondLst>
                                    <p:cond delay="3000"/>
                                  </p:stCondLst>
                                  <p:childTnLst>
                                    <p:animEffect transition="out" filter="circle(out)">
                                      <p:cBhvr>
                                        <p:cTn id="104" dur="2000"/>
                                        <p:tgtEl>
                                          <p:spTgt spid="13"/>
                                        </p:tgtEl>
                                      </p:cBhvr>
                                    </p:animEffect>
                                    <p:set>
                                      <p:cBhvr>
                                        <p:cTn id="105" dur="1" fill="hold">
                                          <p:stCondLst>
                                            <p:cond delay="1999"/>
                                          </p:stCondLst>
                                        </p:cTn>
                                        <p:tgtEl>
                                          <p:spTgt spid="13"/>
                                        </p:tgtEl>
                                        <p:attrNameLst>
                                          <p:attrName>style.visibility</p:attrName>
                                        </p:attrNameLst>
                                      </p:cBhvr>
                                      <p:to>
                                        <p:strVal val="hidden"/>
                                      </p:to>
                                    </p:set>
                                  </p:childTnLst>
                                </p:cTn>
                              </p:par>
                            </p:childTnLst>
                          </p:cTn>
                        </p:par>
                        <p:par>
                          <p:cTn id="106" fill="hold">
                            <p:stCondLst>
                              <p:cond delay="5500"/>
                            </p:stCondLst>
                            <p:childTnLst>
                              <p:par>
                                <p:cTn id="107" presetID="1" presetClass="entr" presetSubtype="0" fill="hold" grpId="0" nodeType="afterEffect">
                                  <p:stCondLst>
                                    <p:cond delay="0"/>
                                  </p:stCondLst>
                                  <p:childTnLst>
                                    <p:set>
                                      <p:cBhvr>
                                        <p:cTn id="10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11" grpId="0" animBg="1"/>
      <p:bldP spid="11" grpId="1" animBg="1"/>
      <p:bldP spid="12" grpId="0" animBg="1"/>
      <p:bldP spid="12" grpId="1" animBg="1"/>
      <p:bldP spid="13" grpId="0" animBg="1"/>
      <p:bldP spid="13" grpId="1" animBg="1"/>
      <p:bldP spid="14" grpId="0" animBg="1"/>
      <p:bldP spid="14" grpId="1" animBg="1"/>
      <p:bldP spid="18" grpId="0" animBg="1"/>
      <p:bldP spid="18" grpId="1" animBg="1"/>
      <p:bldP spid="19" grpId="0" animBg="1"/>
      <p:bldP spid="19" grpId="1"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8870"/>
            <a:ext cx="4352492" cy="688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Brace 4"/>
          <p:cNvSpPr/>
          <p:nvPr/>
        </p:nvSpPr>
        <p:spPr>
          <a:xfrm>
            <a:off x="6629400" y="1219200"/>
            <a:ext cx="381000" cy="5410200"/>
          </a:xfrm>
          <a:prstGeom prst="rightBrace">
            <a:avLst>
              <a:gd name="adj1" fmla="val 26277"/>
              <a:gd name="adj2" fmla="val 46315"/>
            </a:avLst>
          </a:prstGeom>
          <a:ln w="38100">
            <a:solidFill>
              <a:srgbClr val="3434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TextBox 5"/>
          <p:cNvSpPr txBox="1"/>
          <p:nvPr/>
        </p:nvSpPr>
        <p:spPr>
          <a:xfrm>
            <a:off x="7086600" y="3392102"/>
            <a:ext cx="1928733" cy="646331"/>
          </a:xfrm>
          <a:prstGeom prst="rect">
            <a:avLst/>
          </a:prstGeom>
          <a:noFill/>
        </p:spPr>
        <p:txBody>
          <a:bodyPr wrap="none" rtlCol="0">
            <a:spAutoFit/>
          </a:bodyPr>
          <a:lstStyle/>
          <a:p>
            <a:r>
              <a:rPr lang="en-US" b="1" dirty="0" smtClean="0">
                <a:solidFill>
                  <a:srgbClr val="3434B6"/>
                </a:solidFill>
              </a:rPr>
              <a:t>Risk is </a:t>
            </a:r>
          </a:p>
          <a:p>
            <a:r>
              <a:rPr lang="en-US" b="1" dirty="0" smtClean="0">
                <a:solidFill>
                  <a:srgbClr val="3434B6"/>
                </a:solidFill>
              </a:rPr>
              <a:t>multi-dimensional</a:t>
            </a:r>
            <a:endParaRPr lang="en-CA" b="1" dirty="0">
              <a:solidFill>
                <a:srgbClr val="3434B6"/>
              </a:solidFill>
            </a:endParaRPr>
          </a:p>
        </p:txBody>
      </p:sp>
    </p:spTree>
    <p:extLst>
      <p:ext uri="{BB962C8B-B14F-4D97-AF65-F5344CB8AC3E}">
        <p14:creationId xmlns:p14="http://schemas.microsoft.com/office/powerpoint/2010/main" val="263870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56929"/>
            <a:ext cx="6810375"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486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514600"/>
            <a:ext cx="7239000" cy="1143000"/>
          </a:xfrm>
        </p:spPr>
        <p:txBody>
          <a:bodyPr/>
          <a:lstStyle/>
          <a:p>
            <a:r>
              <a:rPr lang="en-US" dirty="0" smtClean="0"/>
              <a:t>Bayesian Modelling</a:t>
            </a:r>
            <a:endParaRPr lang="en-CA" dirty="0"/>
          </a:p>
        </p:txBody>
      </p:sp>
      <p:sp>
        <p:nvSpPr>
          <p:cNvPr id="3" name="TextBox 2"/>
          <p:cNvSpPr txBox="1"/>
          <p:nvPr/>
        </p:nvSpPr>
        <p:spPr>
          <a:xfrm>
            <a:off x="1447800" y="4724400"/>
            <a:ext cx="3063980" cy="369332"/>
          </a:xfrm>
          <a:prstGeom prst="rect">
            <a:avLst/>
          </a:prstGeom>
          <a:noFill/>
        </p:spPr>
        <p:txBody>
          <a:bodyPr wrap="none" rtlCol="0">
            <a:spAutoFit/>
          </a:bodyPr>
          <a:lstStyle/>
          <a:p>
            <a:r>
              <a:rPr lang="en-US" dirty="0" smtClean="0"/>
              <a:t>Not saying this is for everyone.</a:t>
            </a:r>
            <a:endParaRPr lang="en-CA" dirty="0"/>
          </a:p>
        </p:txBody>
      </p:sp>
    </p:spTree>
    <p:extLst>
      <p:ext uri="{BB962C8B-B14F-4D97-AF65-F5344CB8AC3E}">
        <p14:creationId xmlns:p14="http://schemas.microsoft.com/office/powerpoint/2010/main" val="3944569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907" y="1905000"/>
            <a:ext cx="726750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1474159" y="1447800"/>
            <a:ext cx="7239000" cy="762000"/>
          </a:xfrm>
        </p:spPr>
        <p:txBody>
          <a:bodyPr/>
          <a:lstStyle/>
          <a:p>
            <a:r>
              <a:rPr lang="en-CA" sz="1600" dirty="0"/>
              <a:t>Myocardial </a:t>
            </a:r>
            <a:r>
              <a:rPr lang="en-CA" sz="1600" dirty="0" smtClean="0"/>
              <a:t>Infarction and Acute Coronary Bayesian Network</a:t>
            </a:r>
            <a:endParaRPr lang="en-CA" sz="1600" dirty="0"/>
          </a:p>
        </p:txBody>
      </p:sp>
      <p:sp>
        <p:nvSpPr>
          <p:cNvPr id="5" name="Rectangle 4"/>
          <p:cNvSpPr/>
          <p:nvPr/>
        </p:nvSpPr>
        <p:spPr>
          <a:xfrm>
            <a:off x="1474159" y="304800"/>
            <a:ext cx="7848600" cy="954107"/>
          </a:xfrm>
          <a:prstGeom prst="rect">
            <a:avLst/>
          </a:prstGeom>
        </p:spPr>
        <p:txBody>
          <a:bodyPr wrap="square">
            <a:spAutoFit/>
          </a:bodyPr>
          <a:lstStyle/>
          <a:p>
            <a:r>
              <a:rPr lang="en-CA" sz="3200" b="1" dirty="0" smtClean="0"/>
              <a:t>Bayesian Network </a:t>
            </a:r>
          </a:p>
          <a:p>
            <a:r>
              <a:rPr lang="en-CA" sz="2400" b="1" dirty="0" smtClean="0"/>
              <a:t>Probability Distribution and Interdependent Conditions</a:t>
            </a:r>
            <a:endParaRPr lang="en-CA" sz="2400" b="1" dirty="0"/>
          </a:p>
        </p:txBody>
      </p:sp>
    </p:spTree>
    <p:extLst>
      <p:ext uri="{BB962C8B-B14F-4D97-AF65-F5344CB8AC3E}">
        <p14:creationId xmlns:p14="http://schemas.microsoft.com/office/powerpoint/2010/main" val="3671849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15137"/>
            <a:ext cx="5729288" cy="507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1134137"/>
            <a:ext cx="7620000" cy="762000"/>
          </a:xfrm>
        </p:spPr>
        <p:txBody>
          <a:bodyPr/>
          <a:lstStyle/>
          <a:p>
            <a:r>
              <a:rPr lang="en-CA" sz="2000" dirty="0"/>
              <a:t>Bayesian Network to Predict Vulnerability to Sea-Level Rise</a:t>
            </a:r>
            <a:br>
              <a:rPr lang="en-CA" sz="2000" dirty="0"/>
            </a:br>
            <a:r>
              <a:rPr lang="en-CA" sz="2000" dirty="0" smtClean="0"/>
              <a:t/>
            </a:r>
            <a:br>
              <a:rPr lang="en-CA" sz="2000" dirty="0" smtClean="0"/>
            </a:br>
            <a:r>
              <a:rPr lang="en-CA" sz="1600" dirty="0" smtClean="0"/>
              <a:t>Structure </a:t>
            </a:r>
            <a:r>
              <a:rPr lang="en-CA" sz="1600" dirty="0"/>
              <a:t>of the Bayesian </a:t>
            </a:r>
            <a:r>
              <a:rPr lang="en-CA" sz="1600" dirty="0" smtClean="0"/>
              <a:t>network used </a:t>
            </a:r>
            <a:r>
              <a:rPr lang="en-CA" sz="1600" dirty="0"/>
              <a:t>for </a:t>
            </a:r>
            <a:r>
              <a:rPr lang="en-CA" sz="1600" dirty="0" smtClean="0"/>
              <a:t>the study:</a:t>
            </a:r>
            <a:endParaRPr lang="en-CA" sz="1600" dirty="0"/>
          </a:p>
        </p:txBody>
      </p:sp>
      <p:sp>
        <p:nvSpPr>
          <p:cNvPr id="3" name="Rectangle 2"/>
          <p:cNvSpPr/>
          <p:nvPr/>
        </p:nvSpPr>
        <p:spPr>
          <a:xfrm>
            <a:off x="1524000" y="6375626"/>
            <a:ext cx="2667000" cy="430887"/>
          </a:xfrm>
          <a:prstGeom prst="rect">
            <a:avLst/>
          </a:prstGeom>
        </p:spPr>
        <p:txBody>
          <a:bodyPr wrap="square">
            <a:spAutoFit/>
          </a:bodyPr>
          <a:lstStyle/>
          <a:p>
            <a:r>
              <a:rPr lang="en-CA" sz="1100" dirty="0" smtClean="0"/>
              <a:t>* Courtesy U.S</a:t>
            </a:r>
            <a:r>
              <a:rPr lang="en-CA" sz="1100" dirty="0"/>
              <a:t>. Department of the Interior</a:t>
            </a:r>
          </a:p>
          <a:p>
            <a:pPr>
              <a:tabLst>
                <a:tab pos="631825" algn="l"/>
              </a:tabLst>
            </a:pPr>
            <a:r>
              <a:rPr lang="en-CA" sz="1100" dirty="0"/>
              <a:t>	</a:t>
            </a:r>
            <a:r>
              <a:rPr lang="en-CA" sz="1100" dirty="0" smtClean="0"/>
              <a:t>U.S</a:t>
            </a:r>
            <a:r>
              <a:rPr lang="en-CA" sz="1100" dirty="0"/>
              <a:t>. Geological Survey</a:t>
            </a:r>
          </a:p>
        </p:txBody>
      </p:sp>
      <p:sp>
        <p:nvSpPr>
          <p:cNvPr id="4" name="Rectangle 3"/>
          <p:cNvSpPr/>
          <p:nvPr/>
        </p:nvSpPr>
        <p:spPr>
          <a:xfrm>
            <a:off x="1447800" y="304800"/>
            <a:ext cx="7848600" cy="584775"/>
          </a:xfrm>
          <a:prstGeom prst="rect">
            <a:avLst/>
          </a:prstGeom>
        </p:spPr>
        <p:txBody>
          <a:bodyPr wrap="square">
            <a:spAutoFit/>
          </a:bodyPr>
          <a:lstStyle/>
          <a:p>
            <a:r>
              <a:rPr lang="en-CA" sz="3200" b="1" dirty="0" smtClean="0"/>
              <a:t>Climate Change</a:t>
            </a:r>
          </a:p>
        </p:txBody>
      </p:sp>
    </p:spTree>
    <p:extLst>
      <p:ext uri="{BB962C8B-B14F-4D97-AF65-F5344CB8AC3E}">
        <p14:creationId xmlns:p14="http://schemas.microsoft.com/office/powerpoint/2010/main" val="1101573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18" y="1981200"/>
            <a:ext cx="8920882" cy="380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1676400" y="1403856"/>
            <a:ext cx="7239000" cy="762000"/>
          </a:xfrm>
        </p:spPr>
        <p:txBody>
          <a:bodyPr/>
          <a:lstStyle/>
          <a:p>
            <a:r>
              <a:rPr lang="en-CA" sz="1600" dirty="0" smtClean="0"/>
              <a:t>Variables Used in the Bayesian network</a:t>
            </a:r>
            <a:endParaRPr lang="en-CA" sz="1600" dirty="0"/>
          </a:p>
        </p:txBody>
      </p:sp>
      <p:sp>
        <p:nvSpPr>
          <p:cNvPr id="5" name="Rectangle 4"/>
          <p:cNvSpPr/>
          <p:nvPr/>
        </p:nvSpPr>
        <p:spPr>
          <a:xfrm>
            <a:off x="1447800" y="533400"/>
            <a:ext cx="7848600" cy="461665"/>
          </a:xfrm>
          <a:prstGeom prst="rect">
            <a:avLst/>
          </a:prstGeom>
        </p:spPr>
        <p:txBody>
          <a:bodyPr wrap="square">
            <a:spAutoFit/>
          </a:bodyPr>
          <a:lstStyle/>
          <a:p>
            <a:r>
              <a:rPr lang="en-CA" sz="2400" b="1" dirty="0" smtClean="0"/>
              <a:t>Bayesian </a:t>
            </a:r>
            <a:r>
              <a:rPr lang="en-CA" sz="2400" b="1" dirty="0"/>
              <a:t>Network to Predict Vulnerability to Sea-Level Rise</a:t>
            </a:r>
          </a:p>
        </p:txBody>
      </p:sp>
      <p:sp>
        <p:nvSpPr>
          <p:cNvPr id="6" name="Rectangle 5"/>
          <p:cNvSpPr/>
          <p:nvPr/>
        </p:nvSpPr>
        <p:spPr>
          <a:xfrm>
            <a:off x="1524000" y="6375626"/>
            <a:ext cx="2667000" cy="430887"/>
          </a:xfrm>
          <a:prstGeom prst="rect">
            <a:avLst/>
          </a:prstGeom>
        </p:spPr>
        <p:txBody>
          <a:bodyPr wrap="square">
            <a:spAutoFit/>
          </a:bodyPr>
          <a:lstStyle/>
          <a:p>
            <a:r>
              <a:rPr lang="en-CA" sz="1100" dirty="0" smtClean="0"/>
              <a:t>* Courtesy U.S</a:t>
            </a:r>
            <a:r>
              <a:rPr lang="en-CA" sz="1100" dirty="0"/>
              <a:t>. Department of the Interior</a:t>
            </a:r>
          </a:p>
          <a:p>
            <a:pPr>
              <a:tabLst>
                <a:tab pos="854075" algn="l"/>
              </a:tabLst>
            </a:pPr>
            <a:r>
              <a:rPr lang="en-CA" sz="1100" dirty="0" smtClean="0"/>
              <a:t>	U.S</a:t>
            </a:r>
            <a:r>
              <a:rPr lang="en-CA" sz="1100" dirty="0"/>
              <a:t>. Geological Survey</a:t>
            </a:r>
          </a:p>
        </p:txBody>
      </p:sp>
    </p:spTree>
    <p:extLst>
      <p:ext uri="{BB962C8B-B14F-4D97-AF65-F5344CB8AC3E}">
        <p14:creationId xmlns:p14="http://schemas.microsoft.com/office/powerpoint/2010/main" val="1206778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350" y="3276600"/>
            <a:ext cx="3581400" cy="317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6375626"/>
            <a:ext cx="2667000" cy="430887"/>
          </a:xfrm>
          <a:prstGeom prst="rect">
            <a:avLst/>
          </a:prstGeom>
        </p:spPr>
        <p:txBody>
          <a:bodyPr wrap="square">
            <a:spAutoFit/>
          </a:bodyPr>
          <a:lstStyle/>
          <a:p>
            <a:r>
              <a:rPr lang="en-CA" sz="1100" dirty="0" smtClean="0">
                <a:solidFill>
                  <a:prstClr val="black"/>
                </a:solidFill>
              </a:rPr>
              <a:t>* Courtesy U.S</a:t>
            </a:r>
            <a:r>
              <a:rPr lang="en-CA" sz="1100" dirty="0">
                <a:solidFill>
                  <a:prstClr val="black"/>
                </a:solidFill>
              </a:rPr>
              <a:t>. Department of the Interior</a:t>
            </a:r>
          </a:p>
          <a:p>
            <a:pPr>
              <a:tabLst>
                <a:tab pos="631825" algn="l"/>
              </a:tabLst>
            </a:pPr>
            <a:r>
              <a:rPr lang="en-CA" sz="1100" dirty="0">
                <a:solidFill>
                  <a:prstClr val="black"/>
                </a:solidFill>
              </a:rPr>
              <a:t>	</a:t>
            </a:r>
            <a:r>
              <a:rPr lang="en-CA" sz="1100" dirty="0" smtClean="0">
                <a:solidFill>
                  <a:prstClr val="black"/>
                </a:solidFill>
              </a:rPr>
              <a:t>U.S</a:t>
            </a:r>
            <a:r>
              <a:rPr lang="en-CA" sz="1100" dirty="0">
                <a:solidFill>
                  <a:prstClr val="black"/>
                </a:solidFill>
              </a:rPr>
              <a:t>. Geological Survey</a:t>
            </a:r>
          </a:p>
        </p:txBody>
      </p:sp>
      <p:sp>
        <p:nvSpPr>
          <p:cNvPr id="4" name="Rectangle 3"/>
          <p:cNvSpPr/>
          <p:nvPr/>
        </p:nvSpPr>
        <p:spPr>
          <a:xfrm>
            <a:off x="1328158" y="482025"/>
            <a:ext cx="7848600" cy="584775"/>
          </a:xfrm>
          <a:prstGeom prst="rect">
            <a:avLst/>
          </a:prstGeom>
        </p:spPr>
        <p:txBody>
          <a:bodyPr wrap="square">
            <a:spAutoFit/>
          </a:bodyPr>
          <a:lstStyle/>
          <a:p>
            <a:r>
              <a:rPr lang="en-CA" sz="3200" b="1" dirty="0" smtClean="0">
                <a:solidFill>
                  <a:prstClr val="black"/>
                </a:solidFill>
              </a:rPr>
              <a:t>Variables are Inserted into the Model</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47" y="1219200"/>
            <a:ext cx="5449888" cy="2324303"/>
          </a:xfrm>
          <a:prstGeom prst="rect">
            <a:avLst/>
          </a:prstGeom>
          <a:solidFill>
            <a:srgbClr val="00B050"/>
          </a:solidFill>
          <a:ln>
            <a:noFill/>
          </a:ln>
          <a:effectLst/>
        </p:spPr>
      </p:pic>
      <p:sp>
        <p:nvSpPr>
          <p:cNvPr id="5" name="Bent-Up Arrow 4"/>
          <p:cNvSpPr/>
          <p:nvPr/>
        </p:nvSpPr>
        <p:spPr>
          <a:xfrm rot="5400000">
            <a:off x="3542232" y="3870756"/>
            <a:ext cx="1524000" cy="1295400"/>
          </a:xfrm>
          <a:prstGeom prst="bentUpArrow">
            <a:avLst/>
          </a:prstGeom>
          <a:solidFill>
            <a:srgbClr val="00B05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6857998" y="4734837"/>
            <a:ext cx="1963751" cy="1208763"/>
          </a:xfrm>
          <a:prstGeom prst="ellipse">
            <a:avLst/>
          </a:prstGeom>
          <a:noFill/>
          <a:ln w="5715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white"/>
              </a:solidFill>
              <a:effectLst/>
              <a:uLnTx/>
              <a:uFillTx/>
            </a:endParaRPr>
          </a:p>
        </p:txBody>
      </p:sp>
    </p:spTree>
    <p:extLst>
      <p:ext uri="{BB962C8B-B14F-4D97-AF65-F5344CB8AC3E}">
        <p14:creationId xmlns:p14="http://schemas.microsoft.com/office/powerpoint/2010/main" val="337673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0110" y="6001286"/>
            <a:ext cx="7467600" cy="461665"/>
          </a:xfrm>
          <a:prstGeom prst="rect">
            <a:avLst/>
          </a:prstGeom>
        </p:spPr>
        <p:txBody>
          <a:bodyPr wrap="square">
            <a:spAutoFit/>
          </a:bodyPr>
          <a:lstStyle/>
          <a:p>
            <a:r>
              <a:rPr lang="en-CA" sz="1200" dirty="0" smtClean="0"/>
              <a:t>Probability </a:t>
            </a:r>
            <a:r>
              <a:rPr lang="en-CA" sz="1200" dirty="0"/>
              <a:t>of shoreline change less than -1 m/</a:t>
            </a:r>
            <a:r>
              <a:rPr lang="en-CA" sz="1200" dirty="0" err="1"/>
              <a:t>yr</a:t>
            </a:r>
            <a:r>
              <a:rPr lang="en-CA" sz="1200" dirty="0"/>
              <a:t> (erosion) calculated using the Bayesian network. The probabilities are color coded and labeled with terms developed by the Intergovernmental Panel on Climate Change.</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5715000" cy="50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95400" y="6436122"/>
            <a:ext cx="2667000" cy="430887"/>
          </a:xfrm>
          <a:prstGeom prst="rect">
            <a:avLst/>
          </a:prstGeom>
        </p:spPr>
        <p:txBody>
          <a:bodyPr wrap="square">
            <a:spAutoFit/>
          </a:bodyPr>
          <a:lstStyle/>
          <a:p>
            <a:r>
              <a:rPr lang="en-CA" sz="1100" dirty="0" smtClean="0"/>
              <a:t>* Courtesy U.S</a:t>
            </a:r>
            <a:r>
              <a:rPr lang="en-CA" sz="1100" dirty="0"/>
              <a:t>. Department of the Interior</a:t>
            </a:r>
          </a:p>
          <a:p>
            <a:pPr>
              <a:tabLst>
                <a:tab pos="854075" algn="l"/>
              </a:tabLst>
            </a:pPr>
            <a:r>
              <a:rPr lang="en-CA" sz="1100" dirty="0" smtClean="0"/>
              <a:t>	U.S</a:t>
            </a:r>
            <a:r>
              <a:rPr lang="en-CA" sz="1100" dirty="0"/>
              <a:t>. Geological Survey</a:t>
            </a:r>
          </a:p>
        </p:txBody>
      </p:sp>
      <p:sp>
        <p:nvSpPr>
          <p:cNvPr id="7" name="Rectangle 6"/>
          <p:cNvSpPr/>
          <p:nvPr/>
        </p:nvSpPr>
        <p:spPr>
          <a:xfrm>
            <a:off x="1447800" y="71735"/>
            <a:ext cx="7848600" cy="461665"/>
          </a:xfrm>
          <a:prstGeom prst="rect">
            <a:avLst/>
          </a:prstGeom>
        </p:spPr>
        <p:txBody>
          <a:bodyPr wrap="square">
            <a:spAutoFit/>
          </a:bodyPr>
          <a:lstStyle/>
          <a:p>
            <a:r>
              <a:rPr lang="en-CA" sz="2400" b="1" dirty="0" smtClean="0"/>
              <a:t>Bayesian </a:t>
            </a:r>
            <a:r>
              <a:rPr lang="en-CA" sz="2400" b="1" dirty="0"/>
              <a:t>Network to Predict Vulnerability to Sea-Level Rise</a:t>
            </a:r>
          </a:p>
        </p:txBody>
      </p:sp>
      <p:sp>
        <p:nvSpPr>
          <p:cNvPr id="8" name="Title 1"/>
          <p:cNvSpPr>
            <a:spLocks noGrp="1"/>
          </p:cNvSpPr>
          <p:nvPr>
            <p:ph type="title"/>
          </p:nvPr>
        </p:nvSpPr>
        <p:spPr>
          <a:xfrm>
            <a:off x="1531121" y="600065"/>
            <a:ext cx="7239000" cy="762000"/>
          </a:xfrm>
        </p:spPr>
        <p:txBody>
          <a:bodyPr/>
          <a:lstStyle/>
          <a:p>
            <a:r>
              <a:rPr lang="en-CA" sz="1600" dirty="0" smtClean="0"/>
              <a:t>Sample Results</a:t>
            </a:r>
            <a:endParaRPr lang="en-CA" sz="1600" dirty="0"/>
          </a:p>
        </p:txBody>
      </p:sp>
    </p:spTree>
    <p:extLst>
      <p:ext uri="{BB962C8B-B14F-4D97-AF65-F5344CB8AC3E}">
        <p14:creationId xmlns:p14="http://schemas.microsoft.com/office/powerpoint/2010/main" val="2123862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Rectangle 2"/>
          <p:cNvSpPr/>
          <p:nvPr/>
        </p:nvSpPr>
        <p:spPr>
          <a:xfrm>
            <a:off x="2819400" y="2057400"/>
            <a:ext cx="4572000" cy="2292935"/>
          </a:xfrm>
          <a:prstGeom prst="rect">
            <a:avLst/>
          </a:prstGeom>
        </p:spPr>
        <p:txBody>
          <a:bodyPr>
            <a:spAutoFit/>
          </a:bodyPr>
          <a:lstStyle/>
          <a:p>
            <a:pPr marL="285750" indent="-285750">
              <a:spcAft>
                <a:spcPts val="600"/>
              </a:spcAft>
              <a:buFont typeface="Arial" panose="020B0604020202020204" pitchFamily="34" charset="0"/>
              <a:buChar char="•"/>
            </a:pPr>
            <a:r>
              <a:rPr lang="en-CA" dirty="0"/>
              <a:t>Risk Assessment </a:t>
            </a:r>
            <a:r>
              <a:rPr lang="en-CA" dirty="0" smtClean="0"/>
              <a:t>Process</a:t>
            </a:r>
          </a:p>
          <a:p>
            <a:pPr marL="285750" indent="-285750">
              <a:spcAft>
                <a:spcPts val="1800"/>
              </a:spcAft>
              <a:buFont typeface="Arial" panose="020B0604020202020204" pitchFamily="34" charset="0"/>
              <a:buChar char="•"/>
            </a:pPr>
            <a:r>
              <a:rPr lang="en-CA" dirty="0" smtClean="0"/>
              <a:t>Risk </a:t>
            </a:r>
            <a:r>
              <a:rPr lang="en-CA" dirty="0"/>
              <a:t>Management </a:t>
            </a:r>
            <a:r>
              <a:rPr lang="en-CA" dirty="0" smtClean="0"/>
              <a:t>Elements</a:t>
            </a:r>
          </a:p>
          <a:p>
            <a:pPr marL="285750" indent="-285750">
              <a:spcAft>
                <a:spcPts val="600"/>
              </a:spcAft>
              <a:buFont typeface="Arial" panose="020B0604020202020204" pitchFamily="34" charset="0"/>
              <a:buChar char="•"/>
            </a:pPr>
            <a:r>
              <a:rPr lang="en-CA" dirty="0" smtClean="0"/>
              <a:t>Bow </a:t>
            </a:r>
            <a:r>
              <a:rPr lang="en-CA" dirty="0"/>
              <a:t>Tie</a:t>
            </a:r>
          </a:p>
          <a:p>
            <a:pPr marL="285750" indent="-285750">
              <a:spcAft>
                <a:spcPts val="600"/>
              </a:spcAft>
              <a:buFont typeface="Arial" panose="020B0604020202020204" pitchFamily="34" charset="0"/>
              <a:buChar char="•"/>
            </a:pPr>
            <a:r>
              <a:rPr lang="en-CA" dirty="0"/>
              <a:t>Ishikawa Fish Bone </a:t>
            </a:r>
            <a:r>
              <a:rPr lang="en-CA" dirty="0" smtClean="0"/>
              <a:t>Diagram</a:t>
            </a:r>
            <a:endParaRPr lang="en-CA" dirty="0"/>
          </a:p>
          <a:p>
            <a:pPr marL="285750" indent="-285750">
              <a:spcAft>
                <a:spcPts val="600"/>
              </a:spcAft>
              <a:buFont typeface="Arial" panose="020B0604020202020204" pitchFamily="34" charset="0"/>
              <a:buChar char="•"/>
            </a:pPr>
            <a:r>
              <a:rPr lang="en-CA" dirty="0"/>
              <a:t>Heat Matrix</a:t>
            </a:r>
          </a:p>
          <a:p>
            <a:pPr marL="285750" indent="-285750">
              <a:spcAft>
                <a:spcPts val="600"/>
              </a:spcAft>
              <a:buFont typeface="Arial" panose="020B0604020202020204" pitchFamily="34" charset="0"/>
              <a:buChar char="•"/>
            </a:pPr>
            <a:r>
              <a:rPr lang="en-CA" dirty="0"/>
              <a:t>Bayesian </a:t>
            </a:r>
            <a:r>
              <a:rPr lang="en-CA" dirty="0" smtClean="0"/>
              <a:t>Network Modelling</a:t>
            </a:r>
            <a:endParaRPr lang="en-CA" dirty="0"/>
          </a:p>
        </p:txBody>
      </p:sp>
    </p:spTree>
    <p:extLst>
      <p:ext uri="{BB962C8B-B14F-4D97-AF65-F5344CB8AC3E}">
        <p14:creationId xmlns:p14="http://schemas.microsoft.com/office/powerpoint/2010/main" val="2630547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633737" cy="686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bwMode="auto">
          <a:xfrm>
            <a:off x="152400" y="12954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018" tIns="44510" rIns="89018" bIns="44510" numCol="1" anchor="t" anchorCtr="0" compatLnSpc="1">
            <a:prstTxWarp prst="textNoShape">
              <a:avLst/>
            </a:prstTxWarp>
            <a:normAutofit/>
          </a:bodyPr>
          <a:lstStyle>
            <a:lvl1pPr algn="l" defTabSz="890588" rtl="0" eaLnBrk="0" fontAlgn="base" hangingPunct="0">
              <a:lnSpc>
                <a:spcPct val="85000"/>
              </a:lnSpc>
              <a:spcBef>
                <a:spcPct val="0"/>
              </a:spcBef>
              <a:spcAft>
                <a:spcPct val="0"/>
              </a:spcAft>
              <a:defRPr sz="2400" b="1" i="1">
                <a:solidFill>
                  <a:srgbClr val="000099"/>
                </a:solidFill>
                <a:latin typeface="+mj-lt"/>
                <a:ea typeface="+mj-ea"/>
                <a:cs typeface="+mj-cs"/>
              </a:defRPr>
            </a:lvl1pPr>
            <a:lvl2pPr algn="l" defTabSz="890588" rtl="0" eaLnBrk="0" fontAlgn="base" hangingPunct="0">
              <a:lnSpc>
                <a:spcPct val="85000"/>
              </a:lnSpc>
              <a:spcBef>
                <a:spcPct val="0"/>
              </a:spcBef>
              <a:spcAft>
                <a:spcPct val="0"/>
              </a:spcAft>
              <a:defRPr sz="3500" b="1" i="1">
                <a:solidFill>
                  <a:srgbClr val="000099"/>
                </a:solidFill>
                <a:latin typeface="Arial" charset="0"/>
              </a:defRPr>
            </a:lvl2pPr>
            <a:lvl3pPr algn="l" defTabSz="890588" rtl="0" eaLnBrk="0" fontAlgn="base" hangingPunct="0">
              <a:lnSpc>
                <a:spcPct val="85000"/>
              </a:lnSpc>
              <a:spcBef>
                <a:spcPct val="0"/>
              </a:spcBef>
              <a:spcAft>
                <a:spcPct val="0"/>
              </a:spcAft>
              <a:defRPr sz="3500" b="1" i="1">
                <a:solidFill>
                  <a:srgbClr val="000099"/>
                </a:solidFill>
                <a:latin typeface="Arial" charset="0"/>
              </a:defRPr>
            </a:lvl3pPr>
            <a:lvl4pPr algn="l" defTabSz="890588" rtl="0" eaLnBrk="0" fontAlgn="base" hangingPunct="0">
              <a:lnSpc>
                <a:spcPct val="85000"/>
              </a:lnSpc>
              <a:spcBef>
                <a:spcPct val="0"/>
              </a:spcBef>
              <a:spcAft>
                <a:spcPct val="0"/>
              </a:spcAft>
              <a:defRPr sz="3500" b="1" i="1">
                <a:solidFill>
                  <a:srgbClr val="000099"/>
                </a:solidFill>
                <a:latin typeface="Arial" charset="0"/>
              </a:defRPr>
            </a:lvl4pPr>
            <a:lvl5pPr algn="l" defTabSz="890588" rtl="0" eaLnBrk="0" fontAlgn="base" hangingPunct="0">
              <a:lnSpc>
                <a:spcPct val="85000"/>
              </a:lnSpc>
              <a:spcBef>
                <a:spcPct val="0"/>
              </a:spcBef>
              <a:spcAft>
                <a:spcPct val="0"/>
              </a:spcAft>
              <a:defRPr sz="3500" b="1" i="1">
                <a:solidFill>
                  <a:srgbClr val="000099"/>
                </a:solidFill>
                <a:latin typeface="Arial" charset="0"/>
              </a:defRPr>
            </a:lvl5pPr>
            <a:lvl6pPr marL="457200" algn="l" defTabSz="890588" rtl="0" fontAlgn="base">
              <a:lnSpc>
                <a:spcPct val="85000"/>
              </a:lnSpc>
              <a:spcBef>
                <a:spcPct val="0"/>
              </a:spcBef>
              <a:spcAft>
                <a:spcPct val="0"/>
              </a:spcAft>
              <a:defRPr sz="3500" b="1" i="1">
                <a:solidFill>
                  <a:srgbClr val="000099"/>
                </a:solidFill>
                <a:latin typeface="Arial" charset="0"/>
              </a:defRPr>
            </a:lvl6pPr>
            <a:lvl7pPr marL="914400" algn="l" defTabSz="890588" rtl="0" fontAlgn="base">
              <a:lnSpc>
                <a:spcPct val="85000"/>
              </a:lnSpc>
              <a:spcBef>
                <a:spcPct val="0"/>
              </a:spcBef>
              <a:spcAft>
                <a:spcPct val="0"/>
              </a:spcAft>
              <a:defRPr sz="3500" b="1" i="1">
                <a:solidFill>
                  <a:srgbClr val="000099"/>
                </a:solidFill>
                <a:latin typeface="Arial" charset="0"/>
              </a:defRPr>
            </a:lvl7pPr>
            <a:lvl8pPr marL="1371600" algn="l" defTabSz="890588" rtl="0" fontAlgn="base">
              <a:lnSpc>
                <a:spcPct val="85000"/>
              </a:lnSpc>
              <a:spcBef>
                <a:spcPct val="0"/>
              </a:spcBef>
              <a:spcAft>
                <a:spcPct val="0"/>
              </a:spcAft>
              <a:defRPr sz="3500" b="1" i="1">
                <a:solidFill>
                  <a:srgbClr val="000099"/>
                </a:solidFill>
                <a:latin typeface="Arial" charset="0"/>
              </a:defRPr>
            </a:lvl8pPr>
            <a:lvl9pPr marL="1828800" algn="l" defTabSz="890588" rtl="0" fontAlgn="base">
              <a:lnSpc>
                <a:spcPct val="85000"/>
              </a:lnSpc>
              <a:spcBef>
                <a:spcPct val="0"/>
              </a:spcBef>
              <a:spcAft>
                <a:spcPct val="0"/>
              </a:spcAft>
              <a:defRPr sz="3500" b="1" i="1">
                <a:solidFill>
                  <a:srgbClr val="000099"/>
                </a:solidFill>
                <a:latin typeface="Arial" charset="0"/>
              </a:defRPr>
            </a:lvl9pPr>
          </a:lstStyle>
          <a:p>
            <a:pPr marL="0" marR="0" lvl="0" indent="0" algn="ctr" defTabSz="890588" rtl="0" eaLnBrk="0" fontAlgn="base" latinLnBrk="0" hangingPunct="0">
              <a:lnSpc>
                <a:spcPct val="85000"/>
              </a:lnSpc>
              <a:spcBef>
                <a:spcPct val="0"/>
              </a:spcBef>
              <a:spcAft>
                <a:spcPct val="0"/>
              </a:spcAft>
              <a:buClrTx/>
              <a:buSzTx/>
              <a:buFontTx/>
              <a:buNone/>
              <a:tabLst/>
              <a:defRPr/>
            </a:pPr>
            <a:r>
              <a:rPr kumimoji="0" lang="en-US" sz="2400" b="1" i="1" u="none" strike="noStrike" kern="0" cap="none" spc="0" normalizeH="0" baseline="0" noProof="0" smtClean="0">
                <a:ln>
                  <a:noFill/>
                </a:ln>
                <a:solidFill>
                  <a:srgbClr val="000000"/>
                </a:solidFill>
                <a:effectLst/>
                <a:uLnTx/>
                <a:uFillTx/>
                <a:latin typeface="Arial"/>
                <a:ea typeface="+mj-ea"/>
                <a:cs typeface="+mj-cs"/>
              </a:rPr>
              <a:t>Thank-You.</a:t>
            </a:r>
            <a:br>
              <a:rPr kumimoji="0" lang="en-US" sz="2400" b="1" i="1" u="none" strike="noStrike" kern="0" cap="none" spc="0" normalizeH="0" baseline="0" noProof="0" smtClean="0">
                <a:ln>
                  <a:noFill/>
                </a:ln>
                <a:solidFill>
                  <a:srgbClr val="000000"/>
                </a:solidFill>
                <a:effectLst/>
                <a:uLnTx/>
                <a:uFillTx/>
                <a:latin typeface="Arial"/>
                <a:ea typeface="+mj-ea"/>
                <a:cs typeface="+mj-cs"/>
              </a:rPr>
            </a:br>
            <a:r>
              <a:rPr kumimoji="0" lang="en-US" sz="2400" b="1" i="1" u="none" strike="noStrike" kern="0" cap="none" spc="0" normalizeH="0" baseline="0" noProof="0" smtClean="0">
                <a:ln>
                  <a:noFill/>
                </a:ln>
                <a:solidFill>
                  <a:srgbClr val="000000"/>
                </a:solidFill>
                <a:effectLst/>
                <a:uLnTx/>
                <a:uFillTx/>
                <a:latin typeface="Arial"/>
                <a:ea typeface="+mj-ea"/>
                <a:cs typeface="+mj-cs"/>
              </a:rPr>
              <a:t/>
            </a:r>
            <a:br>
              <a:rPr kumimoji="0" lang="en-US" sz="2400" b="1" i="1" u="none" strike="noStrike" kern="0" cap="none" spc="0" normalizeH="0" baseline="0" noProof="0" smtClean="0">
                <a:ln>
                  <a:noFill/>
                </a:ln>
                <a:solidFill>
                  <a:srgbClr val="000000"/>
                </a:solidFill>
                <a:effectLst/>
                <a:uLnTx/>
                <a:uFillTx/>
                <a:latin typeface="Arial"/>
                <a:ea typeface="+mj-ea"/>
                <a:cs typeface="+mj-cs"/>
              </a:rPr>
            </a:br>
            <a:r>
              <a:rPr kumimoji="0" lang="en-US" sz="2400" b="1" i="1" u="none" strike="noStrike" kern="0" cap="none" spc="0" normalizeH="0" baseline="0" noProof="0" smtClean="0">
                <a:ln>
                  <a:noFill/>
                </a:ln>
                <a:solidFill>
                  <a:srgbClr val="000000"/>
                </a:solidFill>
                <a:effectLst/>
                <a:uLnTx/>
                <a:uFillTx/>
                <a:latin typeface="Arial"/>
                <a:ea typeface="+mj-ea"/>
                <a:cs typeface="+mj-cs"/>
              </a:rPr>
              <a:t>Questions?</a:t>
            </a:r>
            <a:endParaRPr kumimoji="0" lang="en-US" sz="2400" b="1" i="1"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3106713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00200" y="2133600"/>
            <a:ext cx="7239000" cy="715962"/>
          </a:xfrm>
        </p:spPr>
        <p:txBody>
          <a:bodyPr>
            <a:noAutofit/>
          </a:bodyPr>
          <a:lstStyle/>
          <a:p>
            <a:r>
              <a:rPr lang="en-US" sz="2800" dirty="0" smtClean="0">
                <a:solidFill>
                  <a:prstClr val="black"/>
                </a:solidFill>
              </a:rPr>
              <a:t>Risk </a:t>
            </a:r>
            <a:r>
              <a:rPr lang="en-US" sz="2800" dirty="0">
                <a:solidFill>
                  <a:prstClr val="black"/>
                </a:solidFill>
              </a:rPr>
              <a:t>Assessment </a:t>
            </a:r>
            <a:r>
              <a:rPr lang="en-US" sz="2800" dirty="0" smtClean="0">
                <a:solidFill>
                  <a:prstClr val="black"/>
                </a:solidFill>
              </a:rPr>
              <a:t>Process</a:t>
            </a:r>
            <a:br>
              <a:rPr lang="en-US" sz="2800" dirty="0" smtClean="0">
                <a:solidFill>
                  <a:prstClr val="black"/>
                </a:solidFill>
              </a:rPr>
            </a:br>
            <a:r>
              <a:rPr lang="en-US" sz="2800" dirty="0" smtClean="0">
                <a:solidFill>
                  <a:prstClr val="black"/>
                </a:solidFill>
              </a:rPr>
              <a:t/>
            </a:r>
            <a:br>
              <a:rPr lang="en-US" sz="2800" dirty="0" smtClean="0">
                <a:solidFill>
                  <a:prstClr val="black"/>
                </a:solidFill>
              </a:rPr>
            </a:br>
            <a:r>
              <a:rPr lang="en-US" sz="2800" dirty="0" smtClean="0">
                <a:solidFill>
                  <a:prstClr val="black"/>
                </a:solidFill>
              </a:rPr>
              <a:t>		&amp;</a:t>
            </a:r>
            <a:r>
              <a:rPr lang="en-US" sz="2800" dirty="0">
                <a:solidFill>
                  <a:prstClr val="black"/>
                </a:solidFill>
              </a:rPr>
              <a:t/>
            </a:r>
            <a:br>
              <a:rPr lang="en-US" sz="2800" dirty="0">
                <a:solidFill>
                  <a:prstClr val="black"/>
                </a:solidFill>
              </a:rPr>
            </a:br>
            <a:r>
              <a:rPr lang="en-US" sz="2800" dirty="0">
                <a:solidFill>
                  <a:prstClr val="black"/>
                </a:solidFill>
              </a:rPr>
              <a:t/>
            </a:r>
            <a:br>
              <a:rPr lang="en-US" sz="2800" dirty="0">
                <a:solidFill>
                  <a:prstClr val="black"/>
                </a:solidFill>
              </a:rPr>
            </a:br>
            <a:r>
              <a:rPr lang="en-US" sz="2800" dirty="0" smtClean="0">
                <a:solidFill>
                  <a:prstClr val="black"/>
                </a:solidFill>
              </a:rPr>
              <a:t>Risk Management Elements</a:t>
            </a:r>
            <a:r>
              <a:rPr lang="en-CA" sz="2800" dirty="0"/>
              <a:t/>
            </a:r>
            <a:br>
              <a:rPr lang="en-CA" sz="2800" dirty="0"/>
            </a:br>
            <a:endParaRPr lang="en-CA" sz="2800" dirty="0"/>
          </a:p>
        </p:txBody>
      </p:sp>
    </p:spTree>
    <p:extLst>
      <p:ext uri="{BB962C8B-B14F-4D97-AF65-F5344CB8AC3E}">
        <p14:creationId xmlns:p14="http://schemas.microsoft.com/office/powerpoint/2010/main" val="4173880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76400" y="274638"/>
            <a:ext cx="7239000" cy="715962"/>
          </a:xfrm>
        </p:spPr>
        <p:txBody>
          <a:bodyPr>
            <a:noAutofit/>
          </a:bodyPr>
          <a:lstStyle/>
          <a:p>
            <a:r>
              <a:rPr lang="en-US" sz="2800" dirty="0" smtClean="0">
                <a:solidFill>
                  <a:prstClr val="black"/>
                </a:solidFill>
              </a:rPr>
              <a:t>Risk </a:t>
            </a:r>
            <a:r>
              <a:rPr lang="en-US" sz="2800" dirty="0">
                <a:solidFill>
                  <a:prstClr val="black"/>
                </a:solidFill>
              </a:rPr>
              <a:t>Assessment Process</a:t>
            </a:r>
            <a:r>
              <a:rPr lang="en-CA" sz="2800" dirty="0"/>
              <a:t/>
            </a:r>
            <a:br>
              <a:rPr lang="en-CA" sz="2800" dirty="0"/>
            </a:br>
            <a:endParaRPr lang="en-CA" sz="2800" dirty="0"/>
          </a:p>
        </p:txBody>
      </p:sp>
      <p:grpSp>
        <p:nvGrpSpPr>
          <p:cNvPr id="137" name="Group 136"/>
          <p:cNvGrpSpPr/>
          <p:nvPr/>
        </p:nvGrpSpPr>
        <p:grpSpPr>
          <a:xfrm>
            <a:off x="1676400" y="1066800"/>
            <a:ext cx="7239000" cy="5638800"/>
            <a:chOff x="1676400" y="1066800"/>
            <a:chExt cx="7239000" cy="5638800"/>
          </a:xfrm>
        </p:grpSpPr>
        <p:sp>
          <p:nvSpPr>
            <p:cNvPr id="7" name="Flowchart: Alternate Process 6"/>
            <p:cNvSpPr/>
            <p:nvPr/>
          </p:nvSpPr>
          <p:spPr>
            <a:xfrm>
              <a:off x="3657600" y="1371600"/>
              <a:ext cx="1752600" cy="630739"/>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Risk Identification</a:t>
              </a:r>
              <a:endParaRPr lang="en-CA" sz="1600" dirty="0">
                <a:solidFill>
                  <a:schemeClr val="tx1"/>
                </a:solidFill>
              </a:endParaRPr>
            </a:p>
          </p:txBody>
        </p:sp>
        <p:sp>
          <p:nvSpPr>
            <p:cNvPr id="8" name="Flowchart: Alternate Process 7"/>
            <p:cNvSpPr/>
            <p:nvPr/>
          </p:nvSpPr>
          <p:spPr>
            <a:xfrm>
              <a:off x="2057400" y="2361135"/>
              <a:ext cx="1752600" cy="60960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Frequency Analysis</a:t>
              </a:r>
              <a:endParaRPr lang="en-CA" sz="1600" dirty="0">
                <a:solidFill>
                  <a:schemeClr val="tx1"/>
                </a:solidFill>
              </a:endParaRPr>
            </a:p>
          </p:txBody>
        </p:sp>
        <p:sp>
          <p:nvSpPr>
            <p:cNvPr id="9" name="Flowchart: Alternate Process 8"/>
            <p:cNvSpPr/>
            <p:nvPr/>
          </p:nvSpPr>
          <p:spPr>
            <a:xfrm>
              <a:off x="5334001" y="2361133"/>
              <a:ext cx="1752600" cy="609600"/>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Consequence Analysis</a:t>
              </a:r>
              <a:endParaRPr lang="en-CA" sz="1600" dirty="0">
                <a:solidFill>
                  <a:schemeClr val="tx1"/>
                </a:solidFill>
              </a:endParaRPr>
            </a:p>
          </p:txBody>
        </p:sp>
        <p:sp>
          <p:nvSpPr>
            <p:cNvPr id="10" name="Flowchart: Alternate Process 9"/>
            <p:cNvSpPr/>
            <p:nvPr/>
          </p:nvSpPr>
          <p:spPr>
            <a:xfrm>
              <a:off x="3657601" y="3352800"/>
              <a:ext cx="1752600" cy="609600"/>
            </a:xfrm>
            <a:prstGeom prst="flowChartAlternate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Risk Evaluation</a:t>
              </a:r>
              <a:endParaRPr lang="en-CA" sz="1600" dirty="0">
                <a:solidFill>
                  <a:schemeClr val="tx1"/>
                </a:solidFill>
              </a:endParaRPr>
            </a:p>
          </p:txBody>
        </p:sp>
        <p:sp>
          <p:nvSpPr>
            <p:cNvPr id="11" name="Flowchart: Alternate Process 10"/>
            <p:cNvSpPr/>
            <p:nvPr/>
          </p:nvSpPr>
          <p:spPr>
            <a:xfrm>
              <a:off x="6742632" y="3352799"/>
              <a:ext cx="1752600" cy="609600"/>
            </a:xfrm>
            <a:prstGeom prst="flowChartAlternateProcess">
              <a:avLst/>
            </a:prstGeom>
            <a:solidFill>
              <a:srgbClr val="F6E1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Risk Reduction</a:t>
              </a:r>
              <a:endParaRPr lang="en-CA" sz="1600" dirty="0">
                <a:solidFill>
                  <a:schemeClr val="tx1"/>
                </a:solidFill>
              </a:endParaRPr>
            </a:p>
          </p:txBody>
        </p:sp>
        <p:sp>
          <p:nvSpPr>
            <p:cNvPr id="12" name="Flowchart: Alternate Process 11"/>
            <p:cNvSpPr/>
            <p:nvPr/>
          </p:nvSpPr>
          <p:spPr>
            <a:xfrm>
              <a:off x="3657601" y="6026285"/>
              <a:ext cx="1752602" cy="365328"/>
            </a:xfrm>
            <a:prstGeom prst="flowChartAlternateProces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End</a:t>
              </a:r>
              <a:endParaRPr lang="en-CA" dirty="0">
                <a:solidFill>
                  <a:schemeClr val="tx1"/>
                </a:solidFill>
              </a:endParaRPr>
            </a:p>
          </p:txBody>
        </p:sp>
        <p:sp>
          <p:nvSpPr>
            <p:cNvPr id="14" name="Diamond 13"/>
            <p:cNvSpPr/>
            <p:nvPr/>
          </p:nvSpPr>
          <p:spPr>
            <a:xfrm>
              <a:off x="3733801" y="4317118"/>
              <a:ext cx="1600200" cy="1310356"/>
            </a:xfrm>
            <a:prstGeom prst="diamon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cxnSp>
          <p:nvCxnSpPr>
            <p:cNvPr id="16" name="Elbow Connector 15"/>
            <p:cNvCxnSpPr>
              <a:stCxn id="7" idx="2"/>
              <a:endCxn id="9" idx="0"/>
            </p:cNvCxnSpPr>
            <p:nvPr/>
          </p:nvCxnSpPr>
          <p:spPr>
            <a:xfrm rot="16200000" flipH="1">
              <a:off x="5192703" y="1343535"/>
              <a:ext cx="358794" cy="1676401"/>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7" idx="2"/>
              <a:endCxn id="8" idx="0"/>
            </p:cNvCxnSpPr>
            <p:nvPr/>
          </p:nvCxnSpPr>
          <p:spPr>
            <a:xfrm rot="5400000">
              <a:off x="3554402" y="1381637"/>
              <a:ext cx="358796" cy="1600200"/>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8" idx="2"/>
              <a:endCxn id="10" idx="0"/>
            </p:cNvCxnSpPr>
            <p:nvPr/>
          </p:nvCxnSpPr>
          <p:spPr>
            <a:xfrm rot="16200000" flipH="1">
              <a:off x="3542768" y="2361666"/>
              <a:ext cx="382065" cy="1600201"/>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9" idx="2"/>
              <a:endCxn id="10" idx="0"/>
            </p:cNvCxnSpPr>
            <p:nvPr/>
          </p:nvCxnSpPr>
          <p:spPr>
            <a:xfrm rot="5400000">
              <a:off x="5181068" y="2323566"/>
              <a:ext cx="382067" cy="1676400"/>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2"/>
              <a:endCxn id="14" idx="0"/>
            </p:cNvCxnSpPr>
            <p:nvPr/>
          </p:nvCxnSpPr>
          <p:spPr>
            <a:xfrm>
              <a:off x="4533901" y="3962400"/>
              <a:ext cx="0" cy="3547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1" idx="0"/>
              <a:endCxn id="7" idx="3"/>
            </p:cNvCxnSpPr>
            <p:nvPr/>
          </p:nvCxnSpPr>
          <p:spPr>
            <a:xfrm rot="16200000" flipV="1">
              <a:off x="5681652" y="1415519"/>
              <a:ext cx="1665829" cy="2208732"/>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2"/>
              <a:endCxn id="12" idx="0"/>
            </p:cNvCxnSpPr>
            <p:nvPr/>
          </p:nvCxnSpPr>
          <p:spPr>
            <a:xfrm>
              <a:off x="4533901" y="5627474"/>
              <a:ext cx="1" cy="3988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4012134" y="4633742"/>
              <a:ext cx="1106200" cy="584775"/>
            </a:xfrm>
            <a:prstGeom prst="rect">
              <a:avLst/>
            </a:prstGeom>
          </p:spPr>
          <p:txBody>
            <a:bodyPr wrap="none">
              <a:spAutoFit/>
            </a:bodyPr>
            <a:lstStyle/>
            <a:p>
              <a:pPr algn="ctr"/>
              <a:r>
                <a:rPr lang="en-US" sz="1600" dirty="0"/>
                <a:t>Risk </a:t>
              </a:r>
              <a:endParaRPr lang="en-US" sz="1600" dirty="0" smtClean="0"/>
            </a:p>
            <a:p>
              <a:pPr algn="ctr"/>
              <a:r>
                <a:rPr lang="en-US" sz="1600" dirty="0" smtClean="0"/>
                <a:t>Acceptable</a:t>
              </a:r>
              <a:endParaRPr lang="en-CA" sz="1600" dirty="0"/>
            </a:p>
          </p:txBody>
        </p:sp>
        <p:cxnSp>
          <p:nvCxnSpPr>
            <p:cNvPr id="85" name="Elbow Connector 84"/>
            <p:cNvCxnSpPr>
              <a:stCxn id="14" idx="3"/>
              <a:endCxn id="11" idx="2"/>
            </p:cNvCxnSpPr>
            <p:nvPr/>
          </p:nvCxnSpPr>
          <p:spPr>
            <a:xfrm flipV="1">
              <a:off x="5334001" y="3962399"/>
              <a:ext cx="2284931" cy="1009897"/>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4932568" y="5693081"/>
              <a:ext cx="477631" cy="338554"/>
            </a:xfrm>
            <a:prstGeom prst="rect">
              <a:avLst/>
            </a:prstGeom>
          </p:spPr>
          <p:txBody>
            <a:bodyPr wrap="none">
              <a:spAutoFit/>
            </a:bodyPr>
            <a:lstStyle/>
            <a:p>
              <a:pPr algn="ctr"/>
              <a:r>
                <a:rPr lang="en-US" sz="1600" dirty="0" smtClean="0"/>
                <a:t>YES</a:t>
              </a:r>
              <a:endParaRPr lang="en-CA" sz="1600" dirty="0"/>
            </a:p>
          </p:txBody>
        </p:sp>
        <p:sp>
          <p:nvSpPr>
            <p:cNvPr id="87" name="Rectangle 86"/>
            <p:cNvSpPr/>
            <p:nvPr/>
          </p:nvSpPr>
          <p:spPr>
            <a:xfrm>
              <a:off x="5334001" y="4633742"/>
              <a:ext cx="453970" cy="338554"/>
            </a:xfrm>
            <a:prstGeom prst="rect">
              <a:avLst/>
            </a:prstGeom>
          </p:spPr>
          <p:txBody>
            <a:bodyPr wrap="none">
              <a:spAutoFit/>
            </a:bodyPr>
            <a:lstStyle/>
            <a:p>
              <a:pPr algn="ctr"/>
              <a:r>
                <a:rPr lang="en-US" sz="1600" dirty="0" smtClean="0"/>
                <a:t>NO</a:t>
              </a:r>
              <a:endParaRPr lang="en-CA" sz="1600" dirty="0"/>
            </a:p>
          </p:txBody>
        </p:sp>
        <p:sp>
          <p:nvSpPr>
            <p:cNvPr id="114" name="Rectangle 113"/>
            <p:cNvSpPr/>
            <p:nvPr/>
          </p:nvSpPr>
          <p:spPr>
            <a:xfrm>
              <a:off x="1676400" y="1066800"/>
              <a:ext cx="7239000" cy="5638800"/>
            </a:xfrm>
            <a:prstGeom prst="rect">
              <a:avLst/>
            </a:prstGeom>
            <a:noFill/>
            <a:ln>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01777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616" y="381000"/>
            <a:ext cx="518160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2800" dirty="0" smtClean="0">
                <a:solidFill>
                  <a:prstClr val="black"/>
                </a:solidFill>
              </a:rPr>
              <a:t>Risk Management Elements</a:t>
            </a:r>
            <a:endParaRPr lang="en-CA" sz="28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705350194"/>
              </p:ext>
            </p:extLst>
          </p:nvPr>
        </p:nvGraphicFramePr>
        <p:xfrm>
          <a:off x="457200" y="1219200"/>
          <a:ext cx="8153401" cy="5328444"/>
        </p:xfrm>
        <a:graphic>
          <a:graphicData uri="http://schemas.openxmlformats.org/drawingml/2006/table">
            <a:tbl>
              <a:tblPr firstRow="1" bandRow="1">
                <a:tableStyleId>{5C22544A-7EE6-4342-B048-85BDC9FD1C3A}</a:tableStyleId>
              </a:tblPr>
              <a:tblGrid>
                <a:gridCol w="2189339"/>
                <a:gridCol w="2189339"/>
                <a:gridCol w="2042125"/>
                <a:gridCol w="1732598"/>
              </a:tblGrid>
              <a:tr h="1057116">
                <a:tc>
                  <a:txBody>
                    <a:bodyPr/>
                    <a:lstStyle/>
                    <a:p>
                      <a:pPr algn="ctr"/>
                      <a:endParaRPr lang="en-US" dirty="0" smtClean="0"/>
                    </a:p>
                    <a:p>
                      <a:pPr algn="ctr"/>
                      <a:endParaRPr lang="en-US" dirty="0" smtClean="0"/>
                    </a:p>
                    <a:p>
                      <a:pPr algn="ctr"/>
                      <a:endParaRPr lang="en-US" dirty="0" smtClean="0"/>
                    </a:p>
                    <a:p>
                      <a:pPr algn="ctr"/>
                      <a:r>
                        <a:rPr lang="en-US" dirty="0" smtClean="0"/>
                        <a:t>Identify</a:t>
                      </a:r>
                      <a:endParaRPr lang="en-CA" dirty="0"/>
                    </a:p>
                  </a:txBody>
                  <a:tcPr/>
                </a:tc>
                <a:tc>
                  <a:txBody>
                    <a:bodyPr/>
                    <a:lstStyle/>
                    <a:p>
                      <a:pPr algn="ctr"/>
                      <a:endParaRPr lang="en-US" dirty="0" smtClean="0"/>
                    </a:p>
                    <a:p>
                      <a:pPr algn="ctr"/>
                      <a:endParaRPr lang="en-US" dirty="0" smtClean="0"/>
                    </a:p>
                    <a:p>
                      <a:pPr algn="ctr"/>
                      <a:endParaRPr lang="en-US" dirty="0" smtClean="0"/>
                    </a:p>
                    <a:p>
                      <a:pPr algn="ctr"/>
                      <a:r>
                        <a:rPr lang="en-US" dirty="0" smtClean="0"/>
                        <a:t>Analysis and Precursor to Decisions</a:t>
                      </a:r>
                      <a:endParaRPr lang="en-CA" dirty="0"/>
                    </a:p>
                  </a:txBody>
                  <a:tcPr/>
                </a:tc>
                <a:tc>
                  <a:txBody>
                    <a:bodyPr/>
                    <a:lstStyle/>
                    <a:p>
                      <a:pPr algn="ctr"/>
                      <a:endParaRPr lang="en-US" dirty="0" smtClean="0"/>
                    </a:p>
                    <a:p>
                      <a:pPr algn="ctr"/>
                      <a:endParaRPr lang="en-US" dirty="0" smtClean="0"/>
                    </a:p>
                    <a:p>
                      <a:pPr algn="ctr"/>
                      <a:endParaRPr lang="en-US" dirty="0" smtClean="0"/>
                    </a:p>
                    <a:p>
                      <a:pPr algn="ctr"/>
                      <a:r>
                        <a:rPr lang="en-US" dirty="0" smtClean="0"/>
                        <a:t>Plan and Manage</a:t>
                      </a:r>
                      <a:endParaRPr lang="en-CA" dirty="0"/>
                    </a:p>
                  </a:txBody>
                  <a:tcPr/>
                </a:tc>
                <a:tc>
                  <a:txBody>
                    <a:bodyPr/>
                    <a:lstStyle/>
                    <a:p>
                      <a:pPr algn="ctr"/>
                      <a:endParaRPr lang="en-US" dirty="0" smtClean="0"/>
                    </a:p>
                    <a:p>
                      <a:pPr algn="ctr"/>
                      <a:endParaRPr lang="en-US" dirty="0" smtClean="0"/>
                    </a:p>
                    <a:p>
                      <a:pPr algn="ctr"/>
                      <a:endParaRPr lang="en-US" dirty="0" smtClean="0"/>
                    </a:p>
                    <a:p>
                      <a:pPr algn="ctr"/>
                      <a:r>
                        <a:rPr lang="en-US" dirty="0" smtClean="0"/>
                        <a:t>Control</a:t>
                      </a:r>
                      <a:endParaRPr lang="en-CA" dirty="0"/>
                    </a:p>
                  </a:txBody>
                  <a:tcPr/>
                </a:tc>
              </a:tr>
              <a:tr h="359108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Define the risk(s)</a:t>
                      </a:r>
                    </a:p>
                    <a:p>
                      <a:pPr marL="285750" indent="-285750">
                        <a:buFont typeface="Arial" panose="020B0604020202020204" pitchFamily="34" charset="0"/>
                        <a:buChar char="•"/>
                      </a:pPr>
                      <a:r>
                        <a:rPr lang="en-US" dirty="0" smtClean="0"/>
                        <a:t>Organizational Knowledge</a:t>
                      </a:r>
                    </a:p>
                    <a:p>
                      <a:pPr marL="285750" indent="-285750">
                        <a:buFont typeface="Arial" panose="020B0604020202020204" pitchFamily="34" charset="0"/>
                        <a:buChar char="•"/>
                      </a:pPr>
                      <a:r>
                        <a:rPr lang="en-US" dirty="0" smtClean="0"/>
                        <a:t>Group Brainstorming</a:t>
                      </a:r>
                    </a:p>
                    <a:p>
                      <a:pPr marL="285750" indent="-285750">
                        <a:buFont typeface="Arial" panose="020B0604020202020204" pitchFamily="34" charset="0"/>
                        <a:buChar char="•"/>
                      </a:pPr>
                      <a:r>
                        <a:rPr lang="en-US" dirty="0" smtClean="0"/>
                        <a:t>Experience from past </a:t>
                      </a:r>
                    </a:p>
                    <a:p>
                      <a:pPr marL="285750" indent="-285750">
                        <a:buFont typeface="Arial" panose="020B0604020202020204" pitchFamily="34" charset="0"/>
                        <a:buChar char="•"/>
                      </a:pPr>
                      <a:r>
                        <a:rPr lang="en-US" dirty="0" smtClean="0"/>
                        <a:t>Communication with stakeholders, suppliers, related functional areas</a:t>
                      </a:r>
                      <a:endParaRPr lang="en-CA" dirty="0"/>
                    </a:p>
                  </a:txBody>
                  <a:tcPr/>
                </a:tc>
                <a:tc>
                  <a:txBody>
                    <a:bodyPr/>
                    <a:lstStyle/>
                    <a:p>
                      <a:pPr marL="285750" indent="-285750">
                        <a:buFont typeface="Arial" panose="020B0604020202020204" pitchFamily="34" charset="0"/>
                        <a:buChar char="•"/>
                      </a:pPr>
                      <a:r>
                        <a:rPr lang="en-US" dirty="0" smtClean="0"/>
                        <a:t>Bow Tie</a:t>
                      </a:r>
                    </a:p>
                    <a:p>
                      <a:pPr marL="285750" indent="-285750">
                        <a:buFont typeface="Arial" panose="020B0604020202020204" pitchFamily="34" charset="0"/>
                        <a:buChar char="•"/>
                      </a:pPr>
                      <a:r>
                        <a:rPr lang="en-US" dirty="0" smtClean="0"/>
                        <a:t>Ishikawa Fish Bone diagram</a:t>
                      </a:r>
                    </a:p>
                    <a:p>
                      <a:pPr marL="285750" indent="-285750">
                        <a:buFont typeface="Arial" panose="020B0604020202020204" pitchFamily="34" charset="0"/>
                        <a:buChar char="•"/>
                      </a:pPr>
                      <a:r>
                        <a:rPr lang="en-US" dirty="0" smtClean="0"/>
                        <a:t>Heat Matrix</a:t>
                      </a:r>
                    </a:p>
                    <a:p>
                      <a:pPr marL="285750" indent="-285750">
                        <a:buFont typeface="Arial" panose="020B0604020202020204" pitchFamily="34" charset="0"/>
                        <a:buChar char="•"/>
                      </a:pPr>
                      <a:r>
                        <a:rPr lang="en-US" dirty="0" smtClean="0"/>
                        <a:t>Bayesian Network</a:t>
                      </a:r>
                      <a:r>
                        <a:rPr lang="en-US" baseline="0" dirty="0" smtClean="0"/>
                        <a:t> Modelling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CA" dirty="0"/>
                    </a:p>
                  </a:txBody>
                  <a:tcPr/>
                </a:tc>
                <a:tc>
                  <a:txBody>
                    <a:bodyPr/>
                    <a:lstStyle/>
                    <a:p>
                      <a:pPr marL="285750" indent="-285750">
                        <a:buFont typeface="Arial" panose="020B0604020202020204" pitchFamily="34" charset="0"/>
                        <a:buChar char="•"/>
                      </a:pPr>
                      <a:r>
                        <a:rPr lang="en-US" dirty="0" smtClean="0"/>
                        <a:t>Stakeholder engagement</a:t>
                      </a:r>
                    </a:p>
                    <a:p>
                      <a:pPr marL="285750" indent="-285750">
                        <a:buFont typeface="Arial" panose="020B0604020202020204" pitchFamily="34" charset="0"/>
                        <a:buChar char="•"/>
                      </a:pPr>
                      <a:r>
                        <a:rPr lang="en-US" dirty="0" smtClean="0"/>
                        <a:t>Communication plans</a:t>
                      </a:r>
                    </a:p>
                    <a:p>
                      <a:pPr marL="285750" indent="-285750">
                        <a:buFont typeface="Arial" panose="020B0604020202020204" pitchFamily="34" charset="0"/>
                        <a:buChar char="•"/>
                      </a:pPr>
                      <a:r>
                        <a:rPr lang="en-US" dirty="0" smtClean="0"/>
                        <a:t>Training</a:t>
                      </a:r>
                    </a:p>
                    <a:p>
                      <a:pPr marL="285750" indent="-285750">
                        <a:buFont typeface="Arial" panose="020B0604020202020204" pitchFamily="34" charset="0"/>
                        <a:buChar char="•"/>
                      </a:pPr>
                      <a:r>
                        <a:rPr lang="en-US" dirty="0" smtClean="0"/>
                        <a:t>Resistance management</a:t>
                      </a:r>
                    </a:p>
                    <a:p>
                      <a:pPr marL="285750" indent="-285750">
                        <a:buFont typeface="Arial" panose="020B0604020202020204" pitchFamily="34" charset="0"/>
                        <a:buChar char="•"/>
                      </a:pPr>
                      <a:r>
                        <a:rPr lang="en-US" dirty="0" smtClean="0"/>
                        <a:t>Mitigation measures</a:t>
                      </a:r>
                    </a:p>
                    <a:p>
                      <a:pPr marL="285750" indent="-285750">
                        <a:buFont typeface="Arial" panose="020B0604020202020204" pitchFamily="34" charset="0"/>
                        <a:buChar char="•"/>
                      </a:pPr>
                      <a:endParaRPr lang="en-CA" dirty="0"/>
                    </a:p>
                  </a:txBody>
                  <a:tcPr/>
                </a:tc>
                <a:tc>
                  <a:txBody>
                    <a:bodyPr/>
                    <a:lstStyle/>
                    <a:p>
                      <a:pPr marL="285750" indent="-285750">
                        <a:buFont typeface="Arial" panose="020B0604020202020204" pitchFamily="34" charset="0"/>
                        <a:buChar char="•"/>
                      </a:pPr>
                      <a:r>
                        <a:rPr lang="en-US" dirty="0" smtClean="0"/>
                        <a:t>Monitor performance metrics</a:t>
                      </a:r>
                    </a:p>
                    <a:p>
                      <a:pPr marL="285750" indent="-285750">
                        <a:buFont typeface="Arial" panose="020B0604020202020204" pitchFamily="34" charset="0"/>
                        <a:buChar char="•"/>
                      </a:pPr>
                      <a:r>
                        <a:rPr lang="en-US" dirty="0" smtClean="0"/>
                        <a:t>Leading and lagging indicators</a:t>
                      </a:r>
                    </a:p>
                    <a:p>
                      <a:pPr marL="285750" indent="-285750">
                        <a:buFont typeface="Arial" panose="020B0604020202020204" pitchFamily="34" charset="0"/>
                        <a:buChar char="•"/>
                      </a:pPr>
                      <a:r>
                        <a:rPr lang="en-US" dirty="0" smtClean="0"/>
                        <a:t>Adjust program as needed</a:t>
                      </a:r>
                    </a:p>
                    <a:p>
                      <a:pPr marL="285750" indent="-285750">
                        <a:buFont typeface="Arial" panose="020B0604020202020204" pitchFamily="34" charset="0"/>
                        <a:buChar char="•"/>
                      </a:pPr>
                      <a:endParaRPr lang="en-CA" dirty="0"/>
                    </a:p>
                  </a:txBody>
                  <a:tcPr/>
                </a:tc>
              </a:tr>
            </a:tbl>
          </a:graphicData>
        </a:graphic>
      </p:graphicFrame>
      <p:pic>
        <p:nvPicPr>
          <p:cNvPr id="1026" name="Picture 2" descr="C:\Users\frederick.egerdie\AppData\Local\Microsoft\Windows\Temporary Internet Files\Content.IE5\0HV00QM0\location-ic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83743"/>
            <a:ext cx="685800" cy="6326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frederick.egerdie\AppData\Local\Microsoft\Windows\Temporary Internet Files\Content.IE5\A9E57Q2O\teamwor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543347"/>
            <a:ext cx="922869" cy="573751"/>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26" descr="C:\Program Files (x86)\Microsoft Office\MEDIA\CAGCAT10\j0291984.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1435905"/>
            <a:ext cx="687954" cy="728319"/>
          </a:xfrm>
          <a:prstGeom prst="rect">
            <a:avLst/>
          </a:prstGeom>
          <a:noFill/>
          <a:extLst>
            <a:ext uri="{909E8E84-426E-40DD-AFC4-6F175D3DCCD1}">
              <a14:hiddenFill xmlns:a14="http://schemas.microsoft.com/office/drawing/2010/main">
                <a:solidFill>
                  <a:srgbClr val="FFFFFF"/>
                </a:solidFill>
              </a14:hiddenFill>
            </a:ext>
          </a:extLst>
        </p:spPr>
      </p:pic>
      <p:pic>
        <p:nvPicPr>
          <p:cNvPr id="13339" name="Picture 27" descr="C:\Users\frederick.egerdie\AppData\Local\Microsoft\Windows\Temporary Internet Files\Content.IE5\RDULOJIA\19116238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507" y="1470847"/>
            <a:ext cx="685800" cy="64922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406651" y="1981200"/>
            <a:ext cx="2662766" cy="3276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760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400"/>
            <a:ext cx="2895600" cy="1143000"/>
          </a:xfrm>
        </p:spPr>
        <p:txBody>
          <a:bodyPr/>
          <a:lstStyle/>
          <a:p>
            <a:r>
              <a:rPr lang="en-US" dirty="0" smtClean="0"/>
              <a:t>Bow Tie</a:t>
            </a:r>
            <a:endParaRPr lang="en-CA" dirty="0"/>
          </a:p>
        </p:txBody>
      </p:sp>
      <p:sp>
        <p:nvSpPr>
          <p:cNvPr id="3" name="TextBox 2"/>
          <p:cNvSpPr txBox="1"/>
          <p:nvPr/>
        </p:nvSpPr>
        <p:spPr>
          <a:xfrm>
            <a:off x="7162800" y="6516216"/>
            <a:ext cx="1798890" cy="230832"/>
          </a:xfrm>
          <a:prstGeom prst="rect">
            <a:avLst/>
          </a:prstGeom>
          <a:noFill/>
        </p:spPr>
        <p:txBody>
          <a:bodyPr wrap="none" rtlCol="0">
            <a:spAutoFit/>
          </a:bodyPr>
          <a:lstStyle/>
          <a:p>
            <a:r>
              <a:rPr lang="en-US" sz="900" dirty="0" smtClean="0">
                <a:solidFill>
                  <a:prstClr val="black"/>
                </a:solidFill>
              </a:rPr>
              <a:t>* Courtesy Government of Canada</a:t>
            </a:r>
            <a:endParaRPr lang="en-CA" sz="900" dirty="0">
              <a:solidFill>
                <a:prstClr val="black"/>
              </a:solidFill>
            </a:endParaRPr>
          </a:p>
        </p:txBody>
      </p:sp>
    </p:spTree>
    <p:extLst>
      <p:ext uri="{BB962C8B-B14F-4D97-AF65-F5344CB8AC3E}">
        <p14:creationId xmlns:p14="http://schemas.microsoft.com/office/powerpoint/2010/main" val="32652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Bow Tie</a:t>
            </a: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491" y="2154964"/>
            <a:ext cx="6019799" cy="404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62800" y="6516216"/>
            <a:ext cx="1798890" cy="230832"/>
          </a:xfrm>
          <a:prstGeom prst="rect">
            <a:avLst/>
          </a:prstGeom>
          <a:noFill/>
        </p:spPr>
        <p:txBody>
          <a:bodyPr wrap="none" rtlCol="0">
            <a:spAutoFit/>
          </a:bodyPr>
          <a:lstStyle/>
          <a:p>
            <a:r>
              <a:rPr lang="en-US" sz="900" dirty="0" smtClean="0"/>
              <a:t>* Courtesy Government of Canada</a:t>
            </a:r>
            <a:endParaRPr lang="en-CA" sz="900" dirty="0"/>
          </a:p>
        </p:txBody>
      </p:sp>
      <p:sp>
        <p:nvSpPr>
          <p:cNvPr id="4" name="Rectangle 3"/>
          <p:cNvSpPr/>
          <p:nvPr/>
        </p:nvSpPr>
        <p:spPr>
          <a:xfrm>
            <a:off x="1752600" y="990600"/>
            <a:ext cx="6858000" cy="1000274"/>
          </a:xfrm>
          <a:prstGeom prst="rect">
            <a:avLst/>
          </a:prstGeom>
        </p:spPr>
        <p:txBody>
          <a:bodyPr wrap="square">
            <a:spAutoFit/>
          </a:bodyPr>
          <a:lstStyle/>
          <a:p>
            <a:pPr>
              <a:spcAft>
                <a:spcPts val="600"/>
              </a:spcAft>
            </a:pPr>
            <a:r>
              <a:rPr lang="en-CA" dirty="0" smtClean="0"/>
              <a:t>The </a:t>
            </a:r>
            <a:r>
              <a:rPr lang="en-CA" dirty="0"/>
              <a:t>risk </a:t>
            </a:r>
            <a:r>
              <a:rPr lang="en-CA" dirty="0" smtClean="0"/>
              <a:t>is preceded </a:t>
            </a:r>
            <a:r>
              <a:rPr lang="en-CA" dirty="0"/>
              <a:t>by a cause, and followed by a consequence. </a:t>
            </a:r>
            <a:endParaRPr lang="en-CA" dirty="0" smtClean="0"/>
          </a:p>
          <a:p>
            <a:pPr>
              <a:spcAft>
                <a:spcPts val="600"/>
              </a:spcAft>
            </a:pPr>
            <a:r>
              <a:rPr lang="en-CA" dirty="0" smtClean="0"/>
              <a:t>Risk </a:t>
            </a:r>
            <a:r>
              <a:rPr lang="en-CA" dirty="0"/>
              <a:t>is the knot of the bow tie and the cause(s) and consequence(s) are the “wings” </a:t>
            </a:r>
          </a:p>
        </p:txBody>
      </p:sp>
    </p:spTree>
    <p:extLst>
      <p:ext uri="{BB962C8B-B14F-4D97-AF65-F5344CB8AC3E}">
        <p14:creationId xmlns:p14="http://schemas.microsoft.com/office/powerpoint/2010/main" val="2933266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Bow </a:t>
            </a:r>
            <a:r>
              <a:rPr lang="en-US" sz="3200" dirty="0" smtClean="0"/>
              <a:t>Tie </a:t>
            </a:r>
            <a:r>
              <a:rPr lang="en-US" sz="3200" dirty="0"/>
              <a:t>- Adjusting for complexity</a:t>
            </a:r>
            <a:endParaRPr lang="en-CA" sz="3200" dirty="0"/>
          </a:p>
        </p:txBody>
      </p:sp>
      <p:sp>
        <p:nvSpPr>
          <p:cNvPr id="3" name="TextBox 2"/>
          <p:cNvSpPr txBox="1"/>
          <p:nvPr/>
        </p:nvSpPr>
        <p:spPr>
          <a:xfrm>
            <a:off x="7186301" y="6627168"/>
            <a:ext cx="1798890" cy="230832"/>
          </a:xfrm>
          <a:prstGeom prst="rect">
            <a:avLst/>
          </a:prstGeom>
          <a:noFill/>
        </p:spPr>
        <p:txBody>
          <a:bodyPr wrap="none" rtlCol="0">
            <a:spAutoFit/>
          </a:bodyPr>
          <a:lstStyle/>
          <a:p>
            <a:r>
              <a:rPr lang="en-US" sz="900" dirty="0" smtClean="0"/>
              <a:t>* Courtesy Government of Canada</a:t>
            </a:r>
            <a:endParaRPr lang="en-CA" sz="900" dirty="0"/>
          </a:p>
        </p:txBody>
      </p:sp>
      <p:sp>
        <p:nvSpPr>
          <p:cNvPr id="4" name="Rectangle 3"/>
          <p:cNvSpPr/>
          <p:nvPr/>
        </p:nvSpPr>
        <p:spPr>
          <a:xfrm>
            <a:off x="1752600" y="916838"/>
            <a:ext cx="7209090" cy="861774"/>
          </a:xfrm>
          <a:prstGeom prst="rect">
            <a:avLst/>
          </a:prstGeom>
        </p:spPr>
        <p:txBody>
          <a:bodyPr wrap="square">
            <a:spAutoFit/>
          </a:bodyPr>
          <a:lstStyle/>
          <a:p>
            <a:pPr>
              <a:spcAft>
                <a:spcPts val="600"/>
              </a:spcAft>
            </a:pPr>
            <a:r>
              <a:rPr lang="en-CA" sz="1500" dirty="0" smtClean="0"/>
              <a:t>First identify </a:t>
            </a:r>
            <a:r>
              <a:rPr lang="en-CA" sz="1500" dirty="0"/>
              <a:t>possible </a:t>
            </a:r>
            <a:r>
              <a:rPr lang="en-CA" sz="1500" dirty="0" smtClean="0"/>
              <a:t>scenarios. Consider human</a:t>
            </a:r>
            <a:r>
              <a:rPr lang="en-CA" sz="1500" dirty="0"/>
              <a:t>, natural, economic and technical causes</a:t>
            </a:r>
            <a:r>
              <a:rPr lang="en-CA" sz="1500" dirty="0" smtClean="0"/>
              <a:t>. </a:t>
            </a:r>
            <a:endParaRPr lang="en-CA" sz="1500" dirty="0"/>
          </a:p>
          <a:p>
            <a:pPr>
              <a:spcAft>
                <a:spcPts val="600"/>
              </a:spcAft>
            </a:pPr>
            <a:r>
              <a:rPr lang="en-CA" sz="1500" dirty="0" smtClean="0"/>
              <a:t>Identify </a:t>
            </a:r>
            <a:r>
              <a:rPr lang="en-CA" sz="1500" dirty="0"/>
              <a:t>consequences once </a:t>
            </a:r>
            <a:r>
              <a:rPr lang="en-CA" sz="1500" dirty="0" smtClean="0"/>
              <a:t>scenarios are built</a:t>
            </a:r>
            <a:r>
              <a:rPr lang="en-CA" sz="1500" dirty="0"/>
              <a:t>. </a:t>
            </a:r>
            <a:r>
              <a:rPr lang="en-CA" sz="1500" dirty="0" smtClean="0"/>
              <a:t>Consider property, health, finance</a:t>
            </a:r>
            <a:r>
              <a:rPr lang="en-CA" sz="1500" dirty="0"/>
              <a:t>, </a:t>
            </a:r>
            <a:r>
              <a:rPr lang="en-CA" sz="1500" dirty="0" smtClean="0"/>
              <a:t>liability</a:t>
            </a:r>
            <a:r>
              <a:rPr lang="en-CA" sz="1500" dirty="0"/>
              <a:t>, </a:t>
            </a:r>
            <a:r>
              <a:rPr lang="en-CA" sz="1500" dirty="0" smtClean="0"/>
              <a:t>people</a:t>
            </a:r>
            <a:r>
              <a:rPr lang="en-CA" sz="1500" dirty="0"/>
              <a:t>, </a:t>
            </a:r>
            <a:r>
              <a:rPr lang="en-CA" sz="1500" dirty="0" smtClean="0"/>
              <a:t>environment, stakeholder/customer/public confidence</a:t>
            </a:r>
            <a:endParaRPr lang="en-CA" sz="15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739" y="1849623"/>
            <a:ext cx="5778261" cy="478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rapezoid 4"/>
          <p:cNvSpPr/>
          <p:nvPr/>
        </p:nvSpPr>
        <p:spPr>
          <a:xfrm rot="16200000">
            <a:off x="5297016" y="3059527"/>
            <a:ext cx="4722168" cy="2362200"/>
          </a:xfrm>
          <a:prstGeom prst="trapezoid">
            <a:avLst>
              <a:gd name="adj" fmla="val 79798"/>
            </a:avLst>
          </a:prstGeom>
          <a:solidFill>
            <a:srgbClr val="99CC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rapezoid 7"/>
          <p:cNvSpPr/>
          <p:nvPr/>
        </p:nvSpPr>
        <p:spPr>
          <a:xfrm rot="5400000">
            <a:off x="1700661" y="3089448"/>
            <a:ext cx="4722168" cy="2362200"/>
          </a:xfrm>
          <a:prstGeom prst="trapezoid">
            <a:avLst>
              <a:gd name="adj" fmla="val 78351"/>
            </a:avLst>
          </a:prstGeom>
          <a:solidFill>
            <a:srgbClr val="99CC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4953000" y="3622846"/>
            <a:ext cx="1828800" cy="1330153"/>
          </a:xfrm>
          <a:prstGeom prst="ellipse">
            <a:avLst/>
          </a:prstGeom>
          <a:solidFill>
            <a:srgbClr val="99CCFF">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739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14600"/>
            <a:ext cx="7239000" cy="1143000"/>
          </a:xfrm>
        </p:spPr>
        <p:txBody>
          <a:bodyPr/>
          <a:lstStyle/>
          <a:p>
            <a:r>
              <a:rPr lang="en-CA" dirty="0" smtClean="0"/>
              <a:t>Ishikawa Fish Bone Diagram </a:t>
            </a:r>
            <a:endParaRPr lang="en-CA" dirty="0"/>
          </a:p>
        </p:txBody>
      </p:sp>
    </p:spTree>
    <p:extLst>
      <p:ext uri="{BB962C8B-B14F-4D97-AF65-F5344CB8AC3E}">
        <p14:creationId xmlns:p14="http://schemas.microsoft.com/office/powerpoint/2010/main" val="1900145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and 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tent and 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wpp reformat">
  <a:themeElements>
    <a:clrScheme name="">
      <a:dk1>
        <a:srgbClr val="000000"/>
      </a:dk1>
      <a:lt1>
        <a:srgbClr val="FFFFFF"/>
      </a:lt1>
      <a:dk2>
        <a:srgbClr val="000000"/>
      </a:dk2>
      <a:lt2>
        <a:srgbClr val="808080"/>
      </a:lt2>
      <a:accent1>
        <a:srgbClr val="FE5D13"/>
      </a:accent1>
      <a:accent2>
        <a:srgbClr val="3333CC"/>
      </a:accent2>
      <a:accent3>
        <a:srgbClr val="FFFFFF"/>
      </a:accent3>
      <a:accent4>
        <a:srgbClr val="000000"/>
      </a:accent4>
      <a:accent5>
        <a:srgbClr val="FEB6AA"/>
      </a:accent5>
      <a:accent6>
        <a:srgbClr val="2D2DB9"/>
      </a:accent6>
      <a:hlink>
        <a:srgbClr val="CCCCFF"/>
      </a:hlink>
      <a:folHlink>
        <a:srgbClr val="B2B2B2"/>
      </a:folHlink>
    </a:clrScheme>
    <a:fontScheme name="8_wpp reforma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pp reforma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pp reforma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pp reforma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pp reforma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pp reforma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pp reforma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pp reforma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717B28-BD03-4277-95D7-C3E356BA6C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Executive Team Presentation Asset Management Next Steps June 2017</Template>
  <TotalTime>30305</TotalTime>
  <Words>779</Words>
  <Application>Microsoft Office PowerPoint</Application>
  <PresentationFormat>On-screen Show (4:3)</PresentationFormat>
  <Paragraphs>194</Paragraphs>
  <Slides>29</Slides>
  <Notes>3</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Content and Divider slide</vt:lpstr>
      <vt:lpstr>Title slide</vt:lpstr>
      <vt:lpstr>1_Content and Divider slide</vt:lpstr>
      <vt:lpstr>8_wpp reformat</vt:lpstr>
      <vt:lpstr>Tech Talk     Wednesday February 8, 2018    </vt:lpstr>
      <vt:lpstr>PowerPoint Presentation</vt:lpstr>
      <vt:lpstr>Risk Assessment Process    &amp;  Risk Management Elements </vt:lpstr>
      <vt:lpstr>Risk Assessment Process </vt:lpstr>
      <vt:lpstr>Risk Management Elements</vt:lpstr>
      <vt:lpstr>Bow Tie</vt:lpstr>
      <vt:lpstr>Bow Tie</vt:lpstr>
      <vt:lpstr>Bow Tie - Adjusting for complexity</vt:lpstr>
      <vt:lpstr>Ishikawa Fish Bone Diagram </vt:lpstr>
      <vt:lpstr>Ishikawa Fish Bone Diagram </vt:lpstr>
      <vt:lpstr>Ishikawa Fish Bone Diagram </vt:lpstr>
      <vt:lpstr>Ishikawa Diagram Example - Toyota Unintended Acceleration  Investigation </vt:lpstr>
      <vt:lpstr>PowerPoint Presentation</vt:lpstr>
      <vt:lpstr>Mitigating Risk - Aeolian Vibration Wear </vt:lpstr>
      <vt:lpstr>Spiral Vibration Damper </vt:lpstr>
      <vt:lpstr>Heat Maps</vt:lpstr>
      <vt:lpstr>Heat Maps – Dalwallinu Example</vt:lpstr>
      <vt:lpstr>PowerPoint Presentation</vt:lpstr>
      <vt:lpstr>Risk Identification</vt:lpstr>
      <vt:lpstr>PowerPoint Presentation</vt:lpstr>
      <vt:lpstr>PowerPoint Presentation</vt:lpstr>
      <vt:lpstr>Bayesian Modelling</vt:lpstr>
      <vt:lpstr>Myocardial Infarction and Acute Coronary Bayesian Network</vt:lpstr>
      <vt:lpstr>Bayesian Network to Predict Vulnerability to Sea-Level Rise  Structure of the Bayesian network used for the study:</vt:lpstr>
      <vt:lpstr>Variables Used in the Bayesian network</vt:lpstr>
      <vt:lpstr>PowerPoint Presentation</vt:lpstr>
      <vt:lpstr>Sample Results</vt:lpstr>
      <vt:lpstr>Summary</vt:lpstr>
      <vt:lpstr>PowerPoint Presentation</vt:lpstr>
    </vt:vector>
  </TitlesOfParts>
  <Company>GOA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frederick.egerdie</dc:creator>
  <cp:lastModifiedBy>frederick.egerdie</cp:lastModifiedBy>
  <cp:revision>61</cp:revision>
  <cp:lastPrinted>2017-06-06T17:02:15Z</cp:lastPrinted>
  <dcterms:created xsi:type="dcterms:W3CDTF">2017-05-26T19:26:47Z</dcterms:created>
  <dcterms:modified xsi:type="dcterms:W3CDTF">2018-02-05T20:50:53Z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TC019648089991</vt:lpwstr>
  </property>
</Properties>
</file>