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816" r:id="rId2"/>
    <p:sldId id="728" r:id="rId3"/>
    <p:sldId id="820" r:id="rId4"/>
    <p:sldId id="825" r:id="rId5"/>
    <p:sldId id="828" r:id="rId6"/>
    <p:sldId id="843" r:id="rId7"/>
    <p:sldId id="822" r:id="rId8"/>
    <p:sldId id="823" r:id="rId9"/>
    <p:sldId id="841" r:id="rId10"/>
    <p:sldId id="837" r:id="rId11"/>
    <p:sldId id="834" r:id="rId12"/>
    <p:sldId id="836" r:id="rId13"/>
    <p:sldId id="839" r:id="rId14"/>
    <p:sldId id="835" r:id="rId15"/>
    <p:sldId id="840" r:id="rId16"/>
    <p:sldId id="838" r:id="rId17"/>
    <p:sldId id="829" r:id="rId18"/>
    <p:sldId id="842" r:id="rId19"/>
    <p:sldId id="856" r:id="rId20"/>
    <p:sldId id="847" r:id="rId21"/>
    <p:sldId id="824" r:id="rId22"/>
    <p:sldId id="821" r:id="rId23"/>
    <p:sldId id="817" r:id="rId24"/>
    <p:sldId id="857" r:id="rId25"/>
    <p:sldId id="849" r:id="rId26"/>
    <p:sldId id="818" r:id="rId27"/>
    <p:sldId id="819" r:id="rId28"/>
    <p:sldId id="831" r:id="rId29"/>
    <p:sldId id="833" r:id="rId30"/>
    <p:sldId id="832" r:id="rId31"/>
    <p:sldId id="854" r:id="rId32"/>
    <p:sldId id="853" r:id="rId33"/>
    <p:sldId id="852" r:id="rId34"/>
    <p:sldId id="855" r:id="rId3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70541" autoAdjust="0"/>
  </p:normalViewPr>
  <p:slideViewPr>
    <p:cSldViewPr>
      <p:cViewPr varScale="1">
        <p:scale>
          <a:sx n="66" d="100"/>
          <a:sy n="66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3362"/>
    </p:cViewPr>
  </p:sorterViewPr>
  <p:notesViewPr>
    <p:cSldViewPr>
      <p:cViewPr varScale="1">
        <p:scale>
          <a:sx n="66" d="100"/>
          <a:sy n="66" d="100"/>
        </p:scale>
        <p:origin x="-3106" y="-8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87795-CFDD-43D6-AA86-C0253F3E1D1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DF3FF-55D9-4CAE-B5B3-06D0FD2FE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4D387-83BC-4982-9148-C9BBB1FE0CCF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2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184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28F9-8011-44BC-A40A-7D223CC02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9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3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88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0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3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3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9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3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6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8F9-8011-44BC-A40A-7D223CC028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FFE6B-0018-47C3-85D6-B95FEA2C9DCA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073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0AD-AF95-4B33-9AEE-714015F7146F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234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3B3A0-6F97-483F-A02A-B94375BFE40A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265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69C59-4842-4A45-BF52-FDCBF30854E6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356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pic>
        <p:nvPicPr>
          <p:cNvPr id="8" name="Picture 4" descr="reverse logo on green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A4440"/>
              </a:clrFrom>
              <a:clrTo>
                <a:srgbClr val="0A44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7635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7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A467-B8C8-4715-A153-D5AE0653526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82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F37D-9083-4CA6-83A6-223D3E9C9404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307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615D-1CF4-4BF6-9F9B-5B5A54BFF481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197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43C9-849E-4365-9080-20F7F768D39E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75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39FBB-6BE3-4A59-8F6F-BCD0903B80D9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63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20BA-E646-4802-893D-9DEDD42E7B5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3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7BD8-5F60-43BB-8224-000C6AF7CD32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39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1267FA-9D50-4F75-8013-431AA8F81FE1}" type="slidenum">
              <a:rPr lang="en-CA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1" y="4221584"/>
            <a:ext cx="9162528" cy="863600"/>
          </a:xfrm>
          <a:prstGeom prst="rect">
            <a:avLst/>
          </a:prstGeom>
          <a:solidFill>
            <a:srgbClr val="0356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325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4468718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0" y="5482335"/>
            <a:ext cx="3609975" cy="771525"/>
          </a:xfrm>
          <a:prstGeom prst="rect">
            <a:avLst/>
          </a:prstGeom>
          <a:ln w="635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329">
            <a:off x="645272" y="2880279"/>
            <a:ext cx="269557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58" y="2617356"/>
            <a:ext cx="3493768" cy="1206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8">
            <a:off x="5672060" y="2127037"/>
            <a:ext cx="2997694" cy="1090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8240">
            <a:off x="517687" y="4719507"/>
            <a:ext cx="2876550" cy="771525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215" y="3981165"/>
            <a:ext cx="1220314" cy="122031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80" y="5244210"/>
            <a:ext cx="3143250" cy="100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515">
            <a:off x="5002237" y="3798009"/>
            <a:ext cx="2722009" cy="145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314" y="2087568"/>
            <a:ext cx="3166119" cy="608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40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6" name="Picture 2" descr="https://wiki.mafiascum.net/images/archive/d/d7/20170311125953%21Co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555572" cy="35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2050" name="Picture 2" descr="https://bergento.no/wp-content/uploads/2016/02/board_ico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0" y="1597442"/>
            <a:ext cx="5082763" cy="50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176689">
            <a:off x="5771034" y="217198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878086">
            <a:off x="5026278" y="169167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0862947">
            <a:off x="3402192" y="1735265"/>
            <a:ext cx="651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333228">
            <a:off x="2483768" y="217524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9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0" y="5482335"/>
            <a:ext cx="3609975" cy="771525"/>
          </a:xfrm>
          <a:prstGeom prst="rect">
            <a:avLst/>
          </a:prstGeom>
          <a:ln w="635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329">
            <a:off x="645272" y="2880279"/>
            <a:ext cx="269557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58" y="2617356"/>
            <a:ext cx="3493768" cy="1206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8">
            <a:off x="5672060" y="2127037"/>
            <a:ext cx="2997694" cy="1090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8240">
            <a:off x="517687" y="4719507"/>
            <a:ext cx="2876550" cy="771525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215" y="3981165"/>
            <a:ext cx="1220314" cy="122031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80" y="5244210"/>
            <a:ext cx="3143250" cy="100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515">
            <a:off x="5002237" y="3798009"/>
            <a:ext cx="2722009" cy="145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314" y="2087568"/>
            <a:ext cx="3166119" cy="608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20888"/>
            <a:ext cx="3253706" cy="3253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69" y="2414767"/>
            <a:ext cx="3145694" cy="31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2050" name="Picture 2" descr="https://bergento.no/wp-content/uploads/2016/02/board_ico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0" y="1597442"/>
            <a:ext cx="5082763" cy="50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176689">
            <a:off x="5724128" y="210323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878086">
            <a:off x="4971852" y="1759768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0862947">
            <a:off x="3402192" y="1735265"/>
            <a:ext cx="651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333228">
            <a:off x="2483768" y="217524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43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6" name="Picture 2" descr="https://wiki.mafiascum.net/images/archive/d/d7/20170311125953%21Co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5" y="2254329"/>
            <a:ext cx="3056125" cy="16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086" y="1773827"/>
            <a:ext cx="2852018" cy="198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www.assetmanagementab.ca/wp-content/uploads/2014/09/IAMA-logo-w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6" y="4005064"/>
            <a:ext cx="28508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51" y="3888753"/>
            <a:ext cx="2246292" cy="289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766">
            <a:off x="6510703" y="3666139"/>
            <a:ext cx="2340585" cy="2793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564">
            <a:off x="3549247" y="3975596"/>
            <a:ext cx="1996861" cy="25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2050" name="Picture 2" descr="https://bergento.no/wp-content/uploads/2016/02/board_ico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0" y="1597442"/>
            <a:ext cx="5082763" cy="50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</a:t>
            </a:r>
            <a:r>
              <a:rPr lang="en-US" b="1" u="sng" dirty="0" smtClean="0"/>
              <a:t>A Policy Issue</a:t>
            </a:r>
            <a:endParaRPr lang="en-CA" b="1" u="sng" dirty="0"/>
          </a:p>
        </p:txBody>
      </p:sp>
      <p:pic>
        <p:nvPicPr>
          <p:cNvPr id="2050" name="Picture 2" descr="https://bergento.no/wp-content/uploads/2016/02/board_ico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0" y="1597442"/>
            <a:ext cx="5082763" cy="50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6390" y="2420888"/>
            <a:ext cx="427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Issue:</a:t>
            </a:r>
          </a:p>
          <a:p>
            <a:endParaRPr lang="en-US" sz="3200" dirty="0"/>
          </a:p>
          <a:p>
            <a:r>
              <a:rPr lang="en-US" sz="3600" dirty="0" smtClean="0"/>
              <a:t>We Need </a:t>
            </a:r>
          </a:p>
          <a:p>
            <a:r>
              <a:rPr lang="en-US" sz="3600" dirty="0" smtClean="0"/>
              <a:t>Asset Management. 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625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2368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Evolving Issues</a:t>
            </a:r>
            <a:endParaRPr lang="en-CA" sz="3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Working Group &amp; Value Of Communication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Asset management: A </a:t>
            </a:r>
            <a:r>
              <a:rPr lang="en-CA" sz="3600" dirty="0"/>
              <a:t>G</a:t>
            </a:r>
            <a:r>
              <a:rPr lang="en-CA" sz="3600" dirty="0" smtClean="0"/>
              <a:t>overnance </a:t>
            </a:r>
            <a:r>
              <a:rPr lang="en-CA" sz="3600" dirty="0"/>
              <a:t>P</a:t>
            </a:r>
            <a:r>
              <a:rPr lang="en-CA" sz="3600" dirty="0" smtClean="0"/>
              <a:t>iece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Policy As A High Level Document</a:t>
            </a:r>
            <a:endParaRPr lang="en-CA" sz="3600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11967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Themes: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3348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36712"/>
            <a:ext cx="7106948" cy="5884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6390" y="2420888"/>
            <a:ext cx="427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Issue:</a:t>
            </a:r>
          </a:p>
          <a:p>
            <a:endParaRPr lang="en-US" sz="3200" dirty="0"/>
          </a:p>
          <a:p>
            <a:r>
              <a:rPr lang="en-US" sz="3600" dirty="0" smtClean="0"/>
              <a:t>We Need </a:t>
            </a:r>
          </a:p>
          <a:p>
            <a:r>
              <a:rPr lang="en-US" sz="3600" dirty="0" smtClean="0"/>
              <a:t>Asset Management. 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5339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“Policy making is, in large measure, about trying to solve problems, and so the nature of those problems -- how they are defined -- is central to the entire process.  But defining problems is not merely a technical exercise; it entails political and strategic manoeuvers, insofar as problem definition sets the tone for successive stages in the process.”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5384254"/>
            <a:ext cx="1029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Leslie A. Pal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338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2952328" cy="3074169"/>
          </a:xfrm>
          <a:prstGeom prst="rect">
            <a:avLst/>
          </a:prstGeom>
          <a:ln w="31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3779912" y="3453916"/>
            <a:ext cx="1296144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83976"/>
            <a:ext cx="3000000" cy="3123809"/>
          </a:xfrm>
          <a:prstGeom prst="rect">
            <a:avLst/>
          </a:prstGeom>
          <a:ln w="31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6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8352928" cy="489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36712"/>
            <a:ext cx="7106948" cy="5884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6390" y="2420888"/>
            <a:ext cx="427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Issue:</a:t>
            </a:r>
          </a:p>
          <a:p>
            <a:endParaRPr lang="en-US" sz="3200" dirty="0"/>
          </a:p>
          <a:p>
            <a:r>
              <a:rPr lang="en-US" sz="3600" dirty="0" smtClean="0"/>
              <a:t>We Need </a:t>
            </a:r>
          </a:p>
          <a:p>
            <a:r>
              <a:rPr lang="en-US" sz="3600" dirty="0" smtClean="0"/>
              <a:t>Asset Management. 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7164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78" y="2822671"/>
            <a:ext cx="5936494" cy="2392887"/>
          </a:xfrm>
          <a:prstGeom prst="rect">
            <a:avLst/>
          </a:prstGeom>
        </p:spPr>
      </p:pic>
      <p:pic>
        <p:nvPicPr>
          <p:cNvPr id="2050" name="Picture 2" descr="https://bergento.no/wp-content/uploads/2016/02/board_icon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082763" cy="50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34129"/>
            <a:ext cx="48245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Modernizing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Financial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Accounting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26019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Ways to Frame Asset Management – Policy Issues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63668"/>
            <a:ext cx="7106948" cy="5884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293621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Saving The Town Money</a:t>
            </a:r>
            <a:endParaRPr lang="en-CA" sz="2400" dirty="0"/>
          </a:p>
          <a:p>
            <a:endParaRPr lang="en-US" sz="2400" dirty="0" smtClean="0"/>
          </a:p>
          <a:p>
            <a:r>
              <a:rPr lang="en-US" sz="2400" dirty="0" smtClean="0"/>
              <a:t>Making </a:t>
            </a:r>
            <a:r>
              <a:rPr lang="en-US" sz="2400" dirty="0"/>
              <a:t>I</a:t>
            </a:r>
            <a:r>
              <a:rPr lang="en-US" sz="2400" dirty="0" smtClean="0"/>
              <a:t>nformed </a:t>
            </a:r>
            <a:r>
              <a:rPr lang="en-US" sz="2400" dirty="0"/>
              <a:t>D</a:t>
            </a:r>
            <a:r>
              <a:rPr lang="en-US" sz="2400" dirty="0" smtClean="0"/>
              <a:t>ecisions</a:t>
            </a:r>
          </a:p>
          <a:p>
            <a:endParaRPr lang="en-US" sz="2400" dirty="0" smtClean="0"/>
          </a:p>
          <a:p>
            <a:r>
              <a:rPr lang="en-US" sz="2400" dirty="0" smtClean="0"/>
              <a:t>Responsible Spending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613">
            <a:off x="573116" y="1481924"/>
            <a:ext cx="281661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100">
            <a:off x="2908022" y="1352793"/>
            <a:ext cx="3039179" cy="3933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831278"/>
            <a:ext cx="4532842" cy="2671093"/>
          </a:xfrm>
          <a:prstGeom prst="rect">
            <a:avLst/>
          </a:prstGeom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64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to include within the policy?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29" y="2420888"/>
            <a:ext cx="3145694" cy="3145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pmedia.calgaryherald.com/2016/01/cal0608-tr1f.jpg?quality=55&amp;strip=all&amp;w=840&amp;h=63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274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25821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27" y="2193563"/>
            <a:ext cx="3012541" cy="3897136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60287"/>
            <a:ext cx="3024336" cy="3872475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97" y="1772816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Related Information (Policies)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Guiding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097" y="140348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 River’s Asset Management Policy Included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30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97" y="1772816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Related Information (Policies)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Guiding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097" y="140348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 River’s Asset Management Policy Included</a:t>
            </a:r>
            <a:r>
              <a:rPr lang="en-US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097" y="4149080"/>
            <a:ext cx="70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Additional Topics</a:t>
            </a:r>
            <a:r>
              <a:rPr lang="en-CA" sz="2000" b="1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7" y="454919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Flow Charts and 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549190"/>
            <a:ext cx="3795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6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68760"/>
            <a:ext cx="3690941" cy="4815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pmedia.calgaryherald.com/2016/01/cal0608-tr1f.jpg?quality=55&amp;strip=all&amp;w=840&amp;h=63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2474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4005064"/>
            <a:ext cx="366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  <a:endParaRPr lang="en-US" sz="5400" b="1" cap="none" spc="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pmedia.calgaryherald.com/2016/01/cal0608-tr1f.jpg?quality=55&amp;strip=all&amp;w=840&amp;h=63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274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7"/>
            <a:ext cx="4680520" cy="390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3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pmedia.calgaryherald.com/2016/01/cal0608-tr1f.jpg?quality=55&amp;strip=all&amp;w=840&amp;h=63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274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18" y="2360090"/>
            <a:ext cx="3810532" cy="2857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99792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Sewer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Storm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341620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92.6 Km</a:t>
            </a:r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329862" y="4341182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52 Km</a:t>
            </a:r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47096" y="292328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Km</a:t>
            </a:r>
            <a:endParaRPr lang="en-C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8473" y="2937809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85 Km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2777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658" y="2348880"/>
            <a:ext cx="427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Issue:</a:t>
            </a:r>
          </a:p>
          <a:p>
            <a:endParaRPr lang="en-US" sz="3200" dirty="0"/>
          </a:p>
          <a:p>
            <a:r>
              <a:rPr lang="en-US" sz="3600" dirty="0" smtClean="0"/>
              <a:t>We Need </a:t>
            </a:r>
          </a:p>
          <a:p>
            <a:r>
              <a:rPr lang="en-US" sz="3600" dirty="0" smtClean="0"/>
              <a:t>Asset Management. 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216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2" y="2204864"/>
            <a:ext cx="6070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0" y="5482335"/>
            <a:ext cx="3609975" cy="771525"/>
          </a:xfrm>
          <a:prstGeom prst="rect">
            <a:avLst/>
          </a:prstGeom>
          <a:ln w="635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329">
            <a:off x="645272" y="2880279"/>
            <a:ext cx="269557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58" y="2617356"/>
            <a:ext cx="3493768" cy="1206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8">
            <a:off x="5672060" y="2127037"/>
            <a:ext cx="2997694" cy="1090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8240">
            <a:off x="517687" y="4719507"/>
            <a:ext cx="2876550" cy="771525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215" y="3981165"/>
            <a:ext cx="1220314" cy="122031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80" y="5244210"/>
            <a:ext cx="3143250" cy="100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515">
            <a:off x="5002237" y="3798009"/>
            <a:ext cx="2722009" cy="145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314" y="2087568"/>
            <a:ext cx="3166119" cy="608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60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267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Asset Management Policy</a:t>
            </a:r>
            <a:endParaRPr lang="en-CA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Asset Management: A Software Issue</a:t>
            </a:r>
            <a:endParaRPr lang="en-CA" dirty="0"/>
          </a:p>
        </p:txBody>
      </p:sp>
      <p:pic>
        <p:nvPicPr>
          <p:cNvPr id="2050" name="Picture 2" descr="https://bergento.no/wp-content/uploads/2016/02/board_ico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10" y="1597442"/>
            <a:ext cx="5082763" cy="50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River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10852</TotalTime>
  <Words>425</Words>
  <Application>Microsoft Office PowerPoint</Application>
  <PresentationFormat>On-screen Show (4:3)</PresentationFormat>
  <Paragraphs>154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High River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Andre Ulloa</cp:lastModifiedBy>
  <cp:revision>936</cp:revision>
  <cp:lastPrinted>2016-03-14T20:15:53Z</cp:lastPrinted>
  <dcterms:created xsi:type="dcterms:W3CDTF">2013-11-04T22:52:36Z</dcterms:created>
  <dcterms:modified xsi:type="dcterms:W3CDTF">2017-06-23T20:26:41Z</dcterms:modified>
</cp:coreProperties>
</file>