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7" r:id="rId5"/>
    <p:sldId id="276" r:id="rId6"/>
    <p:sldId id="261" r:id="rId7"/>
    <p:sldId id="269" r:id="rId8"/>
    <p:sldId id="263" r:id="rId9"/>
    <p:sldId id="259" r:id="rId10"/>
    <p:sldId id="260" r:id="rId11"/>
    <p:sldId id="267" r:id="rId12"/>
    <p:sldId id="262" r:id="rId13"/>
    <p:sldId id="264" r:id="rId14"/>
    <p:sldId id="268" r:id="rId15"/>
    <p:sldId id="279" r:id="rId16"/>
    <p:sldId id="265" r:id="rId17"/>
    <p:sldId id="270" r:id="rId18"/>
    <p:sldId id="271" r:id="rId19"/>
    <p:sldId id="266" r:id="rId20"/>
    <p:sldId id="273" r:id="rId21"/>
    <p:sldId id="274" r:id="rId22"/>
    <p:sldId id="275"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7" autoAdjust="0"/>
  </p:normalViewPr>
  <p:slideViewPr>
    <p:cSldViewPr snapToGrid="0">
      <p:cViewPr varScale="1">
        <p:scale>
          <a:sx n="106" d="100"/>
          <a:sy n="106" d="100"/>
        </p:scale>
        <p:origin x="1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 yr BLC reserve.xlsx]pivotdata!PivotTable2</c:name>
    <c:fmtId val="23"/>
  </c:pivotSource>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i="0" baseline="0">
                <a:solidFill>
                  <a:sysClr val="windowText" lastClr="000000"/>
                </a:solidFill>
              </a:rPr>
              <a:t>20 - year BLC Reserve</a:t>
            </a:r>
          </a:p>
        </c:rich>
      </c:tx>
      <c:layout>
        <c:manualLayout>
          <c:xMode val="edge"/>
          <c:yMode val="edge"/>
          <c:x val="0.42575160826489816"/>
          <c:y val="6.7663817663817669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w="28575" cap="rnd">
            <a:solidFill>
              <a:schemeClr val="accent1"/>
            </a:solidFill>
            <a:round/>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w="28575" cap="rnd">
            <a:solidFill>
              <a:schemeClr val="accent1"/>
            </a:solidFill>
            <a:round/>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pivotdata!$B$3</c:f>
              <c:strCache>
                <c:ptCount val="1"/>
                <c:pt idx="0">
                  <c:v>Operating per yr</c:v>
                </c:pt>
              </c:strCache>
            </c:strRef>
          </c:tx>
          <c:spPr>
            <a:solidFill>
              <a:schemeClr val="accent1"/>
            </a:solidFill>
            <a:ln>
              <a:noFill/>
            </a:ln>
            <a:effectLst/>
          </c:spPr>
          <c:invertIfNegative val="0"/>
          <c:cat>
            <c:strRef>
              <c:f>pivotdata!$A$4:$A$24</c:f>
              <c:strCache>
                <c:ptCount val="20"/>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pt idx="15">
                  <c:v>2036</c:v>
                </c:pt>
                <c:pt idx="16">
                  <c:v>2037</c:v>
                </c:pt>
                <c:pt idx="17">
                  <c:v>2038</c:v>
                </c:pt>
                <c:pt idx="18">
                  <c:v>2039</c:v>
                </c:pt>
                <c:pt idx="19">
                  <c:v>2040</c:v>
                </c:pt>
              </c:strCache>
            </c:strRef>
          </c:cat>
          <c:val>
            <c:numRef>
              <c:f>pivotdata!$B$4:$B$24</c:f>
              <c:numCache>
                <c:formatCode>"$"#,##0</c:formatCode>
                <c:ptCount val="20"/>
                <c:pt idx="0">
                  <c:v>192251.50793125003</c:v>
                </c:pt>
                <c:pt idx="1">
                  <c:v>150255.94424000988</c:v>
                </c:pt>
                <c:pt idx="2">
                  <c:v>259252.79319254821</c:v>
                </c:pt>
                <c:pt idx="3">
                  <c:v>143719.40420346987</c:v>
                </c:pt>
                <c:pt idx="4">
                  <c:v>99687.089184999932</c:v>
                </c:pt>
                <c:pt idx="5">
                  <c:v>219089.48477193224</c:v>
                </c:pt>
                <c:pt idx="6">
                  <c:v>153344.43319441564</c:v>
                </c:pt>
                <c:pt idx="7">
                  <c:v>109204.46536624408</c:v>
                </c:pt>
                <c:pt idx="8">
                  <c:v>71287.557785643265</c:v>
                </c:pt>
                <c:pt idx="9">
                  <c:v>143009.96613193909</c:v>
                </c:pt>
                <c:pt idx="10">
                  <c:v>84325.877249697223</c:v>
                </c:pt>
                <c:pt idx="11">
                  <c:v>121238.43527064472</c:v>
                </c:pt>
                <c:pt idx="12">
                  <c:v>129881.71516595455</c:v>
                </c:pt>
                <c:pt idx="13">
                  <c:v>116171.75894763134</c:v>
                </c:pt>
                <c:pt idx="14">
                  <c:v>47779.292288027704</c:v>
                </c:pt>
                <c:pt idx="15">
                  <c:v>97327.412662809715</c:v>
                </c:pt>
                <c:pt idx="16">
                  <c:v>50267.767311227508</c:v>
                </c:pt>
                <c:pt idx="17">
                  <c:v>17144.899999999907</c:v>
                </c:pt>
                <c:pt idx="18">
                  <c:v>40700</c:v>
                </c:pt>
                <c:pt idx="19">
                  <c:v>21000</c:v>
                </c:pt>
              </c:numCache>
            </c:numRef>
          </c:val>
          <c:extLst>
            <c:ext xmlns:c16="http://schemas.microsoft.com/office/drawing/2014/chart" uri="{C3380CC4-5D6E-409C-BE32-E72D297353CC}">
              <c16:uniqueId val="{00000000-5725-4E8F-B231-FA730254C8D3}"/>
            </c:ext>
          </c:extLst>
        </c:ser>
        <c:ser>
          <c:idx val="1"/>
          <c:order val="1"/>
          <c:tx>
            <c:strRef>
              <c:f>pivotdata!$C$3</c:f>
              <c:strCache>
                <c:ptCount val="1"/>
                <c:pt idx="0">
                  <c:v>Capital per yr</c:v>
                </c:pt>
              </c:strCache>
            </c:strRef>
          </c:tx>
          <c:spPr>
            <a:solidFill>
              <a:schemeClr val="accent2"/>
            </a:solidFill>
            <a:ln>
              <a:noFill/>
            </a:ln>
            <a:effectLst/>
          </c:spPr>
          <c:invertIfNegative val="0"/>
          <c:cat>
            <c:strRef>
              <c:f>pivotdata!$A$4:$A$24</c:f>
              <c:strCache>
                <c:ptCount val="20"/>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pt idx="15">
                  <c:v>2036</c:v>
                </c:pt>
                <c:pt idx="16">
                  <c:v>2037</c:v>
                </c:pt>
                <c:pt idx="17">
                  <c:v>2038</c:v>
                </c:pt>
                <c:pt idx="18">
                  <c:v>2039</c:v>
                </c:pt>
                <c:pt idx="19">
                  <c:v>2040</c:v>
                </c:pt>
              </c:strCache>
            </c:strRef>
          </c:cat>
          <c:val>
            <c:numRef>
              <c:f>pivotdata!$C$4:$C$24</c:f>
              <c:numCache>
                <c:formatCode>"$"#,##0</c:formatCode>
                <c:ptCount val="20"/>
                <c:pt idx="0">
                  <c:v>898961.81868931802</c:v>
                </c:pt>
                <c:pt idx="1">
                  <c:v>2417533.6047538882</c:v>
                </c:pt>
                <c:pt idx="2">
                  <c:v>2102875.5</c:v>
                </c:pt>
                <c:pt idx="3">
                  <c:v>2790449.4644089038</c:v>
                </c:pt>
                <c:pt idx="4">
                  <c:v>2840106.8802300296</c:v>
                </c:pt>
                <c:pt idx="5">
                  <c:v>1978351.67115354</c:v>
                </c:pt>
                <c:pt idx="6">
                  <c:v>8621167.6381235309</c:v>
                </c:pt>
                <c:pt idx="7">
                  <c:v>1227622.341</c:v>
                </c:pt>
                <c:pt idx="8">
                  <c:v>6085638.9197349995</c:v>
                </c:pt>
                <c:pt idx="9">
                  <c:v>2294681.8793552308</c:v>
                </c:pt>
                <c:pt idx="10">
                  <c:v>5829130.0358600002</c:v>
                </c:pt>
                <c:pt idx="11">
                  <c:v>6544237.7441009926</c:v>
                </c:pt>
                <c:pt idx="12">
                  <c:v>3360231.8363090944</c:v>
                </c:pt>
                <c:pt idx="13">
                  <c:v>8745003.459999999</c:v>
                </c:pt>
                <c:pt idx="14">
                  <c:v>2926492.1032137498</c:v>
                </c:pt>
                <c:pt idx="15">
                  <c:v>4734411.8704019999</c:v>
                </c:pt>
                <c:pt idx="16">
                  <c:v>6551312.3716443311</c:v>
                </c:pt>
                <c:pt idx="17">
                  <c:v>2825195</c:v>
                </c:pt>
                <c:pt idx="18">
                  <c:v>7774348</c:v>
                </c:pt>
                <c:pt idx="19">
                  <c:v>2039284.25</c:v>
                </c:pt>
              </c:numCache>
            </c:numRef>
          </c:val>
          <c:extLst>
            <c:ext xmlns:c16="http://schemas.microsoft.com/office/drawing/2014/chart" uri="{C3380CC4-5D6E-409C-BE32-E72D297353CC}">
              <c16:uniqueId val="{00000001-5725-4E8F-B231-FA730254C8D3}"/>
            </c:ext>
          </c:extLst>
        </c:ser>
        <c:dLbls>
          <c:showLegendKey val="0"/>
          <c:showVal val="0"/>
          <c:showCatName val="0"/>
          <c:showSerName val="0"/>
          <c:showPercent val="0"/>
          <c:showBubbleSize val="0"/>
        </c:dLbls>
        <c:gapWidth val="219"/>
        <c:overlap val="-27"/>
        <c:axId val="502151512"/>
        <c:axId val="502149552"/>
      </c:barChart>
      <c:lineChart>
        <c:grouping val="standard"/>
        <c:varyColors val="0"/>
        <c:ser>
          <c:idx val="2"/>
          <c:order val="2"/>
          <c:tx>
            <c:strRef>
              <c:f>pivotdata!$D$3</c:f>
              <c:strCache>
                <c:ptCount val="1"/>
                <c:pt idx="0">
                  <c:v>Avg per year</c:v>
                </c:pt>
              </c:strCache>
            </c:strRef>
          </c:tx>
          <c:spPr>
            <a:ln w="28575" cap="rnd">
              <a:solidFill>
                <a:schemeClr val="accent3"/>
              </a:solidFill>
              <a:round/>
            </a:ln>
            <a:effectLst/>
          </c:spPr>
          <c:marker>
            <c:symbol val="none"/>
          </c:marker>
          <c:cat>
            <c:strRef>
              <c:f>pivotdata!$A$4:$A$24</c:f>
              <c:strCache>
                <c:ptCount val="20"/>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pt idx="15">
                  <c:v>2036</c:v>
                </c:pt>
                <c:pt idx="16">
                  <c:v>2037</c:v>
                </c:pt>
                <c:pt idx="17">
                  <c:v>2038</c:v>
                </c:pt>
                <c:pt idx="18">
                  <c:v>2039</c:v>
                </c:pt>
                <c:pt idx="19">
                  <c:v>2040</c:v>
                </c:pt>
              </c:strCache>
            </c:strRef>
          </c:cat>
          <c:val>
            <c:numRef>
              <c:f>pivotdata!$D$4:$D$24</c:f>
              <c:numCache>
                <c:formatCode>"$"#,##0</c:formatCode>
                <c:ptCount val="20"/>
                <c:pt idx="0">
                  <c:v>545606.66331028403</c:v>
                </c:pt>
                <c:pt idx="1">
                  <c:v>1283894.774496949</c:v>
                </c:pt>
                <c:pt idx="2">
                  <c:v>1181064.1465962741</c:v>
                </c:pt>
                <c:pt idx="3">
                  <c:v>1467084.4343061869</c:v>
                </c:pt>
                <c:pt idx="4">
                  <c:v>1469896.9847075148</c:v>
                </c:pt>
                <c:pt idx="5">
                  <c:v>1098720.5779627361</c:v>
                </c:pt>
                <c:pt idx="6">
                  <c:v>4387256.0356589733</c:v>
                </c:pt>
                <c:pt idx="7">
                  <c:v>668413.40318312205</c:v>
                </c:pt>
                <c:pt idx="8">
                  <c:v>3078463.2387603214</c:v>
                </c:pt>
                <c:pt idx="9">
                  <c:v>1218845.922743585</c:v>
                </c:pt>
                <c:pt idx="10">
                  <c:v>2956727.9565548487</c:v>
                </c:pt>
                <c:pt idx="11">
                  <c:v>3332738.0896858186</c:v>
                </c:pt>
                <c:pt idx="12">
                  <c:v>1745056.7757375245</c:v>
                </c:pt>
                <c:pt idx="13">
                  <c:v>4430587.6094738152</c:v>
                </c:pt>
                <c:pt idx="14">
                  <c:v>1487135.6977508888</c:v>
                </c:pt>
                <c:pt idx="15">
                  <c:v>2415869.6415324048</c:v>
                </c:pt>
                <c:pt idx="16">
                  <c:v>3300790.0694777793</c:v>
                </c:pt>
                <c:pt idx="17">
                  <c:v>1421169.95</c:v>
                </c:pt>
                <c:pt idx="18">
                  <c:v>3907524</c:v>
                </c:pt>
                <c:pt idx="19">
                  <c:v>1030142.125</c:v>
                </c:pt>
              </c:numCache>
            </c:numRef>
          </c:val>
          <c:smooth val="0"/>
          <c:extLst>
            <c:ext xmlns:c16="http://schemas.microsoft.com/office/drawing/2014/chart" uri="{C3380CC4-5D6E-409C-BE32-E72D297353CC}">
              <c16:uniqueId val="{00000002-5725-4E8F-B231-FA730254C8D3}"/>
            </c:ext>
          </c:extLst>
        </c:ser>
        <c:dLbls>
          <c:showLegendKey val="0"/>
          <c:showVal val="0"/>
          <c:showCatName val="0"/>
          <c:showSerName val="0"/>
          <c:showPercent val="0"/>
          <c:showBubbleSize val="0"/>
        </c:dLbls>
        <c:marker val="1"/>
        <c:smooth val="0"/>
        <c:axId val="502151512"/>
        <c:axId val="502149552"/>
      </c:lineChart>
      <c:catAx>
        <c:axId val="502151512"/>
        <c:scaling>
          <c:orientation val="minMax"/>
        </c:scaling>
        <c:delete val="0"/>
        <c:axPos val="b"/>
        <c:title>
          <c:tx>
            <c:rich>
              <a:bodyPr rot="0" spcFirstLastPara="1" vertOverflow="ellipsis" vert="horz" wrap="square" anchor="ctr" anchorCtr="1"/>
              <a:lstStyle/>
              <a:p>
                <a:pPr>
                  <a:defRPr sz="1000" b="1" i="0" u="none" strike="noStrike" kern="1200" baseline="0">
                    <a:solidFill>
                      <a:srgbClr val="FF0000"/>
                    </a:solidFill>
                    <a:latin typeface="+mn-lt"/>
                    <a:ea typeface="+mn-ea"/>
                    <a:cs typeface="+mn-cs"/>
                  </a:defRPr>
                </a:pPr>
                <a:r>
                  <a:rPr lang="en-US" b="1" i="0" baseline="0">
                    <a:solidFill>
                      <a:srgbClr val="FF0000"/>
                    </a:solidFill>
                  </a:rPr>
                  <a:t>Year</a:t>
                </a:r>
              </a:p>
            </c:rich>
          </c:tx>
          <c:overlay val="0"/>
          <c:spPr>
            <a:noFill/>
            <a:ln>
              <a:noFill/>
            </a:ln>
            <a:effectLst/>
          </c:spPr>
          <c:txPr>
            <a:bodyPr rot="0" spcFirstLastPara="1" vertOverflow="ellipsis" vert="horz" wrap="square" anchor="ctr" anchorCtr="1"/>
            <a:lstStyle/>
            <a:p>
              <a:pPr>
                <a:defRPr sz="1000" b="1" i="0" u="none" strike="noStrike" kern="1200" baseline="0">
                  <a:solidFill>
                    <a:srgbClr val="FF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02149552"/>
        <c:crosses val="autoZero"/>
        <c:auto val="1"/>
        <c:lblAlgn val="ctr"/>
        <c:lblOffset val="100"/>
        <c:noMultiLvlLbl val="0"/>
      </c:catAx>
      <c:valAx>
        <c:axId val="5021495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rgbClr val="FF0000"/>
                    </a:solidFill>
                    <a:latin typeface="+mn-lt"/>
                    <a:ea typeface="+mn-ea"/>
                    <a:cs typeface="+mn-cs"/>
                  </a:defRPr>
                </a:pPr>
                <a:r>
                  <a:rPr lang="en-US" b="1" i="0" baseline="0">
                    <a:solidFill>
                      <a:srgbClr val="FF0000"/>
                    </a:solidFill>
                  </a:rPr>
                  <a:t>Reserve  $</a:t>
                </a:r>
              </a:p>
            </c:rich>
          </c:tx>
          <c:layout>
            <c:manualLayout>
              <c:xMode val="edge"/>
              <c:yMode val="edge"/>
              <c:x val="9.6618357487922701E-3"/>
              <c:y val="0.3153393846602508"/>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rgbClr val="FF0000"/>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50215151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extLst>
    <c:ext xmlns:c14="http://schemas.microsoft.com/office/drawing/2007/8/2/chart" uri="{781A3756-C4B2-4CAC-9D66-4F8BD8637D16}">
      <c14:pivotOptions>
        <c14:dropZoneFilter val="1"/>
        <c14:dropZoneCategories val="1"/>
        <c14:dropZoneData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cdr:x>
      <cdr:y>1</cdr:y>
    </cdr:from>
    <cdr:to>
      <cdr:x>1</cdr:x>
      <cdr:y>1</cdr:y>
    </cdr:to>
    <cdr:cxnSp macro="">
      <cdr:nvCxnSpPr>
        <cdr:cNvPr id="2" name="Straight Connector 1">
          <a:extLst xmlns:a="http://schemas.openxmlformats.org/drawingml/2006/main">
            <a:ext uri="{FF2B5EF4-FFF2-40B4-BE49-F238E27FC236}">
              <a16:creationId xmlns:a16="http://schemas.microsoft.com/office/drawing/2014/main" id="{EB6B7CB2-F184-49FD-BAD2-763142528035}"/>
            </a:ext>
          </a:extLst>
        </cdr:cNvPr>
        <cdr:cNvCxnSpPr/>
      </cdr:nvCxnSpPr>
      <cdr:spPr>
        <a:xfrm xmlns:a="http://schemas.openxmlformats.org/drawingml/2006/main">
          <a:off x="1366777" y="7232368"/>
          <a:ext cx="9887834" cy="0"/>
        </a:xfrm>
        <a:prstGeom xmlns:a="http://schemas.openxmlformats.org/drawingml/2006/main" prst="line">
          <a:avLst/>
        </a:prstGeom>
        <a:noFill xmlns:a="http://schemas.openxmlformats.org/drawingml/2006/main"/>
        <a:ln xmlns:a="http://schemas.openxmlformats.org/drawingml/2006/main" w="19050" cap="flat" cmpd="sng" algn="ctr">
          <a:solidFill>
            <a:srgbClr val="00B050"/>
          </a:solidFill>
          <a:prstDash val="solid"/>
          <a:miter lim="800000"/>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cdr:x>
      <cdr:y>0</cdr:y>
    </cdr:from>
    <cdr:to>
      <cdr:x>1</cdr:x>
      <cdr:y>0.00328</cdr:y>
    </cdr:to>
    <cdr:pic>
      <cdr:nvPicPr>
        <cdr:cNvPr id="3" name="chart">
          <a:extLst xmlns:a="http://schemas.openxmlformats.org/drawingml/2006/main">
            <a:ext uri="{FF2B5EF4-FFF2-40B4-BE49-F238E27FC236}">
              <a16:creationId xmlns:a16="http://schemas.microsoft.com/office/drawing/2014/main" id="{BD675AC0-A05F-4A22-B64C-E3B781F57077}"/>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9906859" cy="18290"/>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BECDD-578A-485F-8CCE-CC5522621C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A97C2D-B0BB-488B-91F6-C31A5D879B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A3AC42-0BD0-4F2A-9F9E-4861731590AF}"/>
              </a:ext>
            </a:extLst>
          </p:cNvPr>
          <p:cNvSpPr>
            <a:spLocks noGrp="1"/>
          </p:cNvSpPr>
          <p:nvPr>
            <p:ph type="dt" sz="half" idx="10"/>
          </p:nvPr>
        </p:nvSpPr>
        <p:spPr/>
        <p:txBody>
          <a:bodyPr/>
          <a:lstStyle/>
          <a:p>
            <a:fld id="{A0B984A6-F86D-4368-9453-B4CA80376F48}" type="datetimeFigureOut">
              <a:rPr lang="en-US" smtClean="0"/>
              <a:t>2/4/2021</a:t>
            </a:fld>
            <a:endParaRPr lang="en-US"/>
          </a:p>
        </p:txBody>
      </p:sp>
      <p:sp>
        <p:nvSpPr>
          <p:cNvPr id="5" name="Footer Placeholder 4">
            <a:extLst>
              <a:ext uri="{FF2B5EF4-FFF2-40B4-BE49-F238E27FC236}">
                <a16:creationId xmlns:a16="http://schemas.microsoft.com/office/drawing/2014/main" id="{0050CE71-5C04-4C72-AF79-710C2C112D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DAAD81-44C9-4DF5-841D-E7DCFF5833A3}"/>
              </a:ext>
            </a:extLst>
          </p:cNvPr>
          <p:cNvSpPr>
            <a:spLocks noGrp="1"/>
          </p:cNvSpPr>
          <p:nvPr>
            <p:ph type="sldNum" sz="quarter" idx="12"/>
          </p:nvPr>
        </p:nvSpPr>
        <p:spPr/>
        <p:txBody>
          <a:bodyPr/>
          <a:lstStyle/>
          <a:p>
            <a:fld id="{09F0DB7D-633A-4062-A927-662F5D7CE033}" type="slidenum">
              <a:rPr lang="en-US" smtClean="0"/>
              <a:t>‹#›</a:t>
            </a:fld>
            <a:endParaRPr lang="en-US"/>
          </a:p>
        </p:txBody>
      </p:sp>
    </p:spTree>
    <p:extLst>
      <p:ext uri="{BB962C8B-B14F-4D97-AF65-F5344CB8AC3E}">
        <p14:creationId xmlns:p14="http://schemas.microsoft.com/office/powerpoint/2010/main" val="2060368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825B-CA60-4661-BE4B-72507990FB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7019E6-9106-4F86-9FEB-987E18CE6B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D295A2-E366-4ECE-9BB1-AEFE8D28CBA5}"/>
              </a:ext>
            </a:extLst>
          </p:cNvPr>
          <p:cNvSpPr>
            <a:spLocks noGrp="1"/>
          </p:cNvSpPr>
          <p:nvPr>
            <p:ph type="dt" sz="half" idx="10"/>
          </p:nvPr>
        </p:nvSpPr>
        <p:spPr/>
        <p:txBody>
          <a:bodyPr/>
          <a:lstStyle/>
          <a:p>
            <a:fld id="{A0B984A6-F86D-4368-9453-B4CA80376F48}" type="datetimeFigureOut">
              <a:rPr lang="en-US" smtClean="0"/>
              <a:t>2/4/2021</a:t>
            </a:fld>
            <a:endParaRPr lang="en-US"/>
          </a:p>
        </p:txBody>
      </p:sp>
      <p:sp>
        <p:nvSpPr>
          <p:cNvPr id="5" name="Footer Placeholder 4">
            <a:extLst>
              <a:ext uri="{FF2B5EF4-FFF2-40B4-BE49-F238E27FC236}">
                <a16:creationId xmlns:a16="http://schemas.microsoft.com/office/drawing/2014/main" id="{E5F8DDB3-6C7D-4BA1-9D7A-DD42F9194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0BEBEB-3607-4F3D-B93B-12793D34CC67}"/>
              </a:ext>
            </a:extLst>
          </p:cNvPr>
          <p:cNvSpPr>
            <a:spLocks noGrp="1"/>
          </p:cNvSpPr>
          <p:nvPr>
            <p:ph type="sldNum" sz="quarter" idx="12"/>
          </p:nvPr>
        </p:nvSpPr>
        <p:spPr/>
        <p:txBody>
          <a:bodyPr/>
          <a:lstStyle/>
          <a:p>
            <a:fld id="{09F0DB7D-633A-4062-A927-662F5D7CE033}" type="slidenum">
              <a:rPr lang="en-US" smtClean="0"/>
              <a:t>‹#›</a:t>
            </a:fld>
            <a:endParaRPr lang="en-US"/>
          </a:p>
        </p:txBody>
      </p:sp>
    </p:spTree>
    <p:extLst>
      <p:ext uri="{BB962C8B-B14F-4D97-AF65-F5344CB8AC3E}">
        <p14:creationId xmlns:p14="http://schemas.microsoft.com/office/powerpoint/2010/main" val="3066451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79B027-8E60-44FA-AB3D-47F3A9BC0B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2B7A35-5159-4F4E-B03D-87B2F1426D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074535-110C-4457-90EF-48C6B400162A}"/>
              </a:ext>
            </a:extLst>
          </p:cNvPr>
          <p:cNvSpPr>
            <a:spLocks noGrp="1"/>
          </p:cNvSpPr>
          <p:nvPr>
            <p:ph type="dt" sz="half" idx="10"/>
          </p:nvPr>
        </p:nvSpPr>
        <p:spPr/>
        <p:txBody>
          <a:bodyPr/>
          <a:lstStyle/>
          <a:p>
            <a:fld id="{A0B984A6-F86D-4368-9453-B4CA80376F48}" type="datetimeFigureOut">
              <a:rPr lang="en-US" smtClean="0"/>
              <a:t>2/4/2021</a:t>
            </a:fld>
            <a:endParaRPr lang="en-US"/>
          </a:p>
        </p:txBody>
      </p:sp>
      <p:sp>
        <p:nvSpPr>
          <p:cNvPr id="5" name="Footer Placeholder 4">
            <a:extLst>
              <a:ext uri="{FF2B5EF4-FFF2-40B4-BE49-F238E27FC236}">
                <a16:creationId xmlns:a16="http://schemas.microsoft.com/office/drawing/2014/main" id="{4AA0B10E-3C70-4858-B25C-B6790A3AE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00B22D-0617-4644-B237-04A50871089A}"/>
              </a:ext>
            </a:extLst>
          </p:cNvPr>
          <p:cNvSpPr>
            <a:spLocks noGrp="1"/>
          </p:cNvSpPr>
          <p:nvPr>
            <p:ph type="sldNum" sz="quarter" idx="12"/>
          </p:nvPr>
        </p:nvSpPr>
        <p:spPr/>
        <p:txBody>
          <a:bodyPr/>
          <a:lstStyle/>
          <a:p>
            <a:fld id="{09F0DB7D-633A-4062-A927-662F5D7CE033}" type="slidenum">
              <a:rPr lang="en-US" smtClean="0"/>
              <a:t>‹#›</a:t>
            </a:fld>
            <a:endParaRPr lang="en-US"/>
          </a:p>
        </p:txBody>
      </p:sp>
    </p:spTree>
    <p:extLst>
      <p:ext uri="{BB962C8B-B14F-4D97-AF65-F5344CB8AC3E}">
        <p14:creationId xmlns:p14="http://schemas.microsoft.com/office/powerpoint/2010/main" val="97721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F2388-9DF5-471E-A2E5-C021F5700A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2259E9-A649-451B-A124-50B15B0C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56C2B7-30C3-4F70-A7C7-30A50EB2F9F2}"/>
              </a:ext>
            </a:extLst>
          </p:cNvPr>
          <p:cNvSpPr>
            <a:spLocks noGrp="1"/>
          </p:cNvSpPr>
          <p:nvPr>
            <p:ph type="dt" sz="half" idx="10"/>
          </p:nvPr>
        </p:nvSpPr>
        <p:spPr/>
        <p:txBody>
          <a:bodyPr/>
          <a:lstStyle/>
          <a:p>
            <a:fld id="{A0B984A6-F86D-4368-9453-B4CA80376F48}" type="datetimeFigureOut">
              <a:rPr lang="en-US" smtClean="0"/>
              <a:t>2/4/2021</a:t>
            </a:fld>
            <a:endParaRPr lang="en-US"/>
          </a:p>
        </p:txBody>
      </p:sp>
      <p:sp>
        <p:nvSpPr>
          <p:cNvPr id="5" name="Footer Placeholder 4">
            <a:extLst>
              <a:ext uri="{FF2B5EF4-FFF2-40B4-BE49-F238E27FC236}">
                <a16:creationId xmlns:a16="http://schemas.microsoft.com/office/drawing/2014/main" id="{02A70655-0631-4769-90F0-E63DD7377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91BA6B-719E-457F-AC8C-069DA6828E85}"/>
              </a:ext>
            </a:extLst>
          </p:cNvPr>
          <p:cNvSpPr>
            <a:spLocks noGrp="1"/>
          </p:cNvSpPr>
          <p:nvPr>
            <p:ph type="sldNum" sz="quarter" idx="12"/>
          </p:nvPr>
        </p:nvSpPr>
        <p:spPr/>
        <p:txBody>
          <a:bodyPr/>
          <a:lstStyle/>
          <a:p>
            <a:fld id="{09F0DB7D-633A-4062-A927-662F5D7CE033}" type="slidenum">
              <a:rPr lang="en-US" smtClean="0"/>
              <a:t>‹#›</a:t>
            </a:fld>
            <a:endParaRPr lang="en-US"/>
          </a:p>
        </p:txBody>
      </p:sp>
    </p:spTree>
    <p:extLst>
      <p:ext uri="{BB962C8B-B14F-4D97-AF65-F5344CB8AC3E}">
        <p14:creationId xmlns:p14="http://schemas.microsoft.com/office/powerpoint/2010/main" val="332382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F72D8-12D1-437F-BE2E-EB38EA3DC0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29795F-C0C3-43EC-8A18-0600A99C46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697F6C-8A68-4295-903F-DD770F7D8183}"/>
              </a:ext>
            </a:extLst>
          </p:cNvPr>
          <p:cNvSpPr>
            <a:spLocks noGrp="1"/>
          </p:cNvSpPr>
          <p:nvPr>
            <p:ph type="dt" sz="half" idx="10"/>
          </p:nvPr>
        </p:nvSpPr>
        <p:spPr/>
        <p:txBody>
          <a:bodyPr/>
          <a:lstStyle/>
          <a:p>
            <a:fld id="{A0B984A6-F86D-4368-9453-B4CA80376F48}" type="datetimeFigureOut">
              <a:rPr lang="en-US" smtClean="0"/>
              <a:t>2/4/2021</a:t>
            </a:fld>
            <a:endParaRPr lang="en-US"/>
          </a:p>
        </p:txBody>
      </p:sp>
      <p:sp>
        <p:nvSpPr>
          <p:cNvPr id="5" name="Footer Placeholder 4">
            <a:extLst>
              <a:ext uri="{FF2B5EF4-FFF2-40B4-BE49-F238E27FC236}">
                <a16:creationId xmlns:a16="http://schemas.microsoft.com/office/drawing/2014/main" id="{B39D312A-C8AC-4C5E-9EA4-0ED67B095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612FFB-CBA9-417B-84FB-E4C77E43B2AB}"/>
              </a:ext>
            </a:extLst>
          </p:cNvPr>
          <p:cNvSpPr>
            <a:spLocks noGrp="1"/>
          </p:cNvSpPr>
          <p:nvPr>
            <p:ph type="sldNum" sz="quarter" idx="12"/>
          </p:nvPr>
        </p:nvSpPr>
        <p:spPr/>
        <p:txBody>
          <a:bodyPr/>
          <a:lstStyle/>
          <a:p>
            <a:fld id="{09F0DB7D-633A-4062-A927-662F5D7CE033}" type="slidenum">
              <a:rPr lang="en-US" smtClean="0"/>
              <a:t>‹#›</a:t>
            </a:fld>
            <a:endParaRPr lang="en-US"/>
          </a:p>
        </p:txBody>
      </p:sp>
    </p:spTree>
    <p:extLst>
      <p:ext uri="{BB962C8B-B14F-4D97-AF65-F5344CB8AC3E}">
        <p14:creationId xmlns:p14="http://schemas.microsoft.com/office/powerpoint/2010/main" val="3092569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A4739-7A1C-477E-A45D-C6B5814246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567A43-5FAC-4799-8DBB-1205C8E39D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3BC81D-7A7F-457B-B004-5AE52B772D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9A8C18-A6B2-405A-A279-287BA5667812}"/>
              </a:ext>
            </a:extLst>
          </p:cNvPr>
          <p:cNvSpPr>
            <a:spLocks noGrp="1"/>
          </p:cNvSpPr>
          <p:nvPr>
            <p:ph type="dt" sz="half" idx="10"/>
          </p:nvPr>
        </p:nvSpPr>
        <p:spPr/>
        <p:txBody>
          <a:bodyPr/>
          <a:lstStyle/>
          <a:p>
            <a:fld id="{A0B984A6-F86D-4368-9453-B4CA80376F48}" type="datetimeFigureOut">
              <a:rPr lang="en-US" smtClean="0"/>
              <a:t>2/4/2021</a:t>
            </a:fld>
            <a:endParaRPr lang="en-US"/>
          </a:p>
        </p:txBody>
      </p:sp>
      <p:sp>
        <p:nvSpPr>
          <p:cNvPr id="6" name="Footer Placeholder 5">
            <a:extLst>
              <a:ext uri="{FF2B5EF4-FFF2-40B4-BE49-F238E27FC236}">
                <a16:creationId xmlns:a16="http://schemas.microsoft.com/office/drawing/2014/main" id="{3582CD3B-FD1E-4382-B25C-D9E9352E9C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0D0211-C1FA-40FF-A27E-1993D03213B3}"/>
              </a:ext>
            </a:extLst>
          </p:cNvPr>
          <p:cNvSpPr>
            <a:spLocks noGrp="1"/>
          </p:cNvSpPr>
          <p:nvPr>
            <p:ph type="sldNum" sz="quarter" idx="12"/>
          </p:nvPr>
        </p:nvSpPr>
        <p:spPr/>
        <p:txBody>
          <a:bodyPr/>
          <a:lstStyle/>
          <a:p>
            <a:fld id="{09F0DB7D-633A-4062-A927-662F5D7CE033}" type="slidenum">
              <a:rPr lang="en-US" smtClean="0"/>
              <a:t>‹#›</a:t>
            </a:fld>
            <a:endParaRPr lang="en-US"/>
          </a:p>
        </p:txBody>
      </p:sp>
    </p:spTree>
    <p:extLst>
      <p:ext uri="{BB962C8B-B14F-4D97-AF65-F5344CB8AC3E}">
        <p14:creationId xmlns:p14="http://schemas.microsoft.com/office/powerpoint/2010/main" val="2927102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1187-8AD9-4980-B3B9-47425AF67F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0127CA-8432-45F2-A29D-933EAD1022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04F5A1-2D2A-47D2-8097-47CA7329B7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21BE1E-AD1D-4575-8328-7025CE1D54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5BAB2B-802F-451F-81DD-B363657C83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B7DB38-B6B6-49B0-8FEC-91284DD8EFA6}"/>
              </a:ext>
            </a:extLst>
          </p:cNvPr>
          <p:cNvSpPr>
            <a:spLocks noGrp="1"/>
          </p:cNvSpPr>
          <p:nvPr>
            <p:ph type="dt" sz="half" idx="10"/>
          </p:nvPr>
        </p:nvSpPr>
        <p:spPr/>
        <p:txBody>
          <a:bodyPr/>
          <a:lstStyle/>
          <a:p>
            <a:fld id="{A0B984A6-F86D-4368-9453-B4CA80376F48}" type="datetimeFigureOut">
              <a:rPr lang="en-US" smtClean="0"/>
              <a:t>2/4/2021</a:t>
            </a:fld>
            <a:endParaRPr lang="en-US"/>
          </a:p>
        </p:txBody>
      </p:sp>
      <p:sp>
        <p:nvSpPr>
          <p:cNvPr id="8" name="Footer Placeholder 7">
            <a:extLst>
              <a:ext uri="{FF2B5EF4-FFF2-40B4-BE49-F238E27FC236}">
                <a16:creationId xmlns:a16="http://schemas.microsoft.com/office/drawing/2014/main" id="{B1ED8844-E3C5-4AA3-85F9-9968C2E36D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248886-ED1E-46E7-8DD0-1A4AE89B1F03}"/>
              </a:ext>
            </a:extLst>
          </p:cNvPr>
          <p:cNvSpPr>
            <a:spLocks noGrp="1"/>
          </p:cNvSpPr>
          <p:nvPr>
            <p:ph type="sldNum" sz="quarter" idx="12"/>
          </p:nvPr>
        </p:nvSpPr>
        <p:spPr/>
        <p:txBody>
          <a:bodyPr/>
          <a:lstStyle/>
          <a:p>
            <a:fld id="{09F0DB7D-633A-4062-A927-662F5D7CE033}" type="slidenum">
              <a:rPr lang="en-US" smtClean="0"/>
              <a:t>‹#›</a:t>
            </a:fld>
            <a:endParaRPr lang="en-US"/>
          </a:p>
        </p:txBody>
      </p:sp>
    </p:spTree>
    <p:extLst>
      <p:ext uri="{BB962C8B-B14F-4D97-AF65-F5344CB8AC3E}">
        <p14:creationId xmlns:p14="http://schemas.microsoft.com/office/powerpoint/2010/main" val="3769414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E78A5-0B5F-4611-8470-7881428471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836144-E3E6-4A82-BA0C-D177C025DCE3}"/>
              </a:ext>
            </a:extLst>
          </p:cNvPr>
          <p:cNvSpPr>
            <a:spLocks noGrp="1"/>
          </p:cNvSpPr>
          <p:nvPr>
            <p:ph type="dt" sz="half" idx="10"/>
          </p:nvPr>
        </p:nvSpPr>
        <p:spPr/>
        <p:txBody>
          <a:bodyPr/>
          <a:lstStyle/>
          <a:p>
            <a:fld id="{A0B984A6-F86D-4368-9453-B4CA80376F48}" type="datetimeFigureOut">
              <a:rPr lang="en-US" smtClean="0"/>
              <a:t>2/4/2021</a:t>
            </a:fld>
            <a:endParaRPr lang="en-US"/>
          </a:p>
        </p:txBody>
      </p:sp>
      <p:sp>
        <p:nvSpPr>
          <p:cNvPr id="4" name="Footer Placeholder 3">
            <a:extLst>
              <a:ext uri="{FF2B5EF4-FFF2-40B4-BE49-F238E27FC236}">
                <a16:creationId xmlns:a16="http://schemas.microsoft.com/office/drawing/2014/main" id="{D1FA382F-D8C0-4251-B1DF-97DFFB62F3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4E35E7-CF08-4BBB-B7B9-3FCA733FBCE8}"/>
              </a:ext>
            </a:extLst>
          </p:cNvPr>
          <p:cNvSpPr>
            <a:spLocks noGrp="1"/>
          </p:cNvSpPr>
          <p:nvPr>
            <p:ph type="sldNum" sz="quarter" idx="12"/>
          </p:nvPr>
        </p:nvSpPr>
        <p:spPr/>
        <p:txBody>
          <a:bodyPr/>
          <a:lstStyle/>
          <a:p>
            <a:fld id="{09F0DB7D-633A-4062-A927-662F5D7CE033}" type="slidenum">
              <a:rPr lang="en-US" smtClean="0"/>
              <a:t>‹#›</a:t>
            </a:fld>
            <a:endParaRPr lang="en-US"/>
          </a:p>
        </p:txBody>
      </p:sp>
    </p:spTree>
    <p:extLst>
      <p:ext uri="{BB962C8B-B14F-4D97-AF65-F5344CB8AC3E}">
        <p14:creationId xmlns:p14="http://schemas.microsoft.com/office/powerpoint/2010/main" val="42936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D842E4-6F13-470A-84AA-BC5321505A9E}"/>
              </a:ext>
            </a:extLst>
          </p:cNvPr>
          <p:cNvSpPr>
            <a:spLocks noGrp="1"/>
          </p:cNvSpPr>
          <p:nvPr>
            <p:ph type="dt" sz="half" idx="10"/>
          </p:nvPr>
        </p:nvSpPr>
        <p:spPr/>
        <p:txBody>
          <a:bodyPr/>
          <a:lstStyle/>
          <a:p>
            <a:fld id="{A0B984A6-F86D-4368-9453-B4CA80376F48}" type="datetimeFigureOut">
              <a:rPr lang="en-US" smtClean="0"/>
              <a:t>2/4/2021</a:t>
            </a:fld>
            <a:endParaRPr lang="en-US"/>
          </a:p>
        </p:txBody>
      </p:sp>
      <p:sp>
        <p:nvSpPr>
          <p:cNvPr id="3" name="Footer Placeholder 2">
            <a:extLst>
              <a:ext uri="{FF2B5EF4-FFF2-40B4-BE49-F238E27FC236}">
                <a16:creationId xmlns:a16="http://schemas.microsoft.com/office/drawing/2014/main" id="{180554E0-EE10-49DA-A983-6A33DB9382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8BAB5E-D312-4550-AEDA-ED4FCA485482}"/>
              </a:ext>
            </a:extLst>
          </p:cNvPr>
          <p:cNvSpPr>
            <a:spLocks noGrp="1"/>
          </p:cNvSpPr>
          <p:nvPr>
            <p:ph type="sldNum" sz="quarter" idx="12"/>
          </p:nvPr>
        </p:nvSpPr>
        <p:spPr/>
        <p:txBody>
          <a:bodyPr/>
          <a:lstStyle/>
          <a:p>
            <a:fld id="{09F0DB7D-633A-4062-A927-662F5D7CE033}" type="slidenum">
              <a:rPr lang="en-US" smtClean="0"/>
              <a:t>‹#›</a:t>
            </a:fld>
            <a:endParaRPr lang="en-US"/>
          </a:p>
        </p:txBody>
      </p:sp>
    </p:spTree>
    <p:extLst>
      <p:ext uri="{BB962C8B-B14F-4D97-AF65-F5344CB8AC3E}">
        <p14:creationId xmlns:p14="http://schemas.microsoft.com/office/powerpoint/2010/main" val="330984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BBCD0-96F0-444B-BE58-B4759BFFA3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51A510-73EE-49D5-BD00-263CFFA768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4D13C7-4244-4C52-9A87-A733BDCE9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6A53C0-5DED-41B4-B653-A818D82FC965}"/>
              </a:ext>
            </a:extLst>
          </p:cNvPr>
          <p:cNvSpPr>
            <a:spLocks noGrp="1"/>
          </p:cNvSpPr>
          <p:nvPr>
            <p:ph type="dt" sz="half" idx="10"/>
          </p:nvPr>
        </p:nvSpPr>
        <p:spPr/>
        <p:txBody>
          <a:bodyPr/>
          <a:lstStyle/>
          <a:p>
            <a:fld id="{A0B984A6-F86D-4368-9453-B4CA80376F48}" type="datetimeFigureOut">
              <a:rPr lang="en-US" smtClean="0"/>
              <a:t>2/4/2021</a:t>
            </a:fld>
            <a:endParaRPr lang="en-US"/>
          </a:p>
        </p:txBody>
      </p:sp>
      <p:sp>
        <p:nvSpPr>
          <p:cNvPr id="6" name="Footer Placeholder 5">
            <a:extLst>
              <a:ext uri="{FF2B5EF4-FFF2-40B4-BE49-F238E27FC236}">
                <a16:creationId xmlns:a16="http://schemas.microsoft.com/office/drawing/2014/main" id="{E1B36E79-F43F-4C90-9A0D-8B22ABB91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54AE38-39A3-4639-98E4-039CE521AA4B}"/>
              </a:ext>
            </a:extLst>
          </p:cNvPr>
          <p:cNvSpPr>
            <a:spLocks noGrp="1"/>
          </p:cNvSpPr>
          <p:nvPr>
            <p:ph type="sldNum" sz="quarter" idx="12"/>
          </p:nvPr>
        </p:nvSpPr>
        <p:spPr/>
        <p:txBody>
          <a:bodyPr/>
          <a:lstStyle/>
          <a:p>
            <a:fld id="{09F0DB7D-633A-4062-A927-662F5D7CE033}" type="slidenum">
              <a:rPr lang="en-US" smtClean="0"/>
              <a:t>‹#›</a:t>
            </a:fld>
            <a:endParaRPr lang="en-US"/>
          </a:p>
        </p:txBody>
      </p:sp>
    </p:spTree>
    <p:extLst>
      <p:ext uri="{BB962C8B-B14F-4D97-AF65-F5344CB8AC3E}">
        <p14:creationId xmlns:p14="http://schemas.microsoft.com/office/powerpoint/2010/main" val="173508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B085C-21DB-489E-9E8D-3AD20F3626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B308D0-2DF0-414F-8177-6B57900091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7213F0-A15C-4031-953F-D5EF85DADE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E50B29-5A36-4CDF-8B18-C7CAFEE96375}"/>
              </a:ext>
            </a:extLst>
          </p:cNvPr>
          <p:cNvSpPr>
            <a:spLocks noGrp="1"/>
          </p:cNvSpPr>
          <p:nvPr>
            <p:ph type="dt" sz="half" idx="10"/>
          </p:nvPr>
        </p:nvSpPr>
        <p:spPr/>
        <p:txBody>
          <a:bodyPr/>
          <a:lstStyle/>
          <a:p>
            <a:fld id="{A0B984A6-F86D-4368-9453-B4CA80376F48}" type="datetimeFigureOut">
              <a:rPr lang="en-US" smtClean="0"/>
              <a:t>2/4/2021</a:t>
            </a:fld>
            <a:endParaRPr lang="en-US"/>
          </a:p>
        </p:txBody>
      </p:sp>
      <p:sp>
        <p:nvSpPr>
          <p:cNvPr id="6" name="Footer Placeholder 5">
            <a:extLst>
              <a:ext uri="{FF2B5EF4-FFF2-40B4-BE49-F238E27FC236}">
                <a16:creationId xmlns:a16="http://schemas.microsoft.com/office/drawing/2014/main" id="{6107C524-F83F-47A7-94CE-4DAECCDCD2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84C802-7BC6-4C8E-9817-02B56F4916D7}"/>
              </a:ext>
            </a:extLst>
          </p:cNvPr>
          <p:cNvSpPr>
            <a:spLocks noGrp="1"/>
          </p:cNvSpPr>
          <p:nvPr>
            <p:ph type="sldNum" sz="quarter" idx="12"/>
          </p:nvPr>
        </p:nvSpPr>
        <p:spPr/>
        <p:txBody>
          <a:bodyPr/>
          <a:lstStyle/>
          <a:p>
            <a:fld id="{09F0DB7D-633A-4062-A927-662F5D7CE033}" type="slidenum">
              <a:rPr lang="en-US" smtClean="0"/>
              <a:t>‹#›</a:t>
            </a:fld>
            <a:endParaRPr lang="en-US"/>
          </a:p>
        </p:txBody>
      </p:sp>
    </p:spTree>
    <p:extLst>
      <p:ext uri="{BB962C8B-B14F-4D97-AF65-F5344CB8AC3E}">
        <p14:creationId xmlns:p14="http://schemas.microsoft.com/office/powerpoint/2010/main" val="385887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0FEDB9-64C6-4D90-A47C-45357BA649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48736B-4FA7-44D6-90AD-D101499BD9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886276-69FE-44C9-B56B-0AFC722E6C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984A6-F86D-4368-9453-B4CA80376F48}" type="datetimeFigureOut">
              <a:rPr lang="en-US" smtClean="0"/>
              <a:t>2/4/2021</a:t>
            </a:fld>
            <a:endParaRPr lang="en-US"/>
          </a:p>
        </p:txBody>
      </p:sp>
      <p:sp>
        <p:nvSpPr>
          <p:cNvPr id="5" name="Footer Placeholder 4">
            <a:extLst>
              <a:ext uri="{FF2B5EF4-FFF2-40B4-BE49-F238E27FC236}">
                <a16:creationId xmlns:a16="http://schemas.microsoft.com/office/drawing/2014/main" id="{4AC10A02-17F2-46F3-BD44-004F92951F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EBB085-0ACD-4D85-A26C-75456DC7D8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0DB7D-633A-4062-A927-662F5D7CE033}" type="slidenum">
              <a:rPr lang="en-US" smtClean="0"/>
              <a:t>‹#›</a:t>
            </a:fld>
            <a:endParaRPr lang="en-US"/>
          </a:p>
        </p:txBody>
      </p:sp>
    </p:spTree>
    <p:extLst>
      <p:ext uri="{BB962C8B-B14F-4D97-AF65-F5344CB8AC3E}">
        <p14:creationId xmlns:p14="http://schemas.microsoft.com/office/powerpoint/2010/main" val="3345216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cm.ca/sites/default/files/documents/resources/guide/how-to-develop-asset-management-policy-strategy-mamp.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07182-EBB2-47D9-8A9C-0D8EEAA0B6C5}"/>
              </a:ext>
            </a:extLst>
          </p:cNvPr>
          <p:cNvSpPr>
            <a:spLocks noGrp="1"/>
          </p:cNvSpPr>
          <p:nvPr>
            <p:ph type="ctrTitle"/>
          </p:nvPr>
        </p:nvSpPr>
        <p:spPr>
          <a:xfrm>
            <a:off x="7464614" y="1783959"/>
            <a:ext cx="4087306" cy="2889114"/>
          </a:xfrm>
        </p:spPr>
        <p:txBody>
          <a:bodyPr anchor="b">
            <a:normAutofit/>
          </a:bodyPr>
          <a:lstStyle/>
          <a:p>
            <a:pPr algn="l"/>
            <a:r>
              <a:rPr lang="en-US" sz="5400" dirty="0"/>
              <a:t>Facility Asset Management</a:t>
            </a:r>
          </a:p>
        </p:txBody>
      </p:sp>
      <p:sp>
        <p:nvSpPr>
          <p:cNvPr id="3" name="Subtitle 2">
            <a:extLst>
              <a:ext uri="{FF2B5EF4-FFF2-40B4-BE49-F238E27FC236}">
                <a16:creationId xmlns:a16="http://schemas.microsoft.com/office/drawing/2014/main" id="{8436EA2D-268A-4FF1-8694-CE1C2287885B}"/>
              </a:ext>
            </a:extLst>
          </p:cNvPr>
          <p:cNvSpPr>
            <a:spLocks noGrp="1"/>
          </p:cNvSpPr>
          <p:nvPr>
            <p:ph type="subTitle" idx="1"/>
          </p:nvPr>
        </p:nvSpPr>
        <p:spPr>
          <a:xfrm>
            <a:off x="7464612" y="4750893"/>
            <a:ext cx="4087305" cy="1147863"/>
          </a:xfrm>
        </p:spPr>
        <p:txBody>
          <a:bodyPr anchor="t">
            <a:normAutofit/>
          </a:bodyPr>
          <a:lstStyle/>
          <a:p>
            <a:r>
              <a:rPr lang="en-US" sz="2000" dirty="0"/>
              <a:t>A Working Model</a:t>
            </a:r>
          </a:p>
        </p:txBody>
      </p:sp>
      <p:sp>
        <p:nvSpPr>
          <p:cNvPr id="15" name="Freeform: Shape 14">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9">
            <a:extLst>
              <a:ext uri="{FF2B5EF4-FFF2-40B4-BE49-F238E27FC236}">
                <a16:creationId xmlns:a16="http://schemas.microsoft.com/office/drawing/2014/main" id="{F58AB112-BA43-40B3-9A22-6B6AFCB337DA}"/>
              </a:ext>
            </a:extLst>
          </p:cNvPr>
          <p:cNvPicPr>
            <a:picLocks noChangeAspect="1"/>
          </p:cNvPicPr>
          <p:nvPr/>
        </p:nvPicPr>
        <p:blipFill rotWithShape="1">
          <a:blip r:embed="rId2">
            <a:extLst>
              <a:ext uri="{28A0092B-C50C-407E-A947-70E740481C1C}">
                <a14:useLocalDpi xmlns:a14="http://schemas.microsoft.com/office/drawing/2010/main" val="0"/>
              </a:ext>
            </a:extLst>
          </a:blip>
          <a:srcRect l="9871" r="21718"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46284552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74060A-FEE8-4C81-95B9-450C8AD92B76}"/>
              </a:ext>
            </a:extLst>
          </p:cNvPr>
          <p:cNvSpPr>
            <a:spLocks noGrp="1"/>
          </p:cNvSpPr>
          <p:nvPr>
            <p:ph type="title"/>
          </p:nvPr>
        </p:nvSpPr>
        <p:spPr>
          <a:xfrm>
            <a:off x="686834" y="1153572"/>
            <a:ext cx="3200400" cy="4461163"/>
          </a:xfrm>
        </p:spPr>
        <p:txBody>
          <a:bodyPr>
            <a:normAutofit/>
          </a:bodyPr>
          <a:lstStyle/>
          <a:p>
            <a:r>
              <a:rPr lang="en-US">
                <a:solidFill>
                  <a:srgbClr val="FFFFFF"/>
                </a:solidFill>
              </a:rPr>
              <a:t>Facility Identification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CFFF5A8-523D-424C-B872-A04B909A1F81}"/>
              </a:ext>
            </a:extLst>
          </p:cNvPr>
          <p:cNvSpPr>
            <a:spLocks noGrp="1"/>
          </p:cNvSpPr>
          <p:nvPr>
            <p:ph idx="1"/>
          </p:nvPr>
        </p:nvSpPr>
        <p:spPr>
          <a:xfrm>
            <a:off x="4447308" y="591344"/>
            <a:ext cx="7186527" cy="5585619"/>
          </a:xfrm>
        </p:spPr>
        <p:txBody>
          <a:bodyPr anchor="ctr">
            <a:normAutofit/>
          </a:bodyPr>
          <a:lstStyle/>
          <a:p>
            <a:pPr marL="0" indent="0">
              <a:buNone/>
            </a:pPr>
            <a:r>
              <a:rPr lang="en-US" dirty="0"/>
              <a:t>As simple as this may seem, there maybe more to it to consider the identifier used for a facility. In the case of the Regional Municipality of Wood Buffalo, due to the vast area and the several communities within. The simplest method was to provide each area its own identifier as such:</a:t>
            </a:r>
          </a:p>
          <a:p>
            <a:pPr marL="0" indent="0">
              <a:buNone/>
            </a:pPr>
            <a:r>
              <a:rPr lang="en-US" dirty="0"/>
              <a:t>Conklin – 1000-1999 	Janvier – 2000-2999</a:t>
            </a:r>
          </a:p>
          <a:p>
            <a:pPr marL="0" indent="0">
              <a:buNone/>
            </a:pPr>
            <a:r>
              <a:rPr lang="en-US" dirty="0"/>
              <a:t>Anzac – 3000-3999	Urban(S) – 4000-4999</a:t>
            </a:r>
          </a:p>
          <a:p>
            <a:pPr marL="0" indent="0">
              <a:buNone/>
            </a:pPr>
            <a:r>
              <a:rPr lang="en-US" dirty="0"/>
              <a:t>Urban(N) – 5000-5999	Ft McKay – 6000-6999</a:t>
            </a:r>
          </a:p>
          <a:p>
            <a:pPr marL="0" indent="0">
              <a:buNone/>
            </a:pPr>
            <a:r>
              <a:rPr lang="en-US" dirty="0"/>
              <a:t>		Ft Chipewyan – 7000-7999</a:t>
            </a:r>
          </a:p>
          <a:p>
            <a:pPr marL="0" indent="0">
              <a:buNone/>
            </a:pPr>
            <a:r>
              <a:rPr lang="en-US" dirty="0"/>
              <a:t> </a:t>
            </a:r>
          </a:p>
        </p:txBody>
      </p:sp>
    </p:spTree>
    <p:extLst>
      <p:ext uri="{BB962C8B-B14F-4D97-AF65-F5344CB8AC3E}">
        <p14:creationId xmlns:p14="http://schemas.microsoft.com/office/powerpoint/2010/main" val="2252218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3C793F-F44D-41D2-BD27-D38821988FA4}"/>
              </a:ext>
            </a:extLst>
          </p:cNvPr>
          <p:cNvSpPr>
            <a:spLocks noGrp="1"/>
          </p:cNvSpPr>
          <p:nvPr>
            <p:ph type="title"/>
          </p:nvPr>
        </p:nvSpPr>
        <p:spPr>
          <a:xfrm>
            <a:off x="838200" y="365125"/>
            <a:ext cx="10515600" cy="1325563"/>
          </a:xfrm>
        </p:spPr>
        <p:txBody>
          <a:bodyPr>
            <a:normAutofit/>
          </a:bodyPr>
          <a:lstStyle/>
          <a:p>
            <a:r>
              <a:rPr lang="en-US" sz="5400"/>
              <a:t>Facility Identification</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DEA97B-EE1C-4B33-883A-BD58FBC6D1D7}"/>
              </a:ext>
            </a:extLst>
          </p:cNvPr>
          <p:cNvSpPr>
            <a:spLocks noGrp="1"/>
          </p:cNvSpPr>
          <p:nvPr>
            <p:ph idx="1"/>
          </p:nvPr>
        </p:nvSpPr>
        <p:spPr>
          <a:xfrm>
            <a:off x="838200" y="1929384"/>
            <a:ext cx="10515600" cy="4251960"/>
          </a:xfrm>
        </p:spPr>
        <p:txBody>
          <a:bodyPr>
            <a:normAutofit/>
          </a:bodyPr>
          <a:lstStyle/>
          <a:p>
            <a:pPr marL="0" indent="0">
              <a:buNone/>
            </a:pPr>
            <a:r>
              <a:rPr lang="en-US" sz="2200" dirty="0"/>
              <a:t>The factors that are to be considered in determining the identifier which best suites your program are items such as:</a:t>
            </a:r>
          </a:p>
          <a:p>
            <a:r>
              <a:rPr lang="en-US" sz="2200" dirty="0"/>
              <a:t>Physical area of Municipality/County/City – many facilities spread out over a large section of land area</a:t>
            </a:r>
          </a:p>
          <a:p>
            <a:r>
              <a:rPr lang="en-US" sz="2200" dirty="0"/>
              <a:t>Aligning with other department identifiers – Finance, Insurance or even Legislative departments may have already broken down an area into identifiers that should be used to be consistent throughout your organization</a:t>
            </a:r>
          </a:p>
          <a:p>
            <a:r>
              <a:rPr lang="en-US" sz="2200" dirty="0"/>
              <a:t>Computerized Maintenance Management System – there may already be identifiers in an existing CMMS that can be used, again for a consistent approach (known as Legacy ID)</a:t>
            </a:r>
          </a:p>
          <a:p>
            <a:r>
              <a:rPr lang="en-US" sz="2200" dirty="0"/>
              <a:t>Asset Management software system – may have already provided a Tangible Capital Asset identifier that can be utilized (known as Legacy ID)</a:t>
            </a:r>
          </a:p>
        </p:txBody>
      </p:sp>
    </p:spTree>
    <p:extLst>
      <p:ext uri="{BB962C8B-B14F-4D97-AF65-F5344CB8AC3E}">
        <p14:creationId xmlns:p14="http://schemas.microsoft.com/office/powerpoint/2010/main" val="938536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493149-3A82-44ED-AFB9-587C153DCF8B}"/>
              </a:ext>
            </a:extLst>
          </p:cNvPr>
          <p:cNvSpPr>
            <a:spLocks noGrp="1"/>
          </p:cNvSpPr>
          <p:nvPr>
            <p:ph type="title"/>
          </p:nvPr>
        </p:nvSpPr>
        <p:spPr>
          <a:xfrm>
            <a:off x="686834" y="1153572"/>
            <a:ext cx="3200400" cy="4461163"/>
          </a:xfrm>
        </p:spPr>
        <p:txBody>
          <a:bodyPr>
            <a:normAutofit/>
          </a:bodyPr>
          <a:lstStyle/>
          <a:p>
            <a:r>
              <a:rPr lang="en-US">
                <a:solidFill>
                  <a:srgbClr val="FFFFFF"/>
                </a:solidFill>
              </a:rPr>
              <a:t>Proactive Strategies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DD7E666-C863-4442-8A89-DC27B0786446}"/>
              </a:ext>
            </a:extLst>
          </p:cNvPr>
          <p:cNvSpPr>
            <a:spLocks noGrp="1"/>
          </p:cNvSpPr>
          <p:nvPr>
            <p:ph idx="1"/>
          </p:nvPr>
        </p:nvSpPr>
        <p:spPr>
          <a:xfrm>
            <a:off x="4447308" y="591344"/>
            <a:ext cx="6906491" cy="5585619"/>
          </a:xfrm>
        </p:spPr>
        <p:txBody>
          <a:bodyPr anchor="ctr">
            <a:normAutofit/>
          </a:bodyPr>
          <a:lstStyle/>
          <a:p>
            <a:pPr marL="0" indent="0">
              <a:buNone/>
            </a:pPr>
            <a:r>
              <a:rPr lang="en-US" dirty="0"/>
              <a:t>There are several strategies that can be adopted that are proactive in nature, such as:</a:t>
            </a:r>
          </a:p>
          <a:p>
            <a:r>
              <a:rPr lang="en-US" dirty="0"/>
              <a:t>Condition Assessments </a:t>
            </a:r>
          </a:p>
          <a:p>
            <a:r>
              <a:rPr lang="en-US" dirty="0"/>
              <a:t>Operational</a:t>
            </a:r>
          </a:p>
          <a:p>
            <a:r>
              <a:rPr lang="en-US" dirty="0"/>
              <a:t>Maintenance </a:t>
            </a:r>
          </a:p>
        </p:txBody>
      </p:sp>
    </p:spTree>
    <p:extLst>
      <p:ext uri="{BB962C8B-B14F-4D97-AF65-F5344CB8AC3E}">
        <p14:creationId xmlns:p14="http://schemas.microsoft.com/office/powerpoint/2010/main" val="1751697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D76349-1DD3-48B9-B5A7-94ACD38B64C6}"/>
              </a:ext>
            </a:extLst>
          </p:cNvPr>
          <p:cNvSpPr>
            <a:spLocks noGrp="1"/>
          </p:cNvSpPr>
          <p:nvPr>
            <p:ph type="title"/>
          </p:nvPr>
        </p:nvSpPr>
        <p:spPr>
          <a:xfrm>
            <a:off x="838200" y="365125"/>
            <a:ext cx="10515600" cy="1325563"/>
          </a:xfrm>
        </p:spPr>
        <p:txBody>
          <a:bodyPr>
            <a:normAutofit/>
          </a:bodyPr>
          <a:lstStyle/>
          <a:p>
            <a:r>
              <a:rPr lang="en-US" sz="5400"/>
              <a:t>Condition Assessments</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B064708-4963-4A02-BC4C-16E7A316700D}"/>
              </a:ext>
            </a:extLst>
          </p:cNvPr>
          <p:cNvSpPr>
            <a:spLocks noGrp="1"/>
          </p:cNvSpPr>
          <p:nvPr>
            <p:ph idx="1"/>
          </p:nvPr>
        </p:nvSpPr>
        <p:spPr>
          <a:xfrm>
            <a:off x="838200" y="1929384"/>
            <a:ext cx="10515600" cy="4251960"/>
          </a:xfrm>
        </p:spPr>
        <p:txBody>
          <a:bodyPr>
            <a:normAutofit/>
          </a:bodyPr>
          <a:lstStyle/>
          <a:p>
            <a:pPr marL="0" indent="0">
              <a:buNone/>
            </a:pPr>
            <a:r>
              <a:rPr lang="en-US" sz="2200" dirty="0"/>
              <a:t>A proactive approach to managing the underlining degradation of any facility over time. In this approach, it is best to bring in a 3</a:t>
            </a:r>
            <a:r>
              <a:rPr lang="en-US" sz="2200" baseline="30000" dirty="0"/>
              <a:t>rd</a:t>
            </a:r>
            <a:r>
              <a:rPr lang="en-US" sz="2200" dirty="0"/>
              <a:t> party consulting firm to review the actual condition of a facility, review the end of useful life for systems and/or equipment. This strategy allows for a proactive approach for budgeting any capital and operating replacement or upgrading costs in a specific year. The typical approach on this, is to conduct them every 5 years to develop a 5-year cycle. If you use internal services for walkdowns, as mentioned below, then you can decrease this cycle to 10-years.</a:t>
            </a:r>
          </a:p>
          <a:p>
            <a:pPr marL="0" indent="0">
              <a:buNone/>
            </a:pPr>
            <a:r>
              <a:rPr lang="en-US" sz="2200" dirty="0"/>
              <a:t>Another proactive approach is to conduct facility walkdowns with internal staff and create your own internal deficiency list, which then can be scheduled throughout the year to upkeep a facility. This can be done on an annual or bi-annual basis, which should reduce the overall costs for major maintenance expenditures.</a:t>
            </a:r>
          </a:p>
        </p:txBody>
      </p:sp>
    </p:spTree>
    <p:extLst>
      <p:ext uri="{BB962C8B-B14F-4D97-AF65-F5344CB8AC3E}">
        <p14:creationId xmlns:p14="http://schemas.microsoft.com/office/powerpoint/2010/main" val="1806583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72051D-F916-4041-9024-376513AAF58B}"/>
              </a:ext>
            </a:extLst>
          </p:cNvPr>
          <p:cNvSpPr>
            <a:spLocks noGrp="1"/>
          </p:cNvSpPr>
          <p:nvPr>
            <p:ph type="title"/>
          </p:nvPr>
        </p:nvSpPr>
        <p:spPr>
          <a:xfrm>
            <a:off x="630936" y="639520"/>
            <a:ext cx="3429000" cy="1719072"/>
          </a:xfrm>
        </p:spPr>
        <p:txBody>
          <a:bodyPr anchor="b">
            <a:normAutofit/>
          </a:bodyPr>
          <a:lstStyle/>
          <a:p>
            <a:r>
              <a:rPr lang="en-US" sz="4600"/>
              <a:t>Condition Assessments</a:t>
            </a:r>
          </a:p>
        </p:txBody>
      </p:sp>
      <p:sp>
        <p:nvSpPr>
          <p:cNvPr id="24"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BAD16C0-B034-4F18-9F2E-E59D700DDC0F}"/>
              </a:ext>
            </a:extLst>
          </p:cNvPr>
          <p:cNvSpPr>
            <a:spLocks noGrp="1"/>
          </p:cNvSpPr>
          <p:nvPr>
            <p:ph idx="1"/>
          </p:nvPr>
        </p:nvSpPr>
        <p:spPr>
          <a:xfrm>
            <a:off x="630936" y="2807208"/>
            <a:ext cx="3429000" cy="3410712"/>
          </a:xfrm>
        </p:spPr>
        <p:txBody>
          <a:bodyPr anchor="t">
            <a:normAutofit/>
          </a:bodyPr>
          <a:lstStyle/>
          <a:p>
            <a:pPr marL="0" indent="0">
              <a:buNone/>
            </a:pPr>
            <a:r>
              <a:rPr lang="en-US" sz="2200"/>
              <a:t>It is integral in this strategy to develop the Capital Reserve Tables, as these tables will identify the total costs required in a specific year. This is a proactive approach to budgeting annually, as well as providing a 5/10/20 year snapshot of funding requirements.</a:t>
            </a:r>
          </a:p>
        </p:txBody>
      </p:sp>
      <p:graphicFrame>
        <p:nvGraphicFramePr>
          <p:cNvPr id="6" name="Chart 5">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3353336890"/>
              </p:ext>
            </p:extLst>
          </p:nvPr>
        </p:nvGraphicFramePr>
        <p:xfrm>
          <a:off x="4654295" y="640080"/>
          <a:ext cx="7065751" cy="557784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a:extLst>
              <a:ext uri="{FF2B5EF4-FFF2-40B4-BE49-F238E27FC236}">
                <a16:creationId xmlns:a16="http://schemas.microsoft.com/office/drawing/2014/main" id="{D60E3E8E-153A-42E6-8419-FB71B8F7BB23}"/>
              </a:ext>
            </a:extLst>
          </p:cNvPr>
          <p:cNvPicPr>
            <a:picLocks noChangeAspect="1"/>
          </p:cNvPicPr>
          <p:nvPr/>
        </p:nvPicPr>
        <p:blipFill>
          <a:blip r:embed="rId3"/>
          <a:stretch>
            <a:fillRect/>
          </a:stretch>
        </p:blipFill>
        <p:spPr>
          <a:xfrm>
            <a:off x="4690872" y="888274"/>
            <a:ext cx="7029175" cy="5329645"/>
          </a:xfrm>
          <a:prstGeom prst="rect">
            <a:avLst/>
          </a:prstGeom>
        </p:spPr>
      </p:pic>
    </p:spTree>
    <p:extLst>
      <p:ext uri="{BB962C8B-B14F-4D97-AF65-F5344CB8AC3E}">
        <p14:creationId xmlns:p14="http://schemas.microsoft.com/office/powerpoint/2010/main" val="3807243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E25BA30-2351-48F8-B767-1F6F35F3F318}"/>
              </a:ext>
            </a:extLst>
          </p:cNvPr>
          <p:cNvSpPr txBox="1"/>
          <p:nvPr/>
        </p:nvSpPr>
        <p:spPr>
          <a:xfrm>
            <a:off x="638881" y="417576"/>
            <a:ext cx="10909640" cy="823395"/>
          </a:xfrm>
          <a:prstGeom prst="rect">
            <a:avLst/>
          </a:prstGeom>
        </p:spPr>
        <p:txBody>
          <a:bodyPr vert="horz" lIns="91440" tIns="45720" rIns="91440" bIns="45720" rtlCol="0" anchor="ctr">
            <a:normAutofit fontScale="92500" lnSpcReduction="20000"/>
          </a:bodyPr>
          <a:lstStyle/>
          <a:p>
            <a:pPr algn="ctr">
              <a:lnSpc>
                <a:spcPct val="90000"/>
              </a:lnSpc>
              <a:spcBef>
                <a:spcPct val="0"/>
              </a:spcBef>
              <a:spcAft>
                <a:spcPts val="600"/>
              </a:spcAft>
            </a:pPr>
            <a:r>
              <a:rPr lang="en-US" sz="6600" kern="1200" dirty="0">
                <a:solidFill>
                  <a:schemeClr val="tx1"/>
                </a:solidFill>
                <a:latin typeface="+mj-lt"/>
                <a:ea typeface="+mj-ea"/>
                <a:cs typeface="+mj-cs"/>
              </a:rPr>
              <a:t>5 Year Cycle</a:t>
            </a:r>
          </a:p>
        </p:txBody>
      </p:sp>
      <p:sp>
        <p:nvSpPr>
          <p:cNvPr id="10"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9E3A3C87-8035-440A-97FA-95AAB5E8E252}"/>
              </a:ext>
            </a:extLst>
          </p:cNvPr>
          <p:cNvGraphicFramePr>
            <a:graphicFrameLocks noGrp="1"/>
          </p:cNvGraphicFramePr>
          <p:nvPr>
            <p:extLst>
              <p:ext uri="{D42A27DB-BD31-4B8C-83A1-F6EECF244321}">
                <p14:modId xmlns:p14="http://schemas.microsoft.com/office/powerpoint/2010/main" val="2487204163"/>
              </p:ext>
            </p:extLst>
          </p:nvPr>
        </p:nvGraphicFramePr>
        <p:xfrm>
          <a:off x="320040" y="2760697"/>
          <a:ext cx="11548877" cy="3331907"/>
        </p:xfrm>
        <a:graphic>
          <a:graphicData uri="http://schemas.openxmlformats.org/drawingml/2006/table">
            <a:tbl>
              <a:tblPr>
                <a:noFill/>
              </a:tblPr>
              <a:tblGrid>
                <a:gridCol w="657934">
                  <a:extLst>
                    <a:ext uri="{9D8B030D-6E8A-4147-A177-3AD203B41FA5}">
                      <a16:colId xmlns:a16="http://schemas.microsoft.com/office/drawing/2014/main" val="112460646"/>
                    </a:ext>
                  </a:extLst>
                </a:gridCol>
                <a:gridCol w="517108">
                  <a:extLst>
                    <a:ext uri="{9D8B030D-6E8A-4147-A177-3AD203B41FA5}">
                      <a16:colId xmlns:a16="http://schemas.microsoft.com/office/drawing/2014/main" val="3152093969"/>
                    </a:ext>
                  </a:extLst>
                </a:gridCol>
                <a:gridCol w="1397127">
                  <a:extLst>
                    <a:ext uri="{9D8B030D-6E8A-4147-A177-3AD203B41FA5}">
                      <a16:colId xmlns:a16="http://schemas.microsoft.com/office/drawing/2014/main" val="1888983339"/>
                    </a:ext>
                  </a:extLst>
                </a:gridCol>
                <a:gridCol w="1063192">
                  <a:extLst>
                    <a:ext uri="{9D8B030D-6E8A-4147-A177-3AD203B41FA5}">
                      <a16:colId xmlns:a16="http://schemas.microsoft.com/office/drawing/2014/main" val="689158321"/>
                    </a:ext>
                  </a:extLst>
                </a:gridCol>
                <a:gridCol w="2748918">
                  <a:extLst>
                    <a:ext uri="{9D8B030D-6E8A-4147-A177-3AD203B41FA5}">
                      <a16:colId xmlns:a16="http://schemas.microsoft.com/office/drawing/2014/main" val="2153810137"/>
                    </a:ext>
                  </a:extLst>
                </a:gridCol>
                <a:gridCol w="3813330">
                  <a:extLst>
                    <a:ext uri="{9D8B030D-6E8A-4147-A177-3AD203B41FA5}">
                      <a16:colId xmlns:a16="http://schemas.microsoft.com/office/drawing/2014/main" val="3166941597"/>
                    </a:ext>
                  </a:extLst>
                </a:gridCol>
                <a:gridCol w="747042">
                  <a:extLst>
                    <a:ext uri="{9D8B030D-6E8A-4147-A177-3AD203B41FA5}">
                      <a16:colId xmlns:a16="http://schemas.microsoft.com/office/drawing/2014/main" val="431014825"/>
                    </a:ext>
                  </a:extLst>
                </a:gridCol>
                <a:gridCol w="604226">
                  <a:extLst>
                    <a:ext uri="{9D8B030D-6E8A-4147-A177-3AD203B41FA5}">
                      <a16:colId xmlns:a16="http://schemas.microsoft.com/office/drawing/2014/main" val="1480277556"/>
                    </a:ext>
                  </a:extLst>
                </a:gridCol>
              </a:tblGrid>
              <a:tr h="264834">
                <a:tc gridSpan="4">
                  <a:txBody>
                    <a:bodyPr/>
                    <a:lstStyle/>
                    <a:p>
                      <a:pPr algn="l" fontAlgn="t"/>
                      <a:r>
                        <a:rPr lang="en-US" sz="800" b="1" i="0" u="none" strike="noStrike" cap="none" spc="0">
                          <a:solidFill>
                            <a:schemeClr val="tx1"/>
                          </a:solidFill>
                          <a:effectLst/>
                          <a:latin typeface="Times New Roman" panose="02020603050405020304" pitchFamily="18" charset="0"/>
                        </a:rPr>
                        <a:t>BLC 5-Year Repairs (2023)</a:t>
                      </a:r>
                    </a:p>
                  </a:txBody>
                  <a:tcPr marL="0" marR="35155" marT="14062" marB="105465">
                    <a:lnL w="12700" cmpd="sng">
                      <a:noFill/>
                      <a:prstDash val="solid"/>
                    </a:lnL>
                    <a:lnR w="12700" cmpd="sng">
                      <a:noFill/>
                      <a:prstDash val="solid"/>
                    </a:lnR>
                    <a:lnT w="6350" cap="flat" cmpd="sng" algn="ctr">
                      <a:solidFill>
                        <a:schemeClr val="tx1"/>
                      </a:solidFill>
                      <a:prstDash val="solid"/>
                    </a:lnT>
                    <a:lnB w="12700" cmpd="sng">
                      <a:noFill/>
                      <a:prstDash val="solid"/>
                    </a:lnB>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6350" cap="flat" cmpd="sng" algn="ctr">
                      <a:solidFill>
                        <a:schemeClr val="tx1"/>
                      </a:solidFill>
                      <a:prstDash val="solid"/>
                    </a:lnT>
                    <a:lnB w="12700" cmpd="sng">
                      <a:noFill/>
                      <a:prstDash val="solid"/>
                    </a:lnB>
                    <a:noFill/>
                  </a:tcPr>
                </a:tc>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6350" cap="flat" cmpd="sng" algn="ctr">
                      <a:solidFill>
                        <a:schemeClr val="tx1"/>
                      </a:solidFill>
                      <a:prstDash val="solid"/>
                    </a:lnT>
                    <a:lnB w="12700" cmpd="sng">
                      <a:noFill/>
                      <a:prstDash val="solid"/>
                    </a:lnB>
                    <a:noFill/>
                  </a:tcPr>
                </a:tc>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6350" cap="flat" cmpd="sng" algn="ctr">
                      <a:solidFill>
                        <a:schemeClr val="tx1"/>
                      </a:solidFill>
                      <a:prstDash val="solid"/>
                    </a:lnT>
                    <a:lnB w="12700" cmpd="sng">
                      <a:noFill/>
                      <a:prstDash val="solid"/>
                    </a:lnB>
                    <a:noFill/>
                  </a:tcPr>
                </a:tc>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6350" cap="flat" cmpd="sng" algn="ctr">
                      <a:solidFill>
                        <a:schemeClr val="tx1"/>
                      </a:solidFill>
                      <a:prstDash val="solid"/>
                    </a:lnT>
                    <a:lnB w="12700" cmpd="sng">
                      <a:noFill/>
                      <a:prstDash val="solid"/>
                    </a:lnB>
                    <a:noFill/>
                  </a:tcPr>
                </a:tc>
                <a:extLst>
                  <a:ext uri="{0D108BD9-81ED-4DB2-BD59-A6C34878D82A}">
                    <a16:rowId xmlns:a16="http://schemas.microsoft.com/office/drawing/2014/main" val="3782625658"/>
                  </a:ext>
                </a:extLst>
              </a:tr>
              <a:tr h="275771">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US" sz="800" b="0" i="0" u="none" strike="noStrike" cap="none" spc="0">
                        <a:solidFill>
                          <a:schemeClr val="tx1"/>
                        </a:solidFill>
                        <a:effectLst/>
                        <a:latin typeface="Times New Roman" panose="02020603050405020304" pitchFamily="18" charset="0"/>
                      </a:endParaRPr>
                    </a:p>
                  </a:txBody>
                  <a:tcPr marL="0" marR="35155" marT="14062" marB="10546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116229114"/>
                  </a:ext>
                </a:extLst>
              </a:tr>
              <a:tr h="264834">
                <a:tc>
                  <a:txBody>
                    <a:bodyPr/>
                    <a:lstStyle/>
                    <a:p>
                      <a:pPr algn="ctr" fontAlgn="t"/>
                      <a:r>
                        <a:rPr lang="en-US" sz="800" b="1" i="0" u="none" strike="noStrike" cap="none" spc="0">
                          <a:solidFill>
                            <a:schemeClr val="tx1"/>
                          </a:solidFill>
                          <a:effectLst/>
                          <a:latin typeface="Times New Roman" panose="02020603050405020304" pitchFamily="18" charset="0"/>
                        </a:rPr>
                        <a:t>Facility ID # </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1" i="0" u="none" strike="noStrike" cap="none" spc="0">
                          <a:solidFill>
                            <a:schemeClr val="tx1"/>
                          </a:solidFill>
                          <a:effectLst/>
                          <a:latin typeface="Times New Roman" panose="02020603050405020304" pitchFamily="18" charset="0"/>
                        </a:rPr>
                        <a:t>Location </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1" i="0" u="none" strike="noStrike" cap="none" spc="0">
                          <a:solidFill>
                            <a:schemeClr val="tx1"/>
                          </a:solidFill>
                          <a:effectLst/>
                          <a:latin typeface="Times New Roman" panose="02020603050405020304" pitchFamily="18" charset="0"/>
                        </a:rPr>
                        <a:t>Facility Name </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1" i="0" u="none" strike="noStrike" cap="none" spc="0">
                          <a:solidFill>
                            <a:schemeClr val="tx1"/>
                          </a:solidFill>
                          <a:effectLst/>
                          <a:latin typeface="Times New Roman" panose="02020603050405020304" pitchFamily="18" charset="0"/>
                        </a:rPr>
                        <a:t>Asset Component</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1" i="0" u="none" strike="noStrike" cap="none" spc="0">
                          <a:solidFill>
                            <a:schemeClr val="tx1"/>
                          </a:solidFill>
                          <a:effectLst/>
                          <a:latin typeface="Times New Roman" panose="02020603050405020304" pitchFamily="18" charset="0"/>
                        </a:rPr>
                        <a:t>Description</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1" i="0" u="none" strike="noStrike" cap="none" spc="0">
                          <a:solidFill>
                            <a:schemeClr val="tx1"/>
                          </a:solidFill>
                          <a:effectLst/>
                          <a:latin typeface="Times New Roman" panose="02020603050405020304" pitchFamily="18" charset="0"/>
                        </a:rPr>
                        <a:t>Condition and Recommendation</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1" i="0" u="none" strike="noStrike" cap="none" spc="0">
                          <a:solidFill>
                            <a:schemeClr val="tx1"/>
                          </a:solidFill>
                          <a:effectLst/>
                          <a:latin typeface="Times New Roman" panose="02020603050405020304" pitchFamily="18" charset="0"/>
                        </a:rPr>
                        <a:t> Estimate $</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1" i="0" u="none" strike="noStrike" cap="none" spc="0">
                          <a:solidFill>
                            <a:schemeClr val="tx1"/>
                          </a:solidFill>
                          <a:effectLst/>
                          <a:latin typeface="Times New Roman" panose="02020603050405020304" pitchFamily="18" charset="0"/>
                        </a:rPr>
                        <a:t>Status Year</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104617830"/>
                  </a:ext>
                </a:extLst>
              </a:tr>
              <a:tr h="382017">
                <a:tc>
                  <a:txBody>
                    <a:bodyPr/>
                    <a:lstStyle/>
                    <a:p>
                      <a:pPr algn="ctr" fontAlgn="b"/>
                      <a:r>
                        <a:rPr lang="en-US" sz="800" b="0" i="0" u="none" strike="noStrike" cap="none" spc="0" dirty="0">
                          <a:solidFill>
                            <a:schemeClr val="tx1"/>
                          </a:solidFill>
                          <a:effectLst/>
                          <a:latin typeface="Times New Roman" panose="02020603050405020304" pitchFamily="18" charset="0"/>
                        </a:rPr>
                        <a:t>1004</a:t>
                      </a:r>
                    </a:p>
                  </a:txBody>
                  <a:tcPr marL="0" marR="35155" marT="14062" marB="105465"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800" b="0" i="0" u="none" strike="noStrike" cap="none" spc="0">
                          <a:solidFill>
                            <a:schemeClr val="tx1"/>
                          </a:solidFill>
                          <a:effectLst/>
                          <a:latin typeface="Times New Roman" panose="02020603050405020304" pitchFamily="18" charset="0"/>
                        </a:rPr>
                        <a:t>Conklin</a:t>
                      </a:r>
                    </a:p>
                  </a:txBody>
                  <a:tcPr marL="0" marR="35155" marT="14062" marB="105465"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0" i="0" u="none" strike="noStrike" cap="none" spc="0">
                          <a:solidFill>
                            <a:schemeClr val="tx1"/>
                          </a:solidFill>
                          <a:effectLst/>
                          <a:latin typeface="Times New Roman" panose="02020603050405020304" pitchFamily="18" charset="0"/>
                        </a:rPr>
                        <a:t>CONKLIN WATER TREATMENT PLANT</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Paint Wall Covering</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The exposed concrete block walls, the wood walls, and the gypsum board walls include a paint finish. </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No major deficiencies were observed or reported. The component is expected to reach the end of its useful life within the evaluation period. </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 $      56,250.00 </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2023</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87765722"/>
                  </a:ext>
                </a:extLst>
              </a:tr>
              <a:tr h="382017">
                <a:tc>
                  <a:txBody>
                    <a:bodyPr/>
                    <a:lstStyle/>
                    <a:p>
                      <a:pPr algn="ctr" fontAlgn="b"/>
                      <a:r>
                        <a:rPr lang="en-US" sz="800" b="0" i="0" u="none" strike="noStrike" cap="none" spc="0" dirty="0">
                          <a:solidFill>
                            <a:schemeClr val="tx1"/>
                          </a:solidFill>
                          <a:effectLst/>
                          <a:latin typeface="Times New Roman" panose="02020603050405020304" pitchFamily="18" charset="0"/>
                        </a:rPr>
                        <a:t>2003</a:t>
                      </a:r>
                    </a:p>
                  </a:txBody>
                  <a:tcPr marL="0" marR="35155" marT="14062" marB="105465"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Janvier</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0" i="0" u="none" strike="noStrike" cap="none" spc="0">
                          <a:solidFill>
                            <a:schemeClr val="tx1"/>
                          </a:solidFill>
                          <a:effectLst/>
                          <a:latin typeface="Times New Roman" panose="02020603050405020304" pitchFamily="18" charset="0"/>
                        </a:rPr>
                        <a:t>JANVIER WATER TREATMENT PLANT</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Domestic Water Heater </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An electric domestic hot water heater serves the process equipment and is manufactured by Bradford White.</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No major deficiencies were observed or reported. Some surface corrosion beginning to form. The component is expected reach the end of its useful life within the evaluation period.</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 $        3,000.00 </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2023</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1233340"/>
                  </a:ext>
                </a:extLst>
              </a:tr>
              <a:tr h="382017">
                <a:tc>
                  <a:txBody>
                    <a:bodyPr/>
                    <a:lstStyle/>
                    <a:p>
                      <a:pPr algn="ctr" fontAlgn="ctr"/>
                      <a:r>
                        <a:rPr lang="en-US" sz="800" b="0" i="0" u="none" strike="noStrike" cap="none" spc="0" dirty="0">
                          <a:solidFill>
                            <a:schemeClr val="tx1"/>
                          </a:solidFill>
                          <a:effectLst/>
                          <a:latin typeface="Times New Roman" panose="02020603050405020304" pitchFamily="18" charset="0"/>
                        </a:rPr>
                        <a:t>2003</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Janvier</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0" i="0" u="none" strike="noStrike" cap="none" spc="0">
                          <a:solidFill>
                            <a:schemeClr val="tx1"/>
                          </a:solidFill>
                          <a:effectLst/>
                          <a:latin typeface="Times New Roman" panose="02020603050405020304" pitchFamily="18" charset="0"/>
                        </a:rPr>
                        <a:t>JANVIER WATER TREATMENT PLANT</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Domestic Water Heater </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dirty="0">
                          <a:solidFill>
                            <a:schemeClr val="tx1"/>
                          </a:solidFill>
                          <a:effectLst/>
                          <a:latin typeface="Times New Roman" panose="02020603050405020304" pitchFamily="18" charset="0"/>
                        </a:rPr>
                        <a:t>An electric domestic hot water heater serves the process equipment and is manufactured by Bradford White.</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No major deficiencies were observed or reported. Some surface corrosion beginning to form. The component is expected reach the end of its useful life within the evaluation period.</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 $        3,000.00 </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2023</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178947994"/>
                  </a:ext>
                </a:extLst>
              </a:tr>
              <a:tr h="382017">
                <a:tc>
                  <a:txBody>
                    <a:bodyPr/>
                    <a:lstStyle/>
                    <a:p>
                      <a:pPr algn="ctr" fontAlgn="ctr"/>
                      <a:r>
                        <a:rPr lang="en-US" sz="800" b="0" i="0" u="none" strike="noStrike" cap="none" spc="0" dirty="0">
                          <a:solidFill>
                            <a:schemeClr val="tx1"/>
                          </a:solidFill>
                          <a:effectLst/>
                          <a:latin typeface="Times New Roman" panose="02020603050405020304" pitchFamily="18" charset="0"/>
                        </a:rPr>
                        <a:t>2003</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Janvier</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0" i="0" u="none" strike="noStrike" cap="none" spc="0">
                          <a:solidFill>
                            <a:schemeClr val="tx1"/>
                          </a:solidFill>
                          <a:effectLst/>
                          <a:latin typeface="Times New Roman" panose="02020603050405020304" pitchFamily="18" charset="0"/>
                        </a:rPr>
                        <a:t>JANVIER WATER TREATMENT PLANT</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Fans</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Recirculating fans serve the building and are suspended from ceiling.</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No major deficiencies were observed or reported.  The component is expected reach the end of its useful life within the evaluation period.</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 $        2,000.00 </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2023</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735107377"/>
                  </a:ext>
                </a:extLst>
              </a:tr>
              <a:tr h="499200">
                <a:tc>
                  <a:txBody>
                    <a:bodyPr/>
                    <a:lstStyle/>
                    <a:p>
                      <a:pPr algn="ctr" fontAlgn="ctr"/>
                      <a:r>
                        <a:rPr lang="en-US" sz="800" b="0" i="0" u="none" strike="noStrike" cap="none" spc="0" dirty="0">
                          <a:solidFill>
                            <a:schemeClr val="tx1"/>
                          </a:solidFill>
                          <a:effectLst/>
                          <a:latin typeface="Times New Roman" panose="02020603050405020304" pitchFamily="18" charset="0"/>
                        </a:rPr>
                        <a:t>2003</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Janvier</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0" i="0" u="none" strike="noStrike" cap="none" spc="0">
                          <a:solidFill>
                            <a:schemeClr val="tx1"/>
                          </a:solidFill>
                          <a:effectLst/>
                          <a:latin typeface="Times New Roman" panose="02020603050405020304" pitchFamily="18" charset="0"/>
                        </a:rPr>
                        <a:t>JANVIER WATER TREATMENT PLANT</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Fire Extinguishers</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dirty="0">
                          <a:solidFill>
                            <a:schemeClr val="tx1"/>
                          </a:solidFill>
                          <a:effectLst/>
                          <a:latin typeface="Times New Roman" panose="02020603050405020304" pitchFamily="18" charset="0"/>
                        </a:rPr>
                        <a:t>Handheld fire extinguishers are provided for the building.</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No major deficiencies w ere observed or reported. Fire extinguishers are checked monthly and tested annually and replaced as needed. Three of the fire extinguishers need to be properly secured to a wall.</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 $           800.00 </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2023</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231344933"/>
                  </a:ext>
                </a:extLst>
              </a:tr>
              <a:tr h="499200">
                <a:tc>
                  <a:txBody>
                    <a:bodyPr/>
                    <a:lstStyle/>
                    <a:p>
                      <a:pPr algn="ctr" fontAlgn="ctr"/>
                      <a:r>
                        <a:rPr lang="en-US" sz="800" b="0" i="0" u="none" strike="noStrike" cap="none" spc="0" dirty="0">
                          <a:solidFill>
                            <a:schemeClr val="tx1"/>
                          </a:solidFill>
                          <a:effectLst/>
                          <a:latin typeface="Times New Roman" panose="02020603050405020304" pitchFamily="18" charset="0"/>
                        </a:rPr>
                        <a:t>2003</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Janvier</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t"/>
                      <a:r>
                        <a:rPr lang="en-US" sz="800" b="0" i="0" u="none" strike="noStrike" cap="none" spc="0">
                          <a:solidFill>
                            <a:schemeClr val="tx1"/>
                          </a:solidFill>
                          <a:effectLst/>
                          <a:latin typeface="Times New Roman" panose="02020603050405020304" pitchFamily="18" charset="0"/>
                        </a:rPr>
                        <a:t>JANVIER WATER TREATMENT PLANT</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Emergency Generator</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a:solidFill>
                            <a:schemeClr val="tx1"/>
                          </a:solidFill>
                          <a:effectLst/>
                          <a:latin typeface="Times New Roman" panose="02020603050405020304" pitchFamily="18" charset="0"/>
                        </a:rPr>
                        <a:t>A gas-fired emergency power generator is provided for the standby pump in the building and is manufactured by Hercules.</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t"/>
                      <a:r>
                        <a:rPr lang="en-US" sz="800" b="0" i="0" u="none" strike="noStrike" cap="none" spc="0" dirty="0">
                          <a:solidFill>
                            <a:schemeClr val="tx1"/>
                          </a:solidFill>
                          <a:effectLst/>
                          <a:latin typeface="Times New Roman" panose="02020603050405020304" pitchFamily="18" charset="0"/>
                        </a:rPr>
                        <a:t>No major deficiencies were observed or reported; however, the generator manufacturer is defunct, and the generator installation may not be up to current code. The component is expected reach the end of its useful life within the evaluation period.</a:t>
                      </a:r>
                    </a:p>
                  </a:txBody>
                  <a:tcPr marL="0" marR="35155" marT="14062" marB="105465">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a:solidFill>
                            <a:schemeClr val="tx1"/>
                          </a:solidFill>
                          <a:effectLst/>
                          <a:latin typeface="Times New Roman" panose="02020603050405020304" pitchFamily="18" charset="0"/>
                        </a:rPr>
                        <a:t> $    300,000.00 </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ctr"/>
                      <a:r>
                        <a:rPr lang="en-US" sz="800" b="0" i="0" u="none" strike="noStrike" cap="none" spc="0" dirty="0">
                          <a:solidFill>
                            <a:schemeClr val="tx1"/>
                          </a:solidFill>
                          <a:effectLst/>
                          <a:latin typeface="Times New Roman" panose="02020603050405020304" pitchFamily="18" charset="0"/>
                        </a:rPr>
                        <a:t>2023</a:t>
                      </a:r>
                    </a:p>
                  </a:txBody>
                  <a:tcPr marL="0" marR="35155" marT="14062" marB="105465"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894475820"/>
                  </a:ext>
                </a:extLst>
              </a:tr>
            </a:tbl>
          </a:graphicData>
        </a:graphic>
      </p:graphicFrame>
      <p:sp>
        <p:nvSpPr>
          <p:cNvPr id="4" name="TextBox 3">
            <a:extLst>
              <a:ext uri="{FF2B5EF4-FFF2-40B4-BE49-F238E27FC236}">
                <a16:creationId xmlns:a16="http://schemas.microsoft.com/office/drawing/2014/main" id="{E5130465-F14A-404E-922C-E48238F3B95F}"/>
              </a:ext>
            </a:extLst>
          </p:cNvPr>
          <p:cNvSpPr txBox="1"/>
          <p:nvPr/>
        </p:nvSpPr>
        <p:spPr>
          <a:xfrm>
            <a:off x="320040" y="2043404"/>
            <a:ext cx="11548877" cy="646331"/>
          </a:xfrm>
          <a:prstGeom prst="rect">
            <a:avLst/>
          </a:prstGeom>
          <a:noFill/>
        </p:spPr>
        <p:txBody>
          <a:bodyPr wrap="square" rtlCol="0">
            <a:spAutoFit/>
          </a:bodyPr>
          <a:lstStyle/>
          <a:p>
            <a:pPr algn="ctr"/>
            <a:r>
              <a:rPr lang="en-US" dirty="0"/>
              <a:t>In the 1-to-5-year cycle is where you will get more granular in your program and start verifying work requirements, prioritization, risk ranking, criticality and budget constraints, as depicted in the graph below.</a:t>
            </a:r>
          </a:p>
        </p:txBody>
      </p:sp>
    </p:spTree>
    <p:extLst>
      <p:ext uri="{BB962C8B-B14F-4D97-AF65-F5344CB8AC3E}">
        <p14:creationId xmlns:p14="http://schemas.microsoft.com/office/powerpoint/2010/main" val="298182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BE1C30-D2BC-466A-B2C6-B1FA6B871963}"/>
              </a:ext>
            </a:extLst>
          </p:cNvPr>
          <p:cNvSpPr>
            <a:spLocks noGrp="1"/>
          </p:cNvSpPr>
          <p:nvPr>
            <p:ph type="title"/>
          </p:nvPr>
        </p:nvSpPr>
        <p:spPr>
          <a:xfrm>
            <a:off x="838200" y="365125"/>
            <a:ext cx="10515600" cy="1325563"/>
          </a:xfrm>
        </p:spPr>
        <p:txBody>
          <a:bodyPr>
            <a:normAutofit/>
          </a:bodyPr>
          <a:lstStyle/>
          <a:p>
            <a:r>
              <a:rPr lang="en-US" sz="5400"/>
              <a:t>Operational Strategies</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9ABA83B-D0DE-4817-98A3-BEC93ACC3783}"/>
              </a:ext>
            </a:extLst>
          </p:cNvPr>
          <p:cNvSpPr>
            <a:spLocks noGrp="1"/>
          </p:cNvSpPr>
          <p:nvPr>
            <p:ph idx="1"/>
          </p:nvPr>
        </p:nvSpPr>
        <p:spPr>
          <a:xfrm>
            <a:off x="838200" y="1929384"/>
            <a:ext cx="10515600" cy="4251960"/>
          </a:xfrm>
        </p:spPr>
        <p:txBody>
          <a:bodyPr>
            <a:normAutofit/>
          </a:bodyPr>
          <a:lstStyle/>
          <a:p>
            <a:pPr marL="0" indent="0">
              <a:buNone/>
            </a:pPr>
            <a:r>
              <a:rPr lang="en-US" sz="2200" dirty="0"/>
              <a:t>There are operational items that can be adopted to assist in the upkeep of your facilities; the two main strategies are a Facility Management model or a Total Property Management model. </a:t>
            </a:r>
          </a:p>
          <a:p>
            <a:pPr marL="0" indent="0">
              <a:buNone/>
            </a:pPr>
            <a:r>
              <a:rPr lang="en-US" sz="2200" dirty="0"/>
              <a:t>In either model, there should be one department that ensures that all aspects of facility asset management are met and where best suited, many delivery aspects can be centralized to this one department.</a:t>
            </a:r>
          </a:p>
          <a:p>
            <a:pPr marL="0" indent="0">
              <a:buNone/>
            </a:pPr>
            <a:r>
              <a:rPr lang="en-US" sz="2200" dirty="0"/>
              <a:t>This department should uphold all the asset management deliverables; be able to audit all other departments to ensure facility asset management is always adhered to; “keeper” of all information facility related; develop and implement all facility asset management strategies from cradle to grave; be the key stakeholder in all thing's facility related.</a:t>
            </a:r>
          </a:p>
        </p:txBody>
      </p:sp>
    </p:spTree>
    <p:extLst>
      <p:ext uri="{BB962C8B-B14F-4D97-AF65-F5344CB8AC3E}">
        <p14:creationId xmlns:p14="http://schemas.microsoft.com/office/powerpoint/2010/main" val="1128959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45A6C9-EDC0-4A3B-8E8B-F88BF0746DDE}"/>
              </a:ext>
            </a:extLst>
          </p:cNvPr>
          <p:cNvSpPr>
            <a:spLocks noGrp="1"/>
          </p:cNvSpPr>
          <p:nvPr>
            <p:ph type="title"/>
          </p:nvPr>
        </p:nvSpPr>
        <p:spPr>
          <a:xfrm>
            <a:off x="572493" y="238539"/>
            <a:ext cx="11018520" cy="1434415"/>
          </a:xfrm>
        </p:spPr>
        <p:txBody>
          <a:bodyPr anchor="b">
            <a:normAutofit/>
          </a:bodyPr>
          <a:lstStyle/>
          <a:p>
            <a:r>
              <a:rPr lang="en-US" sz="5400" dirty="0"/>
              <a:t>Operational Strategies</a:t>
            </a:r>
          </a:p>
        </p:txBody>
      </p:sp>
      <p:sp>
        <p:nvSpPr>
          <p:cNvPr id="1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C74943-E190-4032-9646-CDD80BB3FD55}"/>
              </a:ext>
            </a:extLst>
          </p:cNvPr>
          <p:cNvSpPr>
            <a:spLocks noGrp="1"/>
          </p:cNvSpPr>
          <p:nvPr>
            <p:ph idx="1"/>
          </p:nvPr>
        </p:nvSpPr>
        <p:spPr>
          <a:xfrm>
            <a:off x="572493" y="2071316"/>
            <a:ext cx="6713552" cy="4119172"/>
          </a:xfrm>
        </p:spPr>
        <p:txBody>
          <a:bodyPr anchor="t">
            <a:normAutofit lnSpcReduction="10000"/>
          </a:bodyPr>
          <a:lstStyle/>
          <a:p>
            <a:pPr marL="0" indent="0">
              <a:buNone/>
            </a:pPr>
            <a:r>
              <a:rPr lang="en-US" sz="2200" dirty="0"/>
              <a:t>Facility Management (ISO 41011)</a:t>
            </a:r>
          </a:p>
          <a:p>
            <a:pPr marL="0" indent="0">
              <a:buNone/>
            </a:pPr>
            <a:r>
              <a:rPr lang="en-US" sz="2200" dirty="0"/>
              <a:t>Depending on areas of responsibilities in an organization, the facility management through a cross functional team (CFT) approach may be the optimum choice. There may be several other departments within your overall structure that facilitate some of the delivery for the facility, such as snow removal, landscaping, insurance, maintenance all may reside in another department; however, each one has a stake in upholding the facility management strategies required. In this case a Facility Management model would be best suited, with one main branch overseeing the model, but the delivery being done by many.</a:t>
            </a:r>
          </a:p>
          <a:p>
            <a:endParaRPr lang="en-US" sz="2200" dirty="0"/>
          </a:p>
        </p:txBody>
      </p:sp>
      <p:pic>
        <p:nvPicPr>
          <p:cNvPr id="5" name="Picture 4" descr="Diagram&#10;&#10;Description automatically generated">
            <a:extLst>
              <a:ext uri="{FF2B5EF4-FFF2-40B4-BE49-F238E27FC236}">
                <a16:creationId xmlns:a16="http://schemas.microsoft.com/office/drawing/2014/main" id="{C0112942-19F3-4CD6-8195-700FEDBBC051}"/>
              </a:ext>
            </a:extLst>
          </p:cNvPr>
          <p:cNvPicPr>
            <a:picLocks noChangeAspect="1"/>
          </p:cNvPicPr>
          <p:nvPr/>
        </p:nvPicPr>
        <p:blipFill rotWithShape="1">
          <a:blip r:embed="rId2">
            <a:extLst>
              <a:ext uri="{28A0092B-C50C-407E-A947-70E740481C1C}">
                <a14:useLocalDpi xmlns:a14="http://schemas.microsoft.com/office/drawing/2010/main" val="0"/>
              </a:ext>
            </a:extLst>
          </a:blip>
          <a:srcRect l="6383" r="3908" b="4"/>
          <a:stretch/>
        </p:blipFill>
        <p:spPr>
          <a:xfrm>
            <a:off x="7675658" y="2093976"/>
            <a:ext cx="3941064" cy="4096512"/>
          </a:xfrm>
          <a:prstGeom prst="rect">
            <a:avLst/>
          </a:prstGeom>
        </p:spPr>
      </p:pic>
    </p:spTree>
    <p:extLst>
      <p:ext uri="{BB962C8B-B14F-4D97-AF65-F5344CB8AC3E}">
        <p14:creationId xmlns:p14="http://schemas.microsoft.com/office/powerpoint/2010/main" val="735192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AF962-1572-4A8E-943D-E58B6C1AC483}"/>
              </a:ext>
            </a:extLst>
          </p:cNvPr>
          <p:cNvSpPr>
            <a:spLocks noGrp="1"/>
          </p:cNvSpPr>
          <p:nvPr>
            <p:ph type="title"/>
          </p:nvPr>
        </p:nvSpPr>
        <p:spPr>
          <a:xfrm>
            <a:off x="838200" y="365125"/>
            <a:ext cx="10515600" cy="1325563"/>
          </a:xfrm>
        </p:spPr>
        <p:txBody>
          <a:bodyPr>
            <a:normAutofit/>
          </a:bodyPr>
          <a:lstStyle/>
          <a:p>
            <a:r>
              <a:rPr lang="en-US" sz="5400" dirty="0"/>
              <a:t>Operational Strategies</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94F8799-17CB-439E-974E-01C4C419285A}"/>
              </a:ext>
            </a:extLst>
          </p:cNvPr>
          <p:cNvSpPr>
            <a:spLocks noGrp="1"/>
          </p:cNvSpPr>
          <p:nvPr>
            <p:ph idx="1"/>
          </p:nvPr>
        </p:nvSpPr>
        <p:spPr>
          <a:xfrm>
            <a:off x="838200" y="1929384"/>
            <a:ext cx="10515600" cy="4251960"/>
          </a:xfrm>
        </p:spPr>
        <p:txBody>
          <a:bodyPr>
            <a:normAutofit/>
          </a:bodyPr>
          <a:lstStyle/>
          <a:p>
            <a:pPr marL="0" indent="0">
              <a:buNone/>
            </a:pPr>
            <a:r>
              <a:rPr lang="en-US" sz="2200" dirty="0"/>
              <a:t>Total Property Management</a:t>
            </a:r>
          </a:p>
          <a:p>
            <a:pPr marL="0" indent="0">
              <a:buNone/>
            </a:pPr>
            <a:r>
              <a:rPr lang="en-US" sz="2200" dirty="0"/>
              <a:t>The other model – TPM – is an all-in approach for Facility Management, in which one department is responsible for everything in the management of a facility. This strategy would ensure a “one stop shop” approach where everything facility related would be the responsibility of the “owner” of a facility and the subsequent area around a facility. This department would deliver on all services, whether using internal or contracted services, to ensure all facility requirements are attained. Services such as:</a:t>
            </a:r>
          </a:p>
          <a:p>
            <a:pPr>
              <a:buFontTx/>
              <a:buChar char="-"/>
            </a:pPr>
            <a:r>
              <a:rPr lang="en-US" sz="2200" dirty="0"/>
              <a:t>Utilities		- Maintenance		- Security</a:t>
            </a:r>
          </a:p>
          <a:p>
            <a:pPr>
              <a:buFontTx/>
              <a:buChar char="-"/>
            </a:pPr>
            <a:r>
              <a:rPr lang="en-US" sz="2200" dirty="0"/>
              <a:t>Leasing		- Pest Control		- Elevators (Lifting Devices)</a:t>
            </a:r>
          </a:p>
          <a:p>
            <a:pPr>
              <a:buFontTx/>
              <a:buChar char="-"/>
            </a:pPr>
            <a:r>
              <a:rPr lang="en-US" sz="2200" dirty="0"/>
              <a:t>Landscaping		- Building Operators	- Spacial Planning</a:t>
            </a:r>
          </a:p>
          <a:p>
            <a:pPr>
              <a:buFontTx/>
              <a:buChar char="-"/>
            </a:pPr>
            <a:r>
              <a:rPr lang="en-US" sz="2200" dirty="0"/>
              <a:t>Capital Projects	- Operational Projects	- Decommissioning/Demolition</a:t>
            </a:r>
          </a:p>
          <a:p>
            <a:endParaRPr lang="en-US" sz="2200" dirty="0"/>
          </a:p>
        </p:txBody>
      </p:sp>
    </p:spTree>
    <p:extLst>
      <p:ext uri="{BB962C8B-B14F-4D97-AF65-F5344CB8AC3E}">
        <p14:creationId xmlns:p14="http://schemas.microsoft.com/office/powerpoint/2010/main" val="1891646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B34DA6-1A81-4C50-AB9D-199969FBDABA}"/>
              </a:ext>
            </a:extLst>
          </p:cNvPr>
          <p:cNvSpPr>
            <a:spLocks noGrp="1"/>
          </p:cNvSpPr>
          <p:nvPr>
            <p:ph type="title"/>
          </p:nvPr>
        </p:nvSpPr>
        <p:spPr>
          <a:xfrm>
            <a:off x="838200" y="365125"/>
            <a:ext cx="10515600" cy="1325563"/>
          </a:xfrm>
        </p:spPr>
        <p:txBody>
          <a:bodyPr>
            <a:normAutofit/>
          </a:bodyPr>
          <a:lstStyle/>
          <a:p>
            <a:r>
              <a:rPr lang="en-US" sz="5400"/>
              <a:t>Maintenance Strategies</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2AE7682-B3C6-4F91-8D2D-46A075A2DD78}"/>
              </a:ext>
            </a:extLst>
          </p:cNvPr>
          <p:cNvSpPr>
            <a:spLocks noGrp="1"/>
          </p:cNvSpPr>
          <p:nvPr>
            <p:ph idx="1"/>
          </p:nvPr>
        </p:nvSpPr>
        <p:spPr>
          <a:xfrm>
            <a:off x="838200" y="1929384"/>
            <a:ext cx="10515600" cy="4251960"/>
          </a:xfrm>
        </p:spPr>
        <p:txBody>
          <a:bodyPr>
            <a:normAutofit lnSpcReduction="10000"/>
          </a:bodyPr>
          <a:lstStyle/>
          <a:p>
            <a:pPr marL="0" indent="0">
              <a:buNone/>
            </a:pPr>
            <a:r>
              <a:rPr lang="en-US" sz="2200" dirty="0"/>
              <a:t>There are several strategies that can be adopted as it pertains to the maintenance of a facility, the primary three being:</a:t>
            </a:r>
          </a:p>
          <a:p>
            <a:r>
              <a:rPr lang="en-US" sz="2200" dirty="0"/>
              <a:t>Proactive – thermography, vibration analysis are examples of identifying any issues before a failure occurs</a:t>
            </a:r>
          </a:p>
          <a:p>
            <a:r>
              <a:rPr lang="en-US" sz="2200" dirty="0"/>
              <a:t>Preventative – legislative requirements for life safety equipment (100% compliant), manufacturer’s recommendations, industry standards to maintain expected end of useful life of a system and/or equipment</a:t>
            </a:r>
          </a:p>
          <a:p>
            <a:r>
              <a:rPr lang="en-US" sz="2200" dirty="0"/>
              <a:t>Reactive – break down maintenance, also known as corrective maintenance, make repairs once a piece of equipment or system has a failure</a:t>
            </a:r>
          </a:p>
          <a:p>
            <a:endParaRPr lang="en-US" sz="2200" dirty="0"/>
          </a:p>
          <a:p>
            <a:pPr marL="0" indent="0">
              <a:buNone/>
            </a:pPr>
            <a:r>
              <a:rPr lang="en-US" sz="2200" dirty="0"/>
              <a:t>* Run to Failure model on low risk, low value items, like a bathroom fan would adopt this strategy and replace once it catastrophically fails</a:t>
            </a:r>
          </a:p>
        </p:txBody>
      </p:sp>
    </p:spTree>
    <p:extLst>
      <p:ext uri="{BB962C8B-B14F-4D97-AF65-F5344CB8AC3E}">
        <p14:creationId xmlns:p14="http://schemas.microsoft.com/office/powerpoint/2010/main" val="93003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2BB7420-B6FF-40D0-81EC-8EF0C1C43932}"/>
              </a:ext>
            </a:extLst>
          </p:cNvPr>
          <p:cNvSpPr>
            <a:spLocks noGrp="1"/>
          </p:cNvSpPr>
          <p:nvPr>
            <p:ph type="ctrTitle"/>
          </p:nvPr>
        </p:nvSpPr>
        <p:spPr>
          <a:xfrm>
            <a:off x="4038600" y="1939159"/>
            <a:ext cx="7644627" cy="2751086"/>
          </a:xfrm>
        </p:spPr>
        <p:txBody>
          <a:bodyPr>
            <a:normAutofit/>
          </a:bodyPr>
          <a:lstStyle/>
          <a:p>
            <a:pPr algn="r"/>
            <a:r>
              <a:rPr lang="en-US" dirty="0"/>
              <a:t>Building Life Cycle</a:t>
            </a:r>
            <a:endParaRPr lang="en-US"/>
          </a:p>
        </p:txBody>
      </p:sp>
      <p:sp>
        <p:nvSpPr>
          <p:cNvPr id="3" name="Subtitle 2">
            <a:extLst>
              <a:ext uri="{FF2B5EF4-FFF2-40B4-BE49-F238E27FC236}">
                <a16:creationId xmlns:a16="http://schemas.microsoft.com/office/drawing/2014/main" id="{0FD0CFCC-BAC7-45FC-A1FD-0F0B128A3E5E}"/>
              </a:ext>
            </a:extLst>
          </p:cNvPr>
          <p:cNvSpPr>
            <a:spLocks noGrp="1"/>
          </p:cNvSpPr>
          <p:nvPr>
            <p:ph type="subTitle" idx="1"/>
          </p:nvPr>
        </p:nvSpPr>
        <p:spPr>
          <a:xfrm>
            <a:off x="4038600" y="4782320"/>
            <a:ext cx="7644627" cy="1329443"/>
          </a:xfrm>
        </p:spPr>
        <p:txBody>
          <a:bodyPr>
            <a:normAutofit/>
          </a:bodyPr>
          <a:lstStyle/>
          <a:p>
            <a:pPr algn="r"/>
            <a:r>
              <a:rPr lang="en-US" sz="1700"/>
              <a:t>Facility Asset Management </a:t>
            </a:r>
          </a:p>
          <a:p>
            <a:pPr algn="r"/>
            <a:endParaRPr lang="en-US" sz="1700"/>
          </a:p>
          <a:p>
            <a:pPr algn="r"/>
            <a:r>
              <a:rPr lang="en-US" sz="1700"/>
              <a:t>A practical approach to manage vertical assets from cradle to grave in a proactive and efficient delivery model following industry standards and best practices.</a:t>
            </a:r>
          </a:p>
        </p:txBody>
      </p:sp>
    </p:spTree>
    <p:extLst>
      <p:ext uri="{BB962C8B-B14F-4D97-AF65-F5344CB8AC3E}">
        <p14:creationId xmlns:p14="http://schemas.microsoft.com/office/powerpoint/2010/main" val="2149186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B34DA6-1A81-4C50-AB9D-199969FBDABA}"/>
              </a:ext>
            </a:extLst>
          </p:cNvPr>
          <p:cNvSpPr>
            <a:spLocks noGrp="1"/>
          </p:cNvSpPr>
          <p:nvPr>
            <p:ph type="title"/>
          </p:nvPr>
        </p:nvSpPr>
        <p:spPr>
          <a:xfrm>
            <a:off x="838200" y="365125"/>
            <a:ext cx="10515600" cy="957317"/>
          </a:xfrm>
        </p:spPr>
        <p:txBody>
          <a:bodyPr>
            <a:normAutofit/>
          </a:bodyPr>
          <a:lstStyle/>
          <a:p>
            <a:r>
              <a:rPr lang="en-US" sz="5400" dirty="0"/>
              <a:t>Maintenance Strategies</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2AE7682-B3C6-4F91-8D2D-46A075A2DD78}"/>
              </a:ext>
            </a:extLst>
          </p:cNvPr>
          <p:cNvSpPr>
            <a:spLocks noGrp="1"/>
          </p:cNvSpPr>
          <p:nvPr>
            <p:ph idx="1"/>
          </p:nvPr>
        </p:nvSpPr>
        <p:spPr>
          <a:xfrm>
            <a:off x="838200" y="1929384"/>
            <a:ext cx="10515600" cy="4251960"/>
          </a:xfrm>
        </p:spPr>
        <p:txBody>
          <a:bodyPr>
            <a:normAutofit fontScale="92500"/>
          </a:bodyPr>
          <a:lstStyle/>
          <a:p>
            <a:pPr marL="0" indent="0">
              <a:buNone/>
            </a:pPr>
            <a:r>
              <a:rPr lang="en-US" sz="2200" dirty="0"/>
              <a:t>Computerized Maintenance Management Systems (CMMS)</a:t>
            </a:r>
          </a:p>
          <a:p>
            <a:pPr marL="0" indent="0">
              <a:buNone/>
            </a:pPr>
            <a:r>
              <a:rPr lang="en-US" sz="2200" dirty="0"/>
              <a:t>In todays age of technology there are several brands or types of software that will assist in facilitating a robust maintenance delivery program. The right CMMS program will create the efficiencies and synergies required to set up a maintenance department to success. </a:t>
            </a:r>
          </a:p>
          <a:p>
            <a:pPr marL="0" indent="0">
              <a:buNone/>
            </a:pPr>
            <a:r>
              <a:rPr lang="en-US" sz="2200" dirty="0"/>
              <a:t>Some of the benefits of a properly integrated CMMS can provide:</a:t>
            </a:r>
          </a:p>
          <a:p>
            <a:r>
              <a:rPr lang="en-US" sz="2200" dirty="0"/>
              <a:t>A work order system</a:t>
            </a:r>
          </a:p>
          <a:p>
            <a:r>
              <a:rPr lang="en-US" sz="2200" dirty="0"/>
              <a:t>Capture all history on a system/equipment</a:t>
            </a:r>
          </a:p>
          <a:p>
            <a:r>
              <a:rPr lang="en-US" sz="2200" dirty="0"/>
              <a:t>Identify failure modes on systems/equipment to proactively budget to replace “bad actors”</a:t>
            </a:r>
          </a:p>
          <a:p>
            <a:r>
              <a:rPr lang="en-US" sz="2200" dirty="0"/>
              <a:t>Used to capture Key Performance Indicators (KPI’s)</a:t>
            </a:r>
          </a:p>
          <a:p>
            <a:r>
              <a:rPr lang="en-US" sz="2200" dirty="0"/>
              <a:t>Scheduling and time estimate for all work</a:t>
            </a:r>
          </a:p>
          <a:p>
            <a:r>
              <a:rPr lang="en-US" sz="2200" dirty="0"/>
              <a:t>Used for resource loading for either internal service delivery models or contracted services</a:t>
            </a:r>
          </a:p>
          <a:p>
            <a:endParaRPr lang="en-US" sz="2200" dirty="0"/>
          </a:p>
        </p:txBody>
      </p:sp>
    </p:spTree>
    <p:extLst>
      <p:ext uri="{BB962C8B-B14F-4D97-AF65-F5344CB8AC3E}">
        <p14:creationId xmlns:p14="http://schemas.microsoft.com/office/powerpoint/2010/main" val="3913661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B34DA6-1A81-4C50-AB9D-199969FBDAB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Summary</a:t>
            </a:r>
          </a:p>
        </p:txBody>
      </p:sp>
      <p:sp>
        <p:nvSpPr>
          <p:cNvPr id="26"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2AE7682-B3C6-4F91-8D2D-46A075A2DD78}"/>
              </a:ext>
            </a:extLst>
          </p:cNvPr>
          <p:cNvSpPr>
            <a:spLocks noGrp="1"/>
          </p:cNvSpPr>
          <p:nvPr>
            <p:ph idx="1"/>
          </p:nvPr>
        </p:nvSpPr>
        <p:spPr>
          <a:xfrm>
            <a:off x="4447308" y="591344"/>
            <a:ext cx="6906491" cy="5213838"/>
          </a:xfrm>
        </p:spPr>
        <p:txBody>
          <a:bodyPr anchor="ctr">
            <a:normAutofit/>
          </a:bodyPr>
          <a:lstStyle/>
          <a:p>
            <a:pPr marL="0" indent="0">
              <a:buNone/>
            </a:pPr>
            <a:r>
              <a:rPr lang="en-US" sz="2000" dirty="0"/>
              <a:t>At the inception, your organization will require the framework in which to implement Asset Management. The four fundamentals of a Policy, Objectives, Strategic Plan and Plans to ensure you have a systematical approach of the governance to realize the value that an asset over the entirety of its life cycle.</a:t>
            </a:r>
          </a:p>
          <a:p>
            <a:pPr marL="0" indent="0">
              <a:buNone/>
            </a:pPr>
            <a:r>
              <a:rPr lang="en-US" sz="2000" dirty="0"/>
              <a:t>Once you know where you want to go to move your asset management forward, then you can develop the necessary framework required to achieve the goals set forth by your organization.</a:t>
            </a:r>
          </a:p>
        </p:txBody>
      </p:sp>
    </p:spTree>
    <p:extLst>
      <p:ext uri="{BB962C8B-B14F-4D97-AF65-F5344CB8AC3E}">
        <p14:creationId xmlns:p14="http://schemas.microsoft.com/office/powerpoint/2010/main" val="3537409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B34DA6-1A81-4C50-AB9D-199969FBDAB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Summary</a:t>
            </a:r>
          </a:p>
        </p:txBody>
      </p:sp>
      <p:sp>
        <p:nvSpPr>
          <p:cNvPr id="26"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2AE7682-B3C6-4F91-8D2D-46A075A2DD78}"/>
              </a:ext>
            </a:extLst>
          </p:cNvPr>
          <p:cNvSpPr>
            <a:spLocks noGrp="1"/>
          </p:cNvSpPr>
          <p:nvPr>
            <p:ph idx="1"/>
          </p:nvPr>
        </p:nvSpPr>
        <p:spPr>
          <a:xfrm>
            <a:off x="4447308" y="591344"/>
            <a:ext cx="6906491" cy="5213838"/>
          </a:xfrm>
        </p:spPr>
        <p:txBody>
          <a:bodyPr anchor="ctr">
            <a:normAutofit lnSpcReduction="10000"/>
          </a:bodyPr>
          <a:lstStyle/>
          <a:p>
            <a:pPr marL="0" indent="0">
              <a:buNone/>
            </a:pPr>
            <a:r>
              <a:rPr lang="en-US" sz="2000" dirty="0"/>
              <a:t>As technology advances, so to do business strategies have to evolve, to properly manage your assets. The days of using diaries, paper logbooks and tribal knowledge are things of the past. Even in today’s industry everything is evolving very quickly, and it is a challenge to keep on top of all the changes these advances create.  A great example of this is OEM (Operating and Equipment Manuals), with many manufactures utilizing the world wide web, they are uploading all their specifications onto their web pages and making these available to everyone. This is eliminating the need to have OEM as part of your overall maintenance strategy, as a resource to fall back onto when required.</a:t>
            </a:r>
          </a:p>
          <a:p>
            <a:pPr marL="0" indent="0">
              <a:buNone/>
            </a:pPr>
            <a:r>
              <a:rPr lang="en-US" sz="2000" dirty="0"/>
              <a:t>Even the business strategy to adopt Asset Management is relatively new to industry, as it did not gain traction until 2004 (PAS55 – Publicly Available Specification) and the ISO 55000 Standard was not implemented until 2014. The standard has gained a lot of traction in the recent years, as more and more Countries and Cities have adopted, holistically or in some cases, a modified version.</a:t>
            </a:r>
          </a:p>
        </p:txBody>
      </p:sp>
    </p:spTree>
    <p:extLst>
      <p:ext uri="{BB962C8B-B14F-4D97-AF65-F5344CB8AC3E}">
        <p14:creationId xmlns:p14="http://schemas.microsoft.com/office/powerpoint/2010/main" val="3202537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extBox 1">
            <a:extLst>
              <a:ext uri="{FF2B5EF4-FFF2-40B4-BE49-F238E27FC236}">
                <a16:creationId xmlns:a16="http://schemas.microsoft.com/office/drawing/2014/main" id="{DB22B670-2772-42BE-802C-8945EAABABD0}"/>
              </a:ext>
            </a:extLst>
          </p:cNvPr>
          <p:cNvSpPr txBox="1"/>
          <p:nvPr/>
        </p:nvSpPr>
        <p:spPr>
          <a:xfrm>
            <a:off x="3315031" y="1380754"/>
            <a:ext cx="5561938" cy="2513516"/>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000" kern="1200" dirty="0">
                <a:solidFill>
                  <a:schemeClr val="tx1"/>
                </a:solidFill>
                <a:latin typeface="+mj-lt"/>
                <a:ea typeface="+mj-ea"/>
                <a:cs typeface="+mj-cs"/>
              </a:rPr>
              <a:t>Questions?</a:t>
            </a:r>
          </a:p>
        </p:txBody>
      </p:sp>
      <p:sp>
        <p:nvSpPr>
          <p:cNvPr id="15" name="Arc 1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0439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B2C940-A7A9-4693-AEDB-5A20BF6E7175}"/>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Building Life Cycle</a:t>
            </a:r>
            <a:br>
              <a:rPr lang="en-US" dirty="0">
                <a:solidFill>
                  <a:srgbClr val="FFFFFF"/>
                </a:solidFill>
              </a:rPr>
            </a:br>
            <a:r>
              <a:rPr lang="en-US" dirty="0">
                <a:solidFill>
                  <a:srgbClr val="FFFFFF"/>
                </a:solidFill>
              </a:rPr>
              <a:t>(ISO 55000)</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EE0AFBC-F98A-4F7F-B1C4-3CAF2CB53F22}"/>
              </a:ext>
            </a:extLst>
          </p:cNvPr>
          <p:cNvSpPr>
            <a:spLocks noGrp="1"/>
          </p:cNvSpPr>
          <p:nvPr>
            <p:ph idx="1"/>
          </p:nvPr>
        </p:nvSpPr>
        <p:spPr>
          <a:xfrm>
            <a:off x="4447308" y="591344"/>
            <a:ext cx="6906491" cy="5585619"/>
          </a:xfrm>
        </p:spPr>
        <p:txBody>
          <a:bodyPr anchor="ctr">
            <a:normAutofit lnSpcReduction="10000"/>
          </a:bodyPr>
          <a:lstStyle/>
          <a:p>
            <a:pPr marL="0" indent="0">
              <a:buNone/>
            </a:pPr>
            <a:r>
              <a:rPr lang="en-US" sz="2800" dirty="0"/>
              <a:t>An Asset Management standard defines an asset as anything that will create value for an organization, not necessarily just physical  production assets.</a:t>
            </a:r>
          </a:p>
          <a:p>
            <a:pPr marL="0" indent="0">
              <a:buNone/>
            </a:pPr>
            <a:r>
              <a:rPr lang="en-US" sz="2800" dirty="0"/>
              <a:t>An Asset Management system provides a structured approach for the development, coordination and control of asset-related activities across their life cycle.</a:t>
            </a:r>
          </a:p>
          <a:p>
            <a:pPr marL="0" indent="0">
              <a:buNone/>
            </a:pPr>
            <a:r>
              <a:rPr lang="en-US" sz="2800" dirty="0"/>
              <a:t>Your focus should be in the understanding and management of the value and risk to your organization, so that you can set the principles by which you intend to apply Asset Management to achieve organizational objectives.</a:t>
            </a:r>
          </a:p>
        </p:txBody>
      </p:sp>
    </p:spTree>
    <p:extLst>
      <p:ext uri="{BB962C8B-B14F-4D97-AF65-F5344CB8AC3E}">
        <p14:creationId xmlns:p14="http://schemas.microsoft.com/office/powerpoint/2010/main" val="309897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B2C940-A7A9-4693-AEDB-5A20BF6E7175}"/>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Building Life Cycle</a:t>
            </a:r>
            <a:br>
              <a:rPr lang="en-US" dirty="0">
                <a:solidFill>
                  <a:srgbClr val="FFFFFF"/>
                </a:solidFill>
              </a:rPr>
            </a:br>
            <a:r>
              <a:rPr lang="en-US" dirty="0">
                <a:solidFill>
                  <a:srgbClr val="FFFFFF"/>
                </a:solidFill>
              </a:rPr>
              <a:t>(ISO 55000)</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EE0AFBC-F98A-4F7F-B1C4-3CAF2CB53F22}"/>
              </a:ext>
            </a:extLst>
          </p:cNvPr>
          <p:cNvSpPr>
            <a:spLocks noGrp="1"/>
          </p:cNvSpPr>
          <p:nvPr>
            <p:ph idx="1"/>
          </p:nvPr>
        </p:nvSpPr>
        <p:spPr>
          <a:xfrm>
            <a:off x="4447308" y="2852256"/>
            <a:ext cx="6906491" cy="4005743"/>
          </a:xfrm>
        </p:spPr>
        <p:txBody>
          <a:bodyPr anchor="ctr">
            <a:normAutofit fontScale="62500" lnSpcReduction="20000"/>
          </a:bodyPr>
          <a:lstStyle/>
          <a:p>
            <a:pPr marL="0" indent="0">
              <a:buNone/>
            </a:pPr>
            <a:r>
              <a:rPr lang="en-US" sz="2800" dirty="0"/>
              <a:t>The four components of an Asset Management system are:</a:t>
            </a:r>
          </a:p>
          <a:p>
            <a:r>
              <a:rPr lang="en-US" dirty="0"/>
              <a:t>Asset Management Policy</a:t>
            </a:r>
          </a:p>
          <a:p>
            <a:pPr lvl="1"/>
            <a:r>
              <a:rPr lang="en-US" dirty="0"/>
              <a:t>Identifies the Intent, Scope, Principles and Responsibilities in implementing Asset Management as a business model and promoting continual improvements.</a:t>
            </a:r>
          </a:p>
          <a:p>
            <a:r>
              <a:rPr lang="en-US" sz="2800" dirty="0"/>
              <a:t>Asset Management Objectives</a:t>
            </a:r>
          </a:p>
          <a:p>
            <a:pPr lvl="1"/>
            <a:r>
              <a:rPr lang="en-US" dirty="0"/>
              <a:t>Capture the outcome or performance required from an asset in order to deliver your organization on how to leverage your assets to deliver on your strategic plan</a:t>
            </a:r>
          </a:p>
          <a:p>
            <a:r>
              <a:rPr lang="en-US" dirty="0"/>
              <a:t>Asset Management Strategic Plan</a:t>
            </a:r>
          </a:p>
          <a:p>
            <a:pPr lvl="1"/>
            <a:r>
              <a:rPr lang="en-US" dirty="0"/>
              <a:t>Documented information that specifies how organizational objectives are to be converted into Asset Management objectives, the approach for developing asset management plans, and the role of the asset management system in supporting achievement of the asset.</a:t>
            </a:r>
          </a:p>
          <a:p>
            <a:r>
              <a:rPr lang="en-US" sz="2800" dirty="0"/>
              <a:t>Asset Management Plans</a:t>
            </a:r>
          </a:p>
          <a:p>
            <a:pPr lvl="1"/>
            <a:r>
              <a:rPr lang="en-US" dirty="0"/>
              <a:t>Is a tactical plan for managing an organization’s infrastructure and other assets to deliver an agreed standard of service</a:t>
            </a:r>
          </a:p>
          <a:p>
            <a:endParaRPr lang="en-US" dirty="0"/>
          </a:p>
          <a:p>
            <a:pPr marL="0" indent="0">
              <a:buNone/>
            </a:pPr>
            <a:endParaRPr lang="en-US" sz="2800" dirty="0">
              <a:solidFill>
                <a:srgbClr val="0563C1"/>
              </a:solidFill>
              <a:hlinkClick r:id="rId2">
                <a:extLst>
                  <a:ext uri="{A12FA001-AC4F-418D-AE19-62706E023703}">
                    <ahyp:hlinkClr xmlns:ahyp="http://schemas.microsoft.com/office/drawing/2018/hyperlinkcolor" val="tx"/>
                  </a:ext>
                </a:extLst>
              </a:hlinkClick>
            </a:endParaRPr>
          </a:p>
          <a:p>
            <a:pPr marL="0" indent="0">
              <a:buNone/>
            </a:pPr>
            <a:endParaRPr lang="en-US" dirty="0">
              <a:solidFill>
                <a:srgbClr val="0563C1"/>
              </a:solidFill>
              <a:hlinkClick r:id="rId2">
                <a:extLst>
                  <a:ext uri="{A12FA001-AC4F-418D-AE19-62706E023703}">
                    <ahyp:hlinkClr xmlns:ahyp="http://schemas.microsoft.com/office/drawing/2018/hyperlinkcolor" val="tx"/>
                  </a:ext>
                </a:extLst>
              </a:hlinkClick>
            </a:endParaRPr>
          </a:p>
          <a:p>
            <a:pPr marL="0" indent="0">
              <a:buNone/>
            </a:pPr>
            <a:endParaRPr lang="en-US" sz="2800" dirty="0">
              <a:solidFill>
                <a:srgbClr val="0563C1"/>
              </a:solidFill>
              <a:hlinkClick r:id="rId2">
                <a:extLst>
                  <a:ext uri="{A12FA001-AC4F-418D-AE19-62706E023703}">
                    <ahyp:hlinkClr xmlns:ahyp="http://schemas.microsoft.com/office/drawing/2018/hyperlinkcolor" val="tx"/>
                  </a:ext>
                </a:extLst>
              </a:hlinkClick>
            </a:endParaRPr>
          </a:p>
          <a:p>
            <a:pPr marL="0" indent="0">
              <a:buNone/>
            </a:pPr>
            <a:endParaRPr lang="en-US" sz="2800" dirty="0">
              <a:solidFill>
                <a:srgbClr val="0563C1"/>
              </a:solidFill>
              <a:hlinkClick r:id="rId2">
                <a:extLst>
                  <a:ext uri="{A12FA001-AC4F-418D-AE19-62706E023703}">
                    <ahyp:hlinkClr xmlns:ahyp="http://schemas.microsoft.com/office/drawing/2018/hyperlinkcolor" val="tx"/>
                  </a:ext>
                </a:extLst>
              </a:hlinkClick>
            </a:endParaRPr>
          </a:p>
          <a:p>
            <a:pPr marL="0" indent="0">
              <a:buNone/>
            </a:pPr>
            <a:endParaRPr lang="en-US" sz="2800" dirty="0">
              <a:solidFill>
                <a:srgbClr val="0563C1"/>
              </a:solidFill>
              <a:hlinkClick r:id="rId2">
                <a:extLst>
                  <a:ext uri="{A12FA001-AC4F-418D-AE19-62706E023703}">
                    <ahyp:hlinkClr xmlns:ahyp="http://schemas.microsoft.com/office/drawing/2018/hyperlinkcolor" val="tx"/>
                  </a:ext>
                </a:extLst>
              </a:hlinkClick>
            </a:endParaRPr>
          </a:p>
          <a:p>
            <a:endParaRPr lang="en-US" sz="2800" dirty="0"/>
          </a:p>
        </p:txBody>
      </p:sp>
    </p:spTree>
    <p:extLst>
      <p:ext uri="{BB962C8B-B14F-4D97-AF65-F5344CB8AC3E}">
        <p14:creationId xmlns:p14="http://schemas.microsoft.com/office/powerpoint/2010/main" val="428320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B2C940-A7A9-4693-AEDB-5A20BF6E7175}"/>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Building Life Cycle</a:t>
            </a:r>
            <a:br>
              <a:rPr lang="en-US" dirty="0">
                <a:solidFill>
                  <a:srgbClr val="FFFFFF"/>
                </a:solidFill>
              </a:rPr>
            </a:br>
            <a:r>
              <a:rPr lang="en-US" dirty="0">
                <a:solidFill>
                  <a:srgbClr val="FFFFFF"/>
                </a:solidFill>
              </a:rPr>
              <a:t>(ISO 55000)</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EE0AFBC-F98A-4F7F-B1C4-3CAF2CB53F22}"/>
              </a:ext>
            </a:extLst>
          </p:cNvPr>
          <p:cNvSpPr>
            <a:spLocks noGrp="1"/>
          </p:cNvSpPr>
          <p:nvPr>
            <p:ph idx="1"/>
          </p:nvPr>
        </p:nvSpPr>
        <p:spPr>
          <a:xfrm>
            <a:off x="4447308" y="591344"/>
            <a:ext cx="6906491" cy="5585619"/>
          </a:xfrm>
        </p:spPr>
        <p:txBody>
          <a:bodyPr anchor="ctr">
            <a:normAutofit/>
          </a:bodyPr>
          <a:lstStyle/>
          <a:p>
            <a:pPr marL="0" indent="0">
              <a:buNone/>
            </a:pPr>
            <a:r>
              <a:rPr lang="en-US" dirty="0"/>
              <a:t>Facility Asset Management requires a solid foundation in which to build off, which should include:</a:t>
            </a:r>
          </a:p>
          <a:p>
            <a:r>
              <a:rPr lang="en-US" dirty="0"/>
              <a:t>Total Cost of Ownership </a:t>
            </a:r>
          </a:p>
          <a:p>
            <a:r>
              <a:rPr lang="en-US" dirty="0"/>
              <a:t>An Asset Registry</a:t>
            </a:r>
          </a:p>
          <a:p>
            <a:r>
              <a:rPr lang="en-US" dirty="0"/>
              <a:t>Facility Identification</a:t>
            </a:r>
          </a:p>
          <a:p>
            <a:r>
              <a:rPr lang="en-US" dirty="0"/>
              <a:t>Proactive/Preventative/Reactive strategies</a:t>
            </a:r>
          </a:p>
          <a:p>
            <a:r>
              <a:rPr lang="en-US" dirty="0"/>
              <a:t>Cradle to Grave accountability</a:t>
            </a:r>
          </a:p>
        </p:txBody>
      </p:sp>
    </p:spTree>
    <p:extLst>
      <p:ext uri="{BB962C8B-B14F-4D97-AF65-F5344CB8AC3E}">
        <p14:creationId xmlns:p14="http://schemas.microsoft.com/office/powerpoint/2010/main" val="3976840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19D49A-83CF-4A80-852A-87F05D59715E}"/>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Total Cost of Ownership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56763C8-54C1-4CE4-ADE0-77B355ABB89D}"/>
              </a:ext>
            </a:extLst>
          </p:cNvPr>
          <p:cNvSpPr>
            <a:spLocks noGrp="1"/>
          </p:cNvSpPr>
          <p:nvPr>
            <p:ph idx="1"/>
          </p:nvPr>
        </p:nvSpPr>
        <p:spPr>
          <a:xfrm>
            <a:off x="4447308" y="591344"/>
            <a:ext cx="6906491" cy="5585619"/>
          </a:xfrm>
        </p:spPr>
        <p:txBody>
          <a:bodyPr anchor="ctr">
            <a:normAutofit fontScale="92500"/>
          </a:bodyPr>
          <a:lstStyle/>
          <a:p>
            <a:pPr marL="0" indent="0">
              <a:buNone/>
            </a:pPr>
            <a:r>
              <a:rPr lang="en-US" dirty="0"/>
              <a:t>There are several factors that hinge on the total cost of ownership for a facility, such as:</a:t>
            </a:r>
          </a:p>
          <a:p>
            <a:pPr marL="0" indent="0">
              <a:buNone/>
            </a:pPr>
            <a:r>
              <a:rPr lang="en-US" dirty="0"/>
              <a:t>- Capital – when an asset is originally built </a:t>
            </a:r>
          </a:p>
          <a:p>
            <a:pPr>
              <a:buFontTx/>
              <a:buChar char="-"/>
            </a:pPr>
            <a:r>
              <a:rPr lang="en-US" dirty="0"/>
              <a:t>Operating costs – custodial, pest control, contracted services, insurance et cetera</a:t>
            </a:r>
          </a:p>
          <a:p>
            <a:pPr>
              <a:buFontTx/>
              <a:buChar char="-"/>
            </a:pPr>
            <a:r>
              <a:rPr lang="en-US" dirty="0"/>
              <a:t>Maintenance costs – proactive, preventative reactive maintenance or run to failure</a:t>
            </a:r>
          </a:p>
          <a:p>
            <a:pPr>
              <a:buFontTx/>
              <a:buChar char="-"/>
            </a:pPr>
            <a:r>
              <a:rPr lang="en-US" dirty="0"/>
              <a:t>Utility costs – power, natural gas, water, sewer </a:t>
            </a:r>
          </a:p>
          <a:p>
            <a:pPr>
              <a:buFontTx/>
              <a:buChar char="-"/>
            </a:pPr>
            <a:r>
              <a:rPr lang="en-US" dirty="0"/>
              <a:t>Capital and Operational upgrades – renovation to space, replacement of major systems and/or equipment</a:t>
            </a:r>
          </a:p>
          <a:p>
            <a:pPr>
              <a:buFontTx/>
              <a:buChar char="-"/>
            </a:pPr>
            <a:r>
              <a:rPr lang="en-US" dirty="0"/>
              <a:t>Decommissioning/Demolition – when an asset has reached its End of Useful Life</a:t>
            </a:r>
          </a:p>
        </p:txBody>
      </p:sp>
    </p:spTree>
    <p:extLst>
      <p:ext uri="{BB962C8B-B14F-4D97-AF65-F5344CB8AC3E}">
        <p14:creationId xmlns:p14="http://schemas.microsoft.com/office/powerpoint/2010/main" val="333408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D60B79-F15B-4FD7-8DC9-8C12D6B71919}"/>
              </a:ext>
            </a:extLst>
          </p:cNvPr>
          <p:cNvSpPr>
            <a:spLocks noGrp="1"/>
          </p:cNvSpPr>
          <p:nvPr>
            <p:ph type="title"/>
          </p:nvPr>
        </p:nvSpPr>
        <p:spPr>
          <a:xfrm>
            <a:off x="838200" y="365125"/>
            <a:ext cx="10515600" cy="1325563"/>
          </a:xfrm>
        </p:spPr>
        <p:txBody>
          <a:bodyPr>
            <a:normAutofit/>
          </a:bodyPr>
          <a:lstStyle/>
          <a:p>
            <a:r>
              <a:rPr lang="en-US" sz="5400"/>
              <a:t>Total Cost of Ownership</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E842319-0A15-4599-8CD1-F0E969BF2612}"/>
              </a:ext>
            </a:extLst>
          </p:cNvPr>
          <p:cNvSpPr>
            <a:spLocks noGrp="1"/>
          </p:cNvSpPr>
          <p:nvPr>
            <p:ph idx="1"/>
          </p:nvPr>
        </p:nvSpPr>
        <p:spPr>
          <a:xfrm>
            <a:off x="838200" y="1929384"/>
            <a:ext cx="10515600" cy="4251960"/>
          </a:xfrm>
        </p:spPr>
        <p:txBody>
          <a:bodyPr>
            <a:normAutofit/>
          </a:bodyPr>
          <a:lstStyle/>
          <a:p>
            <a:pPr marL="0" indent="0">
              <a:buNone/>
            </a:pPr>
            <a:r>
              <a:rPr lang="en-US" sz="2200" dirty="0"/>
              <a:t>There is an industry standard when calculating the TCO for a facility, as a quick rule of thumb:</a:t>
            </a:r>
          </a:p>
          <a:p>
            <a:r>
              <a:rPr lang="en-US" sz="2200" dirty="0"/>
              <a:t>Approximately 3% of the capital cost will be the value for Operations/Maintenance/Utilities for a facility</a:t>
            </a:r>
          </a:p>
          <a:p>
            <a:r>
              <a:rPr lang="en-US" sz="2200" dirty="0"/>
              <a:t>As an example, a facility that has a capital cost of $10,000,000.00 will have an annual operable cost of $300,000.00</a:t>
            </a:r>
          </a:p>
          <a:p>
            <a:r>
              <a:rPr lang="en-US" sz="2200" dirty="0"/>
              <a:t>There are exceptions to this rule, as it is dependent upon the intent, design and usage – a facility like a Water Treatment Plant will have a higher then 3% annual cost; whereas a smaller facility, like a gazebo would be less than the 3% average.  </a:t>
            </a:r>
          </a:p>
        </p:txBody>
      </p:sp>
    </p:spTree>
    <p:extLst>
      <p:ext uri="{BB962C8B-B14F-4D97-AF65-F5344CB8AC3E}">
        <p14:creationId xmlns:p14="http://schemas.microsoft.com/office/powerpoint/2010/main" val="1787693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8B54D9-7043-4AE8-AB9A-A18FF11B0104}"/>
              </a:ext>
            </a:extLst>
          </p:cNvPr>
          <p:cNvSpPr>
            <a:spLocks noGrp="1"/>
          </p:cNvSpPr>
          <p:nvPr>
            <p:ph type="title"/>
          </p:nvPr>
        </p:nvSpPr>
        <p:spPr>
          <a:xfrm>
            <a:off x="686834" y="1153572"/>
            <a:ext cx="3200400" cy="4461163"/>
          </a:xfrm>
        </p:spPr>
        <p:txBody>
          <a:bodyPr>
            <a:normAutofit/>
          </a:bodyPr>
          <a:lstStyle/>
          <a:p>
            <a:r>
              <a:rPr lang="en-US">
                <a:solidFill>
                  <a:srgbClr val="FFFFFF"/>
                </a:solidFill>
              </a:rPr>
              <a:t>Asset Registry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A36EF0-98C9-4B4F-BCD6-E3C5B306B656}"/>
              </a:ext>
            </a:extLst>
          </p:cNvPr>
          <p:cNvSpPr>
            <a:spLocks noGrp="1"/>
          </p:cNvSpPr>
          <p:nvPr>
            <p:ph idx="1"/>
          </p:nvPr>
        </p:nvSpPr>
        <p:spPr>
          <a:xfrm>
            <a:off x="4447308" y="591344"/>
            <a:ext cx="6906491" cy="5585619"/>
          </a:xfrm>
        </p:spPr>
        <p:txBody>
          <a:bodyPr anchor="ctr">
            <a:normAutofit/>
          </a:bodyPr>
          <a:lstStyle/>
          <a:p>
            <a:pPr marL="0" indent="0">
              <a:buNone/>
            </a:pPr>
            <a:r>
              <a:rPr lang="en-US" dirty="0"/>
              <a:t>An asset registry is a living account of all your physical assets. It can be something as simple as an excel spreadsheet; conversely it can be a complected software system which captures all data that is required. An example of a complex software system is the SAP – Asset Management module that can capture the Total Capital Asset for all facilities. Keep in mind that there are several systems that can be utilized for this function, one would have to be chosen that best suites your specific requirements.</a:t>
            </a:r>
          </a:p>
        </p:txBody>
      </p:sp>
    </p:spTree>
    <p:extLst>
      <p:ext uri="{BB962C8B-B14F-4D97-AF65-F5344CB8AC3E}">
        <p14:creationId xmlns:p14="http://schemas.microsoft.com/office/powerpoint/2010/main" val="1346916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8">
            <a:extLst>
              <a:ext uri="{FF2B5EF4-FFF2-40B4-BE49-F238E27FC236}">
                <a16:creationId xmlns:a16="http://schemas.microsoft.com/office/drawing/2014/main" id="{B082622D-AAF3-4897-8629-FC918530D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0EC0377-0F0C-4926-B41D-A62BBDEBF427}"/>
              </a:ext>
            </a:extLst>
          </p:cNvPr>
          <p:cNvSpPr>
            <a:spLocks noGrp="1"/>
          </p:cNvSpPr>
          <p:nvPr>
            <p:ph type="title"/>
          </p:nvPr>
        </p:nvSpPr>
        <p:spPr>
          <a:xfrm>
            <a:off x="1046746" y="641850"/>
            <a:ext cx="3611880" cy="1535865"/>
          </a:xfrm>
        </p:spPr>
        <p:txBody>
          <a:bodyPr>
            <a:normAutofit/>
          </a:bodyPr>
          <a:lstStyle/>
          <a:p>
            <a:r>
              <a:rPr lang="en-US" sz="3200" dirty="0"/>
              <a:t>Asset Registry</a:t>
            </a:r>
          </a:p>
        </p:txBody>
      </p:sp>
      <p:sp>
        <p:nvSpPr>
          <p:cNvPr id="23" name="Rectangle 22">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25" name="Rectangle 24">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9D52E8F-8F78-4110-9662-C5511865194A}"/>
              </a:ext>
            </a:extLst>
          </p:cNvPr>
          <p:cNvSpPr>
            <a:spLocks noGrp="1"/>
          </p:cNvSpPr>
          <p:nvPr>
            <p:ph idx="1"/>
          </p:nvPr>
        </p:nvSpPr>
        <p:spPr>
          <a:xfrm>
            <a:off x="5300640" y="641850"/>
            <a:ext cx="6053160" cy="1535865"/>
          </a:xfrm>
        </p:spPr>
        <p:txBody>
          <a:bodyPr anchor="ctr">
            <a:normAutofit lnSpcReduction="10000"/>
          </a:bodyPr>
          <a:lstStyle/>
          <a:p>
            <a:pPr marL="0" indent="0">
              <a:buNone/>
            </a:pPr>
            <a:r>
              <a:rPr lang="en-US" sz="1800" dirty="0"/>
              <a:t>First and foremost, you need to know what you have for facilities; therefore, an inventory is required to ensure all facilities are captured. In some instances, an asset registry is created, but it is not complete or not all assets are captured. All pertinent information should be captured, an example is displayed in the table below.</a:t>
            </a:r>
          </a:p>
        </p:txBody>
      </p:sp>
      <p:pic>
        <p:nvPicPr>
          <p:cNvPr id="5" name="Picture 4">
            <a:extLst>
              <a:ext uri="{FF2B5EF4-FFF2-40B4-BE49-F238E27FC236}">
                <a16:creationId xmlns:a16="http://schemas.microsoft.com/office/drawing/2014/main" id="{57A775EA-01A8-42D2-816E-316A0E1B0327}"/>
              </a:ext>
            </a:extLst>
          </p:cNvPr>
          <p:cNvPicPr>
            <a:picLocks noChangeAspect="1"/>
          </p:cNvPicPr>
          <p:nvPr/>
        </p:nvPicPr>
        <p:blipFill rotWithShape="1">
          <a:blip r:embed="rId2">
            <a:extLst>
              <a:ext uri="{28A0092B-C50C-407E-A947-70E740481C1C}">
                <a14:useLocalDpi xmlns:a14="http://schemas.microsoft.com/office/drawing/2010/main" val="0"/>
              </a:ext>
            </a:extLst>
          </a:blip>
          <a:srcRect t="7760" r="1" b="28228"/>
          <a:stretch/>
        </p:blipFill>
        <p:spPr>
          <a:xfrm>
            <a:off x="554416" y="2731167"/>
            <a:ext cx="11167447" cy="3484983"/>
          </a:xfrm>
          <a:prstGeom prst="rect">
            <a:avLst/>
          </a:prstGeom>
        </p:spPr>
      </p:pic>
    </p:spTree>
    <p:extLst>
      <p:ext uri="{BB962C8B-B14F-4D97-AF65-F5344CB8AC3E}">
        <p14:creationId xmlns:p14="http://schemas.microsoft.com/office/powerpoint/2010/main" val="3326242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2514</Words>
  <Application>Microsoft Office PowerPoint</Application>
  <PresentationFormat>Widescreen</PresentationFormat>
  <Paragraphs>172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Facility Asset Management</vt:lpstr>
      <vt:lpstr>Building Life Cycle</vt:lpstr>
      <vt:lpstr>Building Life Cycle (ISO 55000)</vt:lpstr>
      <vt:lpstr>Building Life Cycle (ISO 55000)</vt:lpstr>
      <vt:lpstr>Building Life Cycle (ISO 55000)</vt:lpstr>
      <vt:lpstr>Total Cost of Ownership</vt:lpstr>
      <vt:lpstr>Total Cost of Ownership</vt:lpstr>
      <vt:lpstr>Asset Registry</vt:lpstr>
      <vt:lpstr>Asset Registry</vt:lpstr>
      <vt:lpstr>Facility Identification</vt:lpstr>
      <vt:lpstr>Facility Identification</vt:lpstr>
      <vt:lpstr>Proactive Strategies</vt:lpstr>
      <vt:lpstr>Condition Assessments</vt:lpstr>
      <vt:lpstr>Condition Assessments</vt:lpstr>
      <vt:lpstr>PowerPoint Presentation</vt:lpstr>
      <vt:lpstr>Operational Strategies</vt:lpstr>
      <vt:lpstr>Operational Strategies</vt:lpstr>
      <vt:lpstr>Operational Strategies</vt:lpstr>
      <vt:lpstr>Maintenance Strategies</vt:lpstr>
      <vt:lpstr>Maintenance Strategies</vt:lpstr>
      <vt:lpstr>Summary</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Facility Asset Management</dc:title>
  <dc:creator>William Brook</dc:creator>
  <cp:lastModifiedBy>Kate Cheney</cp:lastModifiedBy>
  <cp:revision>2</cp:revision>
  <dcterms:created xsi:type="dcterms:W3CDTF">2021-02-04T18:07:25Z</dcterms:created>
  <dcterms:modified xsi:type="dcterms:W3CDTF">2021-02-04T20:13:18Z</dcterms:modified>
</cp:coreProperties>
</file>