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3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9" r:id="rId6"/>
    <p:sldMasterId id="2147483699" r:id="rId7"/>
  </p:sldMasterIdLst>
  <p:notesMasterIdLst>
    <p:notesMasterId r:id="rId60"/>
  </p:notesMasterIdLst>
  <p:sldIdLst>
    <p:sldId id="592" r:id="rId8"/>
    <p:sldId id="417" r:id="rId9"/>
    <p:sldId id="556" r:id="rId10"/>
    <p:sldId id="309" r:id="rId11"/>
    <p:sldId id="433" r:id="rId12"/>
    <p:sldId id="388" r:id="rId13"/>
    <p:sldId id="389" r:id="rId14"/>
    <p:sldId id="484" r:id="rId15"/>
    <p:sldId id="553" r:id="rId16"/>
    <p:sldId id="418" r:id="rId17"/>
    <p:sldId id="421" r:id="rId18"/>
    <p:sldId id="422" r:id="rId19"/>
    <p:sldId id="429" r:id="rId20"/>
    <p:sldId id="438" r:id="rId21"/>
    <p:sldId id="554" r:id="rId22"/>
    <p:sldId id="557" r:id="rId23"/>
    <p:sldId id="558" r:id="rId24"/>
    <p:sldId id="559" r:id="rId25"/>
    <p:sldId id="552" r:id="rId26"/>
    <p:sldId id="555" r:id="rId27"/>
    <p:sldId id="579" r:id="rId28"/>
    <p:sldId id="580" r:id="rId29"/>
    <p:sldId id="572" r:id="rId30"/>
    <p:sldId id="561" r:id="rId31"/>
    <p:sldId id="573" r:id="rId32"/>
    <p:sldId id="588" r:id="rId33"/>
    <p:sldId id="564" r:id="rId34"/>
    <p:sldId id="562" r:id="rId35"/>
    <p:sldId id="565" r:id="rId36"/>
    <p:sldId id="589" r:id="rId37"/>
    <p:sldId id="591" r:id="rId38"/>
    <p:sldId id="582" r:id="rId39"/>
    <p:sldId id="590" r:id="rId40"/>
    <p:sldId id="576" r:id="rId41"/>
    <p:sldId id="567" r:id="rId42"/>
    <p:sldId id="574" r:id="rId43"/>
    <p:sldId id="575" r:id="rId44"/>
    <p:sldId id="578" r:id="rId45"/>
    <p:sldId id="585" r:id="rId46"/>
    <p:sldId id="586" r:id="rId47"/>
    <p:sldId id="587" r:id="rId48"/>
    <p:sldId id="569" r:id="rId49"/>
    <p:sldId id="577" r:id="rId50"/>
    <p:sldId id="568" r:id="rId51"/>
    <p:sldId id="286" r:id="rId52"/>
    <p:sldId id="288" r:id="rId53"/>
    <p:sldId id="287" r:id="rId54"/>
    <p:sldId id="289" r:id="rId55"/>
    <p:sldId id="290" r:id="rId56"/>
    <p:sldId id="297" r:id="rId57"/>
    <p:sldId id="581" r:id="rId58"/>
    <p:sldId id="566" r:id="rId59"/>
  </p:sldIdLst>
  <p:sldSz cx="9144000" cy="6858000" type="screen4x3"/>
  <p:notesSz cx="6858000" cy="14763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BBF"/>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937" autoAdjust="0"/>
  </p:normalViewPr>
  <p:slideViewPr>
    <p:cSldViewPr snapToGrid="0">
      <p:cViewPr varScale="1">
        <p:scale>
          <a:sx n="41" d="100"/>
          <a:sy n="41" d="100"/>
        </p:scale>
        <p:origin x="192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oleObject" Target="https://yourcitysolutions-my.sharepoint.com/personal/cory_yourcity_co/Documents/YourCity/1%20-%20Product/Framework/Level%20of%20Service_Risk_Framework/level_service_risk_framework.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rgbClr val="595959"/>
                </a:solidFill>
                <a:latin typeface="Proxima Nova Th" panose="02000506030000020004" pitchFamily="50" charset="0"/>
                <a:ea typeface="+mn-ea"/>
                <a:cs typeface="+mn-cs"/>
              </a:defRPr>
            </a:pPr>
            <a:r>
              <a:rPr lang="en-CA">
                <a:solidFill>
                  <a:srgbClr val="595959"/>
                </a:solidFill>
                <a:latin typeface="Proxima Nova Th" panose="02000506030000020004" pitchFamily="50" charset="0"/>
              </a:rPr>
              <a:t>Asset HealthScore</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595959"/>
              </a:solidFill>
              <a:latin typeface="Proxima Nova Th" panose="02000506030000020004" pitchFamily="50" charset="0"/>
              <a:ea typeface="+mn-ea"/>
              <a:cs typeface="+mn-cs"/>
            </a:defRPr>
          </a:pPr>
          <a:endParaRPr lang="en-US"/>
        </a:p>
      </c:txPr>
    </c:title>
    <c:autoTitleDeleted val="0"/>
    <c:plotArea>
      <c:layout/>
      <c:lineChart>
        <c:grouping val="standard"/>
        <c:varyColors val="0"/>
        <c:ser>
          <c:idx val="0"/>
          <c:order val="0"/>
          <c:tx>
            <c:strRef>
              <c:f>General_Fund!$A$166</c:f>
              <c:strCache>
                <c:ptCount val="1"/>
                <c:pt idx="0">
                  <c:v>General Capital Fund</c:v>
                </c:pt>
              </c:strCache>
            </c:strRef>
          </c:tx>
          <c:spPr>
            <a:ln w="28575" cap="rnd">
              <a:solidFill>
                <a:schemeClr val="tx1"/>
              </a:solidFill>
              <a:round/>
            </a:ln>
            <a:effectLst/>
          </c:spPr>
          <c:marker>
            <c:symbol val="none"/>
          </c:marker>
          <c:val>
            <c:numRef>
              <c:f>General_Fund!$C$166:$AF$166</c:f>
              <c:numCache>
                <c:formatCode>0%</c:formatCode>
                <c:ptCount val="30"/>
                <c:pt idx="0">
                  <c:v>0.9</c:v>
                </c:pt>
                <c:pt idx="1">
                  <c:v>0.9</c:v>
                </c:pt>
                <c:pt idx="2">
                  <c:v>0.9</c:v>
                </c:pt>
                <c:pt idx="3">
                  <c:v>0.95</c:v>
                </c:pt>
                <c:pt idx="4">
                  <c:v>0.95</c:v>
                </c:pt>
                <c:pt idx="5">
                  <c:v>0.95</c:v>
                </c:pt>
                <c:pt idx="6">
                  <c:v>0.95</c:v>
                </c:pt>
                <c:pt idx="7">
                  <c:v>0.95</c:v>
                </c:pt>
                <c:pt idx="8">
                  <c:v>0.95</c:v>
                </c:pt>
                <c:pt idx="9">
                  <c:v>0.95</c:v>
                </c:pt>
                <c:pt idx="10">
                  <c:v>0.94</c:v>
                </c:pt>
                <c:pt idx="11">
                  <c:v>0.94</c:v>
                </c:pt>
                <c:pt idx="12">
                  <c:v>0.94</c:v>
                </c:pt>
                <c:pt idx="13">
                  <c:v>0.94</c:v>
                </c:pt>
                <c:pt idx="14">
                  <c:v>0.94</c:v>
                </c:pt>
                <c:pt idx="15">
                  <c:v>0.94</c:v>
                </c:pt>
                <c:pt idx="16">
                  <c:v>0.94</c:v>
                </c:pt>
                <c:pt idx="17">
                  <c:v>0.94</c:v>
                </c:pt>
                <c:pt idx="18">
                  <c:v>0.94</c:v>
                </c:pt>
                <c:pt idx="19">
                  <c:v>0.94</c:v>
                </c:pt>
                <c:pt idx="20">
                  <c:v>0.94</c:v>
                </c:pt>
                <c:pt idx="21">
                  <c:v>0.94</c:v>
                </c:pt>
                <c:pt idx="22">
                  <c:v>0.94</c:v>
                </c:pt>
                <c:pt idx="23">
                  <c:v>0.94</c:v>
                </c:pt>
                <c:pt idx="24">
                  <c:v>0.94</c:v>
                </c:pt>
                <c:pt idx="25">
                  <c:v>0.94</c:v>
                </c:pt>
                <c:pt idx="26">
                  <c:v>0.94</c:v>
                </c:pt>
                <c:pt idx="27">
                  <c:v>0.86</c:v>
                </c:pt>
                <c:pt idx="28">
                  <c:v>0.86</c:v>
                </c:pt>
                <c:pt idx="29">
                  <c:v>0.86</c:v>
                </c:pt>
              </c:numCache>
            </c:numRef>
          </c:val>
          <c:smooth val="0"/>
          <c:extLst>
            <c:ext xmlns:c16="http://schemas.microsoft.com/office/drawing/2014/chart" uri="{C3380CC4-5D6E-409C-BE32-E72D297353CC}">
              <c16:uniqueId val="{00000000-E39E-4846-8297-F99B37DCC10A}"/>
            </c:ext>
          </c:extLst>
        </c:ser>
        <c:dLbls>
          <c:showLegendKey val="0"/>
          <c:showVal val="0"/>
          <c:showCatName val="0"/>
          <c:showSerName val="0"/>
          <c:showPercent val="0"/>
          <c:showBubbleSize val="0"/>
        </c:dLbls>
        <c:smooth val="0"/>
        <c:axId val="768286512"/>
        <c:axId val="768284872"/>
        <c:extLst>
          <c:ext xmlns:c15="http://schemas.microsoft.com/office/drawing/2012/chart" uri="{02D57815-91ED-43cb-92C2-25804820EDAC}">
            <c15:filteredLineSeries>
              <c15:ser>
                <c:idx val="1"/>
                <c:order val="1"/>
                <c:tx>
                  <c:strRef>
                    <c:extLst>
                      <c:ext uri="{02D57815-91ED-43cb-92C2-25804820EDAC}">
                        <c15:formulaRef>
                          <c15:sqref>General_Fund!$A$167</c15:sqref>
                        </c15:formulaRef>
                      </c:ext>
                    </c:extLst>
                    <c:strCache>
                      <c:ptCount val="1"/>
                      <c:pt idx="0">
                        <c:v>Building</c:v>
                      </c:pt>
                    </c:strCache>
                  </c:strRef>
                </c:tx>
                <c:spPr>
                  <a:ln w="28575" cap="rnd">
                    <a:solidFill>
                      <a:schemeClr val="accent2"/>
                    </a:solidFill>
                    <a:round/>
                  </a:ln>
                  <a:effectLst/>
                </c:spPr>
                <c:marker>
                  <c:symbol val="none"/>
                </c:marker>
                <c:val>
                  <c:numRef>
                    <c:extLst>
                      <c:ext uri="{02D57815-91ED-43cb-92C2-25804820EDAC}">
                        <c15:formulaRef>
                          <c15:sqref>General_Fund!$C$167:$BK$167</c15:sqref>
                        </c15:formulaRef>
                      </c:ext>
                    </c:extLst>
                    <c:numCache>
                      <c:formatCode>0%</c:formatCode>
                      <c:ptCount val="61"/>
                      <c:pt idx="0">
                        <c:v>0.96</c:v>
                      </c:pt>
                      <c:pt idx="1">
                        <c:v>0.96</c:v>
                      </c:pt>
                      <c:pt idx="2">
                        <c:v>0.96</c:v>
                      </c:pt>
                      <c:pt idx="3">
                        <c:v>0.96</c:v>
                      </c:pt>
                      <c:pt idx="4">
                        <c:v>0.96</c:v>
                      </c:pt>
                      <c:pt idx="5">
                        <c:v>0.96</c:v>
                      </c:pt>
                      <c:pt idx="6">
                        <c:v>0.96</c:v>
                      </c:pt>
                      <c:pt idx="7">
                        <c:v>0.96</c:v>
                      </c:pt>
                      <c:pt idx="8">
                        <c:v>0.96</c:v>
                      </c:pt>
                      <c:pt idx="9">
                        <c:v>0.96</c:v>
                      </c:pt>
                      <c:pt idx="10">
                        <c:v>0.96</c:v>
                      </c:pt>
                      <c:pt idx="11">
                        <c:v>0.96</c:v>
                      </c:pt>
                      <c:pt idx="12">
                        <c:v>0.96</c:v>
                      </c:pt>
                      <c:pt idx="13">
                        <c:v>0.95</c:v>
                      </c:pt>
                      <c:pt idx="14">
                        <c:v>0.95</c:v>
                      </c:pt>
                      <c:pt idx="15">
                        <c:v>0.95</c:v>
                      </c:pt>
                      <c:pt idx="16">
                        <c:v>0.95</c:v>
                      </c:pt>
                      <c:pt idx="17">
                        <c:v>0.95</c:v>
                      </c:pt>
                      <c:pt idx="18">
                        <c:v>0.95</c:v>
                      </c:pt>
                      <c:pt idx="19">
                        <c:v>0.95</c:v>
                      </c:pt>
                      <c:pt idx="20">
                        <c:v>0.95</c:v>
                      </c:pt>
                      <c:pt idx="21">
                        <c:v>0.95</c:v>
                      </c:pt>
                      <c:pt idx="22">
                        <c:v>0.95</c:v>
                      </c:pt>
                      <c:pt idx="23">
                        <c:v>0.95</c:v>
                      </c:pt>
                      <c:pt idx="24">
                        <c:v>0.95</c:v>
                      </c:pt>
                      <c:pt idx="25">
                        <c:v>0.95</c:v>
                      </c:pt>
                      <c:pt idx="26">
                        <c:v>0.95</c:v>
                      </c:pt>
                      <c:pt idx="27">
                        <c:v>0.95</c:v>
                      </c:pt>
                      <c:pt idx="28">
                        <c:v>0.94</c:v>
                      </c:pt>
                      <c:pt idx="29">
                        <c:v>0.94</c:v>
                      </c:pt>
                      <c:pt idx="30">
                        <c:v>0.94</c:v>
                      </c:pt>
                      <c:pt idx="31">
                        <c:v>0.94</c:v>
                      </c:pt>
                      <c:pt idx="32">
                        <c:v>0.94</c:v>
                      </c:pt>
                      <c:pt idx="33">
                        <c:v>0.94</c:v>
                      </c:pt>
                      <c:pt idx="34">
                        <c:v>0.94</c:v>
                      </c:pt>
                      <c:pt idx="35">
                        <c:v>0.94</c:v>
                      </c:pt>
                      <c:pt idx="36">
                        <c:v>0.94</c:v>
                      </c:pt>
                      <c:pt idx="37">
                        <c:v>0.94</c:v>
                      </c:pt>
                      <c:pt idx="38">
                        <c:v>0.94</c:v>
                      </c:pt>
                      <c:pt idx="39">
                        <c:v>0.94</c:v>
                      </c:pt>
                      <c:pt idx="40">
                        <c:v>0.88</c:v>
                      </c:pt>
                      <c:pt idx="41">
                        <c:v>0.88</c:v>
                      </c:pt>
                      <c:pt idx="42">
                        <c:v>0.82</c:v>
                      </c:pt>
                      <c:pt idx="43">
                        <c:v>0.79</c:v>
                      </c:pt>
                      <c:pt idx="44">
                        <c:v>0.51</c:v>
                      </c:pt>
                      <c:pt idx="45">
                        <c:v>0.51</c:v>
                      </c:pt>
                      <c:pt idx="46">
                        <c:v>0.51</c:v>
                      </c:pt>
                      <c:pt idx="47">
                        <c:v>0.51</c:v>
                      </c:pt>
                      <c:pt idx="48">
                        <c:v>0.51</c:v>
                      </c:pt>
                      <c:pt idx="49">
                        <c:v>0.37</c:v>
                      </c:pt>
                      <c:pt idx="50">
                        <c:v>0.37</c:v>
                      </c:pt>
                      <c:pt idx="51">
                        <c:v>0.37</c:v>
                      </c:pt>
                      <c:pt idx="52">
                        <c:v>0.37</c:v>
                      </c:pt>
                      <c:pt idx="53">
                        <c:v>0.37</c:v>
                      </c:pt>
                      <c:pt idx="54">
                        <c:v>0.37</c:v>
                      </c:pt>
                      <c:pt idx="55">
                        <c:v>0.37</c:v>
                      </c:pt>
                      <c:pt idx="56">
                        <c:v>0.37</c:v>
                      </c:pt>
                      <c:pt idx="57">
                        <c:v>0.28000000000000003</c:v>
                      </c:pt>
                      <c:pt idx="58">
                        <c:v>0.28000000000000003</c:v>
                      </c:pt>
                      <c:pt idx="59">
                        <c:v>0.28000000000000003</c:v>
                      </c:pt>
                      <c:pt idx="60">
                        <c:v>0.28000000000000003</c:v>
                      </c:pt>
                    </c:numCache>
                  </c:numRef>
                </c:val>
                <c:smooth val="0"/>
                <c:extLst>
                  <c:ext xmlns:c16="http://schemas.microsoft.com/office/drawing/2014/chart" uri="{C3380CC4-5D6E-409C-BE32-E72D297353CC}">
                    <c16:uniqueId val="{00000001-E39E-4846-8297-F99B37DCC10A}"/>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General_Fund!$A$168</c15:sqref>
                        </c15:formulaRef>
                      </c:ext>
                    </c:extLst>
                    <c:strCache>
                      <c:ptCount val="1"/>
                      <c:pt idx="0">
                        <c:v>Drainage</c:v>
                      </c:pt>
                    </c:strCache>
                  </c:strRef>
                </c:tx>
                <c:spPr>
                  <a:ln w="28575" cap="rnd">
                    <a:solidFill>
                      <a:schemeClr val="accent3"/>
                    </a:solidFill>
                    <a:round/>
                  </a:ln>
                  <a:effectLst/>
                </c:spPr>
                <c:marker>
                  <c:symbol val="none"/>
                </c:marker>
                <c:val>
                  <c:numRef>
                    <c:extLst xmlns:c15="http://schemas.microsoft.com/office/drawing/2012/chart">
                      <c:ext xmlns:c15="http://schemas.microsoft.com/office/drawing/2012/chart" uri="{02D57815-91ED-43cb-92C2-25804820EDAC}">
                        <c15:formulaRef>
                          <c15:sqref>General_Fund!$C$168:$BK$168</c15:sqref>
                        </c15:formulaRef>
                      </c:ext>
                    </c:extLst>
                    <c:numCache>
                      <c:formatCode>0%</c:formatCode>
                      <c:ptCount val="61"/>
                      <c:pt idx="0">
                        <c:v>0.96</c:v>
                      </c:pt>
                      <c:pt idx="1">
                        <c:v>0.96</c:v>
                      </c:pt>
                      <c:pt idx="2">
                        <c:v>0.96</c:v>
                      </c:pt>
                      <c:pt idx="3">
                        <c:v>0.96</c:v>
                      </c:pt>
                      <c:pt idx="4">
                        <c:v>0.96</c:v>
                      </c:pt>
                      <c:pt idx="5">
                        <c:v>0.96</c:v>
                      </c:pt>
                      <c:pt idx="6">
                        <c:v>0.96</c:v>
                      </c:pt>
                      <c:pt idx="7">
                        <c:v>0.96</c:v>
                      </c:pt>
                      <c:pt idx="8">
                        <c:v>0.96</c:v>
                      </c:pt>
                      <c:pt idx="9">
                        <c:v>0.96</c:v>
                      </c:pt>
                      <c:pt idx="10">
                        <c:v>0.96</c:v>
                      </c:pt>
                      <c:pt idx="11">
                        <c:v>0.96</c:v>
                      </c:pt>
                      <c:pt idx="12">
                        <c:v>0.96</c:v>
                      </c:pt>
                      <c:pt idx="13">
                        <c:v>0.96</c:v>
                      </c:pt>
                      <c:pt idx="14">
                        <c:v>0.96</c:v>
                      </c:pt>
                      <c:pt idx="15">
                        <c:v>0.96</c:v>
                      </c:pt>
                      <c:pt idx="16">
                        <c:v>0.96</c:v>
                      </c:pt>
                      <c:pt idx="17">
                        <c:v>0.96</c:v>
                      </c:pt>
                      <c:pt idx="18">
                        <c:v>0.96</c:v>
                      </c:pt>
                      <c:pt idx="19">
                        <c:v>0.95</c:v>
                      </c:pt>
                      <c:pt idx="20">
                        <c:v>0.95</c:v>
                      </c:pt>
                      <c:pt idx="21">
                        <c:v>0.95</c:v>
                      </c:pt>
                      <c:pt idx="22">
                        <c:v>0.95</c:v>
                      </c:pt>
                      <c:pt idx="23">
                        <c:v>0.95</c:v>
                      </c:pt>
                      <c:pt idx="24">
                        <c:v>0.95</c:v>
                      </c:pt>
                      <c:pt idx="25">
                        <c:v>0.95</c:v>
                      </c:pt>
                      <c:pt idx="26">
                        <c:v>0.95</c:v>
                      </c:pt>
                      <c:pt idx="27">
                        <c:v>0.95</c:v>
                      </c:pt>
                      <c:pt idx="28">
                        <c:v>0.95</c:v>
                      </c:pt>
                      <c:pt idx="29">
                        <c:v>0.95</c:v>
                      </c:pt>
                      <c:pt idx="30">
                        <c:v>0.95</c:v>
                      </c:pt>
                      <c:pt idx="31">
                        <c:v>0.95</c:v>
                      </c:pt>
                      <c:pt idx="32">
                        <c:v>0.95</c:v>
                      </c:pt>
                      <c:pt idx="33">
                        <c:v>0.95</c:v>
                      </c:pt>
                      <c:pt idx="34">
                        <c:v>0.95</c:v>
                      </c:pt>
                      <c:pt idx="35">
                        <c:v>0.95</c:v>
                      </c:pt>
                      <c:pt idx="36">
                        <c:v>0.95</c:v>
                      </c:pt>
                      <c:pt idx="37">
                        <c:v>0.95</c:v>
                      </c:pt>
                      <c:pt idx="38">
                        <c:v>0.95</c:v>
                      </c:pt>
                      <c:pt idx="39">
                        <c:v>0.95</c:v>
                      </c:pt>
                      <c:pt idx="40">
                        <c:v>0.95</c:v>
                      </c:pt>
                      <c:pt idx="41">
                        <c:v>0.95</c:v>
                      </c:pt>
                      <c:pt idx="42">
                        <c:v>0.95</c:v>
                      </c:pt>
                      <c:pt idx="43">
                        <c:v>0.95</c:v>
                      </c:pt>
                      <c:pt idx="44">
                        <c:v>0.95</c:v>
                      </c:pt>
                      <c:pt idx="45">
                        <c:v>0.85</c:v>
                      </c:pt>
                      <c:pt idx="46">
                        <c:v>0.85</c:v>
                      </c:pt>
                      <c:pt idx="47">
                        <c:v>0.85</c:v>
                      </c:pt>
                      <c:pt idx="48">
                        <c:v>0.85</c:v>
                      </c:pt>
                      <c:pt idx="49">
                        <c:v>0.85</c:v>
                      </c:pt>
                      <c:pt idx="50">
                        <c:v>0.8</c:v>
                      </c:pt>
                      <c:pt idx="51">
                        <c:v>0.8</c:v>
                      </c:pt>
                      <c:pt idx="52">
                        <c:v>0.8</c:v>
                      </c:pt>
                      <c:pt idx="53">
                        <c:v>0.8</c:v>
                      </c:pt>
                      <c:pt idx="54">
                        <c:v>0.8</c:v>
                      </c:pt>
                      <c:pt idx="55">
                        <c:v>0.8</c:v>
                      </c:pt>
                      <c:pt idx="56">
                        <c:v>0.8</c:v>
                      </c:pt>
                      <c:pt idx="57">
                        <c:v>0.8</c:v>
                      </c:pt>
                      <c:pt idx="58">
                        <c:v>0.85</c:v>
                      </c:pt>
                      <c:pt idx="59">
                        <c:v>0.85</c:v>
                      </c:pt>
                      <c:pt idx="60">
                        <c:v>0.85</c:v>
                      </c:pt>
                    </c:numCache>
                  </c:numRef>
                </c:val>
                <c:smooth val="0"/>
                <c:extLst xmlns:c15="http://schemas.microsoft.com/office/drawing/2012/chart">
                  <c:ext xmlns:c16="http://schemas.microsoft.com/office/drawing/2014/chart" uri="{C3380CC4-5D6E-409C-BE32-E72D297353CC}">
                    <c16:uniqueId val="{00000002-E39E-4846-8297-F99B37DCC10A}"/>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General_Fund!$A$169</c15:sqref>
                        </c15:formulaRef>
                      </c:ext>
                    </c:extLst>
                    <c:strCache>
                      <c:ptCount val="1"/>
                      <c:pt idx="0">
                        <c:v>Equipment</c:v>
                      </c:pt>
                    </c:strCache>
                  </c:strRef>
                </c:tx>
                <c:spPr>
                  <a:ln w="28575" cap="rnd">
                    <a:solidFill>
                      <a:schemeClr val="accent4"/>
                    </a:solidFill>
                    <a:round/>
                  </a:ln>
                  <a:effectLst/>
                </c:spPr>
                <c:marker>
                  <c:symbol val="none"/>
                </c:marker>
                <c:val>
                  <c:numRef>
                    <c:extLst xmlns:c15="http://schemas.microsoft.com/office/drawing/2012/chart">
                      <c:ext xmlns:c15="http://schemas.microsoft.com/office/drawing/2012/chart" uri="{02D57815-91ED-43cb-92C2-25804820EDAC}">
                        <c15:formulaRef>
                          <c15:sqref>General_Fund!$C$169:$BK$169</c15:sqref>
                        </c15:formulaRef>
                      </c:ext>
                    </c:extLst>
                    <c:numCache>
                      <c:formatCode>0%</c:formatCode>
                      <c:ptCount val="61"/>
                      <c:pt idx="0">
                        <c:v>0.1</c:v>
                      </c:pt>
                      <c:pt idx="1">
                        <c:v>0.1</c:v>
                      </c:pt>
                      <c:pt idx="2">
                        <c:v>0.1</c:v>
                      </c:pt>
                      <c:pt idx="3">
                        <c:v>0.1</c:v>
                      </c:pt>
                      <c:pt idx="4">
                        <c:v>0.1</c:v>
                      </c:pt>
                      <c:pt idx="5">
                        <c:v>0.2</c:v>
                      </c:pt>
                      <c:pt idx="6">
                        <c:v>0.2</c:v>
                      </c:pt>
                      <c:pt idx="7">
                        <c:v>0.1</c:v>
                      </c:pt>
                      <c:pt idx="8">
                        <c:v>0.2</c:v>
                      </c:pt>
                      <c:pt idx="9">
                        <c:v>0.2</c:v>
                      </c:pt>
                      <c:pt idx="10">
                        <c:v>0.3</c:v>
                      </c:pt>
                      <c:pt idx="11">
                        <c:v>0.3</c:v>
                      </c:pt>
                      <c:pt idx="12">
                        <c:v>0.3</c:v>
                      </c:pt>
                      <c:pt idx="13">
                        <c:v>0.3</c:v>
                      </c:pt>
                      <c:pt idx="14">
                        <c:v>0.4</c:v>
                      </c:pt>
                      <c:pt idx="15">
                        <c:v>0.5</c:v>
                      </c:pt>
                      <c:pt idx="16">
                        <c:v>0.6</c:v>
                      </c:pt>
                      <c:pt idx="17">
                        <c:v>0.6</c:v>
                      </c:pt>
                      <c:pt idx="18">
                        <c:v>0.7</c:v>
                      </c:pt>
                      <c:pt idx="19">
                        <c:v>0.1</c:v>
                      </c:pt>
                      <c:pt idx="20">
                        <c:v>0.1</c:v>
                      </c:pt>
                      <c:pt idx="21">
                        <c:v>0.1</c:v>
                      </c:pt>
                      <c:pt idx="22">
                        <c:v>0.1</c:v>
                      </c:pt>
                      <c:pt idx="23">
                        <c:v>0.1</c:v>
                      </c:pt>
                      <c:pt idx="24">
                        <c:v>0.1</c:v>
                      </c:pt>
                      <c:pt idx="25">
                        <c:v>0.1</c:v>
                      </c:pt>
                      <c:pt idx="26">
                        <c:v>0.1</c:v>
                      </c:pt>
                      <c:pt idx="27">
                        <c:v>0.1</c:v>
                      </c:pt>
                      <c:pt idx="28">
                        <c:v>0.1</c:v>
                      </c:pt>
                      <c:pt idx="29">
                        <c:v>0.1</c:v>
                      </c:pt>
                      <c:pt idx="30">
                        <c:v>0.2</c:v>
                      </c:pt>
                      <c:pt idx="31">
                        <c:v>0.2</c:v>
                      </c:pt>
                      <c:pt idx="32">
                        <c:v>0.2</c:v>
                      </c:pt>
                      <c:pt idx="33">
                        <c:v>0.2</c:v>
                      </c:pt>
                      <c:pt idx="34">
                        <c:v>0.3</c:v>
                      </c:pt>
                      <c:pt idx="35">
                        <c:v>0.3</c:v>
                      </c:pt>
                      <c:pt idx="36">
                        <c:v>0.4</c:v>
                      </c:pt>
                      <c:pt idx="37">
                        <c:v>0.4</c:v>
                      </c:pt>
                      <c:pt idx="38">
                        <c:v>0.5</c:v>
                      </c:pt>
                      <c:pt idx="39">
                        <c:v>0.1</c:v>
                      </c:pt>
                      <c:pt idx="40">
                        <c:v>0.1</c:v>
                      </c:pt>
                      <c:pt idx="41">
                        <c:v>0</c:v>
                      </c:pt>
                      <c:pt idx="42">
                        <c:v>0</c:v>
                      </c:pt>
                      <c:pt idx="43">
                        <c:v>0.1</c:v>
                      </c:pt>
                      <c:pt idx="44">
                        <c:v>0.1</c:v>
                      </c:pt>
                      <c:pt idx="45">
                        <c:v>0.1</c:v>
                      </c:pt>
                      <c:pt idx="46">
                        <c:v>0.1</c:v>
                      </c:pt>
                      <c:pt idx="47">
                        <c:v>0.1</c:v>
                      </c:pt>
                      <c:pt idx="48">
                        <c:v>0.1</c:v>
                      </c:pt>
                      <c:pt idx="49">
                        <c:v>0.1</c:v>
                      </c:pt>
                      <c:pt idx="50">
                        <c:v>0.1</c:v>
                      </c:pt>
                      <c:pt idx="51">
                        <c:v>0.1</c:v>
                      </c:pt>
                      <c:pt idx="52">
                        <c:v>0.1</c:v>
                      </c:pt>
                      <c:pt idx="53">
                        <c:v>0.1</c:v>
                      </c:pt>
                      <c:pt idx="54">
                        <c:v>0.2</c:v>
                      </c:pt>
                      <c:pt idx="55">
                        <c:v>0.2</c:v>
                      </c:pt>
                      <c:pt idx="56">
                        <c:v>0.3</c:v>
                      </c:pt>
                      <c:pt idx="57">
                        <c:v>0.3</c:v>
                      </c:pt>
                      <c:pt idx="58">
                        <c:v>0.3</c:v>
                      </c:pt>
                      <c:pt idx="59">
                        <c:v>0</c:v>
                      </c:pt>
                      <c:pt idx="60">
                        <c:v>0</c:v>
                      </c:pt>
                    </c:numCache>
                  </c:numRef>
                </c:val>
                <c:smooth val="0"/>
                <c:extLst xmlns:c15="http://schemas.microsoft.com/office/drawing/2012/chart">
                  <c:ext xmlns:c16="http://schemas.microsoft.com/office/drawing/2014/chart" uri="{C3380CC4-5D6E-409C-BE32-E72D297353CC}">
                    <c16:uniqueId val="{00000003-E39E-4846-8297-F99B37DCC10A}"/>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General_Fund!$A$170</c15:sqref>
                        </c15:formulaRef>
                      </c:ext>
                    </c:extLst>
                    <c:strCache>
                      <c:ptCount val="1"/>
                      <c:pt idx="0">
                        <c:v>Land Improvement</c:v>
                      </c:pt>
                    </c:strCache>
                  </c:strRef>
                </c:tx>
                <c:spPr>
                  <a:ln w="28575" cap="rnd">
                    <a:solidFill>
                      <a:schemeClr val="accent5"/>
                    </a:solidFill>
                    <a:round/>
                  </a:ln>
                  <a:effectLst/>
                </c:spPr>
                <c:marker>
                  <c:symbol val="none"/>
                </c:marker>
                <c:val>
                  <c:numRef>
                    <c:extLst xmlns:c15="http://schemas.microsoft.com/office/drawing/2012/chart">
                      <c:ext xmlns:c15="http://schemas.microsoft.com/office/drawing/2012/chart" uri="{02D57815-91ED-43cb-92C2-25804820EDAC}">
                        <c15:formulaRef>
                          <c15:sqref>General_Fund!$C$170:$BK$170</c15:sqref>
                        </c15:formulaRef>
                      </c:ext>
                    </c:extLst>
                    <c:numCache>
                      <c:formatCode>0%</c:formatCode>
                      <c:ptCount val="61"/>
                      <c:pt idx="0">
                        <c:v>0.72</c:v>
                      </c:pt>
                      <c:pt idx="1">
                        <c:v>0.72</c:v>
                      </c:pt>
                      <c:pt idx="2">
                        <c:v>0.65</c:v>
                      </c:pt>
                      <c:pt idx="3">
                        <c:v>0.65</c:v>
                      </c:pt>
                      <c:pt idx="4">
                        <c:v>0.65</c:v>
                      </c:pt>
                      <c:pt idx="5">
                        <c:v>0.72</c:v>
                      </c:pt>
                      <c:pt idx="6">
                        <c:v>0.79</c:v>
                      </c:pt>
                      <c:pt idx="7">
                        <c:v>0.79</c:v>
                      </c:pt>
                      <c:pt idx="8">
                        <c:v>0.86</c:v>
                      </c:pt>
                      <c:pt idx="9">
                        <c:v>0.86</c:v>
                      </c:pt>
                      <c:pt idx="10">
                        <c:v>0.86</c:v>
                      </c:pt>
                      <c:pt idx="11">
                        <c:v>0.86</c:v>
                      </c:pt>
                      <c:pt idx="12">
                        <c:v>0.72</c:v>
                      </c:pt>
                      <c:pt idx="13">
                        <c:v>0.79</c:v>
                      </c:pt>
                      <c:pt idx="14">
                        <c:v>0.86</c:v>
                      </c:pt>
                      <c:pt idx="15">
                        <c:v>0.86</c:v>
                      </c:pt>
                      <c:pt idx="16">
                        <c:v>0.86</c:v>
                      </c:pt>
                      <c:pt idx="17">
                        <c:v>0.86</c:v>
                      </c:pt>
                      <c:pt idx="18">
                        <c:v>0.86</c:v>
                      </c:pt>
                      <c:pt idx="19">
                        <c:v>0.57999999999999996</c:v>
                      </c:pt>
                      <c:pt idx="20">
                        <c:v>0.65</c:v>
                      </c:pt>
                      <c:pt idx="21">
                        <c:v>0.65</c:v>
                      </c:pt>
                      <c:pt idx="22">
                        <c:v>0.51</c:v>
                      </c:pt>
                      <c:pt idx="23">
                        <c:v>0.51</c:v>
                      </c:pt>
                      <c:pt idx="24">
                        <c:v>0.52</c:v>
                      </c:pt>
                      <c:pt idx="25">
                        <c:v>0.52</c:v>
                      </c:pt>
                      <c:pt idx="26">
                        <c:v>0.6</c:v>
                      </c:pt>
                      <c:pt idx="27">
                        <c:v>0.6</c:v>
                      </c:pt>
                      <c:pt idx="28">
                        <c:v>0.68</c:v>
                      </c:pt>
                      <c:pt idx="29">
                        <c:v>0.68</c:v>
                      </c:pt>
                      <c:pt idx="30">
                        <c:v>0.68</c:v>
                      </c:pt>
                      <c:pt idx="31">
                        <c:v>0.68</c:v>
                      </c:pt>
                      <c:pt idx="32">
                        <c:v>0.52</c:v>
                      </c:pt>
                      <c:pt idx="33">
                        <c:v>0.6</c:v>
                      </c:pt>
                      <c:pt idx="34">
                        <c:v>0.68</c:v>
                      </c:pt>
                      <c:pt idx="35">
                        <c:v>0.68</c:v>
                      </c:pt>
                      <c:pt idx="36">
                        <c:v>0.6</c:v>
                      </c:pt>
                      <c:pt idx="37">
                        <c:v>0.68</c:v>
                      </c:pt>
                      <c:pt idx="38">
                        <c:v>0.68</c:v>
                      </c:pt>
                      <c:pt idx="39">
                        <c:v>0.44</c:v>
                      </c:pt>
                      <c:pt idx="40">
                        <c:v>0.44</c:v>
                      </c:pt>
                      <c:pt idx="41">
                        <c:v>0.44</c:v>
                      </c:pt>
                      <c:pt idx="42">
                        <c:v>0.36</c:v>
                      </c:pt>
                      <c:pt idx="43">
                        <c:v>0.36</c:v>
                      </c:pt>
                      <c:pt idx="44">
                        <c:v>0.36</c:v>
                      </c:pt>
                      <c:pt idx="45">
                        <c:v>0.44</c:v>
                      </c:pt>
                      <c:pt idx="46">
                        <c:v>0.44</c:v>
                      </c:pt>
                      <c:pt idx="47">
                        <c:v>0.44</c:v>
                      </c:pt>
                      <c:pt idx="48">
                        <c:v>0.44</c:v>
                      </c:pt>
                      <c:pt idx="49">
                        <c:v>0.44</c:v>
                      </c:pt>
                      <c:pt idx="50">
                        <c:v>0.44</c:v>
                      </c:pt>
                      <c:pt idx="51">
                        <c:v>0.52</c:v>
                      </c:pt>
                      <c:pt idx="52">
                        <c:v>0.44</c:v>
                      </c:pt>
                      <c:pt idx="53">
                        <c:v>0.44</c:v>
                      </c:pt>
                      <c:pt idx="54">
                        <c:v>0.52</c:v>
                      </c:pt>
                      <c:pt idx="55">
                        <c:v>0.52</c:v>
                      </c:pt>
                      <c:pt idx="56">
                        <c:v>0.44</c:v>
                      </c:pt>
                      <c:pt idx="57">
                        <c:v>0.44</c:v>
                      </c:pt>
                      <c:pt idx="58">
                        <c:v>0.52</c:v>
                      </c:pt>
                      <c:pt idx="59">
                        <c:v>0.28000000000000003</c:v>
                      </c:pt>
                      <c:pt idx="60">
                        <c:v>0.36</c:v>
                      </c:pt>
                    </c:numCache>
                  </c:numRef>
                </c:val>
                <c:smooth val="0"/>
                <c:extLst xmlns:c15="http://schemas.microsoft.com/office/drawing/2012/chart">
                  <c:ext xmlns:c16="http://schemas.microsoft.com/office/drawing/2014/chart" uri="{C3380CC4-5D6E-409C-BE32-E72D297353CC}">
                    <c16:uniqueId val="{00000004-E39E-4846-8297-F99B37DCC10A}"/>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General_Fund!$A$171</c15:sqref>
                        </c15:formulaRef>
                      </c:ext>
                    </c:extLst>
                    <c:strCache>
                      <c:ptCount val="1"/>
                      <c:pt idx="0">
                        <c:v>Transportation</c:v>
                      </c:pt>
                    </c:strCache>
                  </c:strRef>
                </c:tx>
                <c:spPr>
                  <a:ln w="28575" cap="rnd">
                    <a:solidFill>
                      <a:schemeClr val="accent6"/>
                    </a:solidFill>
                    <a:round/>
                  </a:ln>
                  <a:effectLst/>
                </c:spPr>
                <c:marker>
                  <c:symbol val="none"/>
                </c:marker>
                <c:val>
                  <c:numRef>
                    <c:extLst xmlns:c15="http://schemas.microsoft.com/office/drawing/2012/chart">
                      <c:ext xmlns:c15="http://schemas.microsoft.com/office/drawing/2012/chart" uri="{02D57815-91ED-43cb-92C2-25804820EDAC}">
                        <c15:formulaRef>
                          <c15:sqref>General_Fund!$C$171:$BK$171</c15:sqref>
                        </c15:formulaRef>
                      </c:ext>
                    </c:extLst>
                    <c:numCache>
                      <c:formatCode>0%</c:formatCode>
                      <c:ptCount val="61"/>
                      <c:pt idx="0">
                        <c:v>0.88</c:v>
                      </c:pt>
                      <c:pt idx="1">
                        <c:v>0.88</c:v>
                      </c:pt>
                      <c:pt idx="2">
                        <c:v>0.94</c:v>
                      </c:pt>
                      <c:pt idx="3">
                        <c:v>0.88</c:v>
                      </c:pt>
                      <c:pt idx="4">
                        <c:v>0.88</c:v>
                      </c:pt>
                      <c:pt idx="5">
                        <c:v>0.94</c:v>
                      </c:pt>
                      <c:pt idx="6">
                        <c:v>0.94</c:v>
                      </c:pt>
                      <c:pt idx="7">
                        <c:v>0.94</c:v>
                      </c:pt>
                      <c:pt idx="8">
                        <c:v>0.94</c:v>
                      </c:pt>
                      <c:pt idx="9">
                        <c:v>0.94</c:v>
                      </c:pt>
                      <c:pt idx="10">
                        <c:v>0.94</c:v>
                      </c:pt>
                      <c:pt idx="11">
                        <c:v>0.94</c:v>
                      </c:pt>
                      <c:pt idx="12">
                        <c:v>0.94</c:v>
                      </c:pt>
                      <c:pt idx="13">
                        <c:v>0.94</c:v>
                      </c:pt>
                      <c:pt idx="14">
                        <c:v>0.94</c:v>
                      </c:pt>
                      <c:pt idx="15">
                        <c:v>0.94</c:v>
                      </c:pt>
                      <c:pt idx="16">
                        <c:v>0.94</c:v>
                      </c:pt>
                      <c:pt idx="17">
                        <c:v>0.94</c:v>
                      </c:pt>
                      <c:pt idx="18">
                        <c:v>0.94</c:v>
                      </c:pt>
                      <c:pt idx="19">
                        <c:v>0.94</c:v>
                      </c:pt>
                      <c:pt idx="20">
                        <c:v>0.94</c:v>
                      </c:pt>
                      <c:pt idx="21">
                        <c:v>0.94</c:v>
                      </c:pt>
                      <c:pt idx="22">
                        <c:v>0.94</c:v>
                      </c:pt>
                      <c:pt idx="23">
                        <c:v>0.88</c:v>
                      </c:pt>
                      <c:pt idx="24">
                        <c:v>0.88</c:v>
                      </c:pt>
                      <c:pt idx="25">
                        <c:v>0.88</c:v>
                      </c:pt>
                      <c:pt idx="26">
                        <c:v>0.88</c:v>
                      </c:pt>
                      <c:pt idx="27">
                        <c:v>0.88</c:v>
                      </c:pt>
                      <c:pt idx="28">
                        <c:v>0.82</c:v>
                      </c:pt>
                      <c:pt idx="29">
                        <c:v>0.88</c:v>
                      </c:pt>
                      <c:pt idx="30">
                        <c:v>0.86</c:v>
                      </c:pt>
                      <c:pt idx="31">
                        <c:v>0.79</c:v>
                      </c:pt>
                      <c:pt idx="32">
                        <c:v>0.79</c:v>
                      </c:pt>
                      <c:pt idx="33">
                        <c:v>0.79</c:v>
                      </c:pt>
                      <c:pt idx="34">
                        <c:v>0.79</c:v>
                      </c:pt>
                      <c:pt idx="35">
                        <c:v>0.72</c:v>
                      </c:pt>
                      <c:pt idx="36">
                        <c:v>0.72</c:v>
                      </c:pt>
                      <c:pt idx="37">
                        <c:v>0.72</c:v>
                      </c:pt>
                      <c:pt idx="38">
                        <c:v>0.65</c:v>
                      </c:pt>
                      <c:pt idx="39">
                        <c:v>0.51</c:v>
                      </c:pt>
                      <c:pt idx="40">
                        <c:v>0.51</c:v>
                      </c:pt>
                      <c:pt idx="41">
                        <c:v>0.51</c:v>
                      </c:pt>
                      <c:pt idx="42">
                        <c:v>0.51</c:v>
                      </c:pt>
                      <c:pt idx="43">
                        <c:v>0.44</c:v>
                      </c:pt>
                      <c:pt idx="44">
                        <c:v>0.44</c:v>
                      </c:pt>
                      <c:pt idx="45">
                        <c:v>0.44</c:v>
                      </c:pt>
                      <c:pt idx="46">
                        <c:v>0.37</c:v>
                      </c:pt>
                      <c:pt idx="47">
                        <c:v>0.37</c:v>
                      </c:pt>
                      <c:pt idx="48">
                        <c:v>0.37</c:v>
                      </c:pt>
                      <c:pt idx="49">
                        <c:v>0.37</c:v>
                      </c:pt>
                      <c:pt idx="50">
                        <c:v>0.37</c:v>
                      </c:pt>
                      <c:pt idx="51">
                        <c:v>0.37</c:v>
                      </c:pt>
                      <c:pt idx="52">
                        <c:v>0.37</c:v>
                      </c:pt>
                      <c:pt idx="53">
                        <c:v>0.37</c:v>
                      </c:pt>
                      <c:pt idx="54">
                        <c:v>0.37</c:v>
                      </c:pt>
                      <c:pt idx="55">
                        <c:v>0.37</c:v>
                      </c:pt>
                      <c:pt idx="56">
                        <c:v>0.37</c:v>
                      </c:pt>
                      <c:pt idx="57">
                        <c:v>0.37</c:v>
                      </c:pt>
                      <c:pt idx="58">
                        <c:v>0.37</c:v>
                      </c:pt>
                      <c:pt idx="59">
                        <c:v>0.3</c:v>
                      </c:pt>
                      <c:pt idx="60">
                        <c:v>0.3</c:v>
                      </c:pt>
                    </c:numCache>
                  </c:numRef>
                </c:val>
                <c:smooth val="0"/>
                <c:extLst xmlns:c15="http://schemas.microsoft.com/office/drawing/2012/chart">
                  <c:ext xmlns:c16="http://schemas.microsoft.com/office/drawing/2014/chart" uri="{C3380CC4-5D6E-409C-BE32-E72D297353CC}">
                    <c16:uniqueId val="{00000005-E39E-4846-8297-F99B37DCC10A}"/>
                  </c:ext>
                </c:extLst>
              </c15:ser>
            </c15:filteredLineSeries>
          </c:ext>
        </c:extLst>
      </c:lineChart>
      <c:catAx>
        <c:axId val="76828651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Proxima Nova Rg" panose="02000506030000020004" pitchFamily="50" charset="0"/>
                    <a:ea typeface="+mn-ea"/>
                    <a:cs typeface="+mn-cs"/>
                  </a:defRPr>
                </a:pPr>
                <a:r>
                  <a:rPr lang="en-CA"/>
                  <a:t>Time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Proxima Nova Rg" panose="02000506030000020004" pitchFamily="50" charset="0"/>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roxima Nova Rg" panose="02000506030000020004" pitchFamily="50" charset="0"/>
                <a:ea typeface="+mn-ea"/>
                <a:cs typeface="+mn-cs"/>
              </a:defRPr>
            </a:pPr>
            <a:endParaRPr lang="en-US"/>
          </a:p>
        </c:txPr>
        <c:crossAx val="768284872"/>
        <c:crosses val="autoZero"/>
        <c:auto val="1"/>
        <c:lblAlgn val="ctr"/>
        <c:lblOffset val="100"/>
        <c:noMultiLvlLbl val="0"/>
      </c:catAx>
      <c:valAx>
        <c:axId val="768284872"/>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Proxima Nova Rg" panose="02000506030000020004" pitchFamily="50" charset="0"/>
                    <a:ea typeface="+mn-ea"/>
                    <a:cs typeface="+mn-cs"/>
                  </a:defRPr>
                </a:pPr>
                <a:r>
                  <a:rPr lang="en-CA"/>
                  <a:t>Asset HealthScore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Proxima Nova Rg" panose="02000506030000020004" pitchFamily="50" charset="0"/>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roxima Nova Rg" panose="02000506030000020004" pitchFamily="50" charset="0"/>
                <a:ea typeface="+mn-ea"/>
                <a:cs typeface="+mn-cs"/>
              </a:defRPr>
            </a:pPr>
            <a:endParaRPr lang="en-US"/>
          </a:p>
        </c:txPr>
        <c:crossAx val="768286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Proxima Nova Rg" panose="02000506030000020004" pitchFamily="50"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Proxima Nova Rg" panose="02000506030000020004" pitchFamily="50"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Proxima Nova Th" panose="02000506030000020004" pitchFamily="50" charset="0"/>
                <a:ea typeface="+mn-ea"/>
                <a:cs typeface="+mn-cs"/>
              </a:defRPr>
            </a:pPr>
            <a:r>
              <a:rPr lang="en-CA">
                <a:latin typeface="Proxima Nova Th" panose="02000506030000020004" pitchFamily="50" charset="0"/>
              </a:rPr>
              <a:t>Asset HealthScore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Proxima Nova Th" panose="02000506030000020004" pitchFamily="50" charset="0"/>
              <a:ea typeface="+mn-ea"/>
              <a:cs typeface="+mn-cs"/>
            </a:defRPr>
          </a:pPr>
          <a:endParaRPr lang="en-US"/>
        </a:p>
      </c:txPr>
    </c:title>
    <c:autoTitleDeleted val="0"/>
    <c:plotArea>
      <c:layout/>
      <c:lineChart>
        <c:grouping val="standard"/>
        <c:varyColors val="0"/>
        <c:ser>
          <c:idx val="1"/>
          <c:order val="1"/>
          <c:tx>
            <c:strRef>
              <c:f>General_Fund!$A$167</c:f>
              <c:strCache>
                <c:ptCount val="1"/>
                <c:pt idx="0">
                  <c:v>Building</c:v>
                </c:pt>
              </c:strCache>
              <c:extLst xmlns:c15="http://schemas.microsoft.com/office/drawing/2012/chart"/>
            </c:strRef>
          </c:tx>
          <c:spPr>
            <a:ln w="28575" cap="rnd">
              <a:solidFill>
                <a:schemeClr val="accent2"/>
              </a:solidFill>
              <a:round/>
            </a:ln>
            <a:effectLst/>
          </c:spPr>
          <c:marker>
            <c:symbol val="none"/>
          </c:marker>
          <c:val>
            <c:numRef>
              <c:f>General_Fund!$C$167:$AF$167</c:f>
              <c:numCache>
                <c:formatCode>0%</c:formatCode>
                <c:ptCount val="30"/>
                <c:pt idx="0">
                  <c:v>0.96</c:v>
                </c:pt>
                <c:pt idx="1">
                  <c:v>0.96</c:v>
                </c:pt>
                <c:pt idx="2">
                  <c:v>0.96</c:v>
                </c:pt>
                <c:pt idx="3">
                  <c:v>0.96</c:v>
                </c:pt>
                <c:pt idx="4">
                  <c:v>0.96</c:v>
                </c:pt>
                <c:pt idx="5">
                  <c:v>0.96</c:v>
                </c:pt>
                <c:pt idx="6">
                  <c:v>0.96</c:v>
                </c:pt>
                <c:pt idx="7">
                  <c:v>0.96</c:v>
                </c:pt>
                <c:pt idx="8">
                  <c:v>0.96</c:v>
                </c:pt>
                <c:pt idx="9">
                  <c:v>0.96</c:v>
                </c:pt>
                <c:pt idx="10">
                  <c:v>0.96</c:v>
                </c:pt>
                <c:pt idx="11">
                  <c:v>0.96</c:v>
                </c:pt>
                <c:pt idx="12">
                  <c:v>0.96</c:v>
                </c:pt>
                <c:pt idx="13">
                  <c:v>0.95</c:v>
                </c:pt>
                <c:pt idx="14">
                  <c:v>0.95</c:v>
                </c:pt>
                <c:pt idx="15">
                  <c:v>0.95</c:v>
                </c:pt>
                <c:pt idx="16">
                  <c:v>0.95</c:v>
                </c:pt>
                <c:pt idx="17">
                  <c:v>0.95</c:v>
                </c:pt>
                <c:pt idx="18">
                  <c:v>0.95</c:v>
                </c:pt>
                <c:pt idx="19">
                  <c:v>0.95</c:v>
                </c:pt>
                <c:pt idx="20">
                  <c:v>0.95</c:v>
                </c:pt>
                <c:pt idx="21">
                  <c:v>0.95</c:v>
                </c:pt>
                <c:pt idx="22">
                  <c:v>0.95</c:v>
                </c:pt>
                <c:pt idx="23">
                  <c:v>0.95</c:v>
                </c:pt>
                <c:pt idx="24">
                  <c:v>0.95</c:v>
                </c:pt>
                <c:pt idx="25">
                  <c:v>0.95</c:v>
                </c:pt>
                <c:pt idx="26">
                  <c:v>0.95</c:v>
                </c:pt>
                <c:pt idx="27">
                  <c:v>0.95</c:v>
                </c:pt>
                <c:pt idx="28">
                  <c:v>0.94</c:v>
                </c:pt>
                <c:pt idx="29">
                  <c:v>0.94</c:v>
                </c:pt>
              </c:numCache>
            </c:numRef>
          </c:val>
          <c:smooth val="0"/>
          <c:extLst>
            <c:ext xmlns:c16="http://schemas.microsoft.com/office/drawing/2014/chart" uri="{C3380CC4-5D6E-409C-BE32-E72D297353CC}">
              <c16:uniqueId val="{00000000-0D6D-4B26-9654-BA7F241DF66A}"/>
            </c:ext>
          </c:extLst>
        </c:ser>
        <c:ser>
          <c:idx val="2"/>
          <c:order val="2"/>
          <c:tx>
            <c:strRef>
              <c:f>General_Fund!$A$168</c:f>
              <c:strCache>
                <c:ptCount val="1"/>
                <c:pt idx="0">
                  <c:v>Drainage</c:v>
                </c:pt>
              </c:strCache>
              <c:extLst xmlns:c15="http://schemas.microsoft.com/office/drawing/2012/chart"/>
            </c:strRef>
          </c:tx>
          <c:spPr>
            <a:ln w="28575" cap="rnd">
              <a:solidFill>
                <a:schemeClr val="accent3"/>
              </a:solidFill>
              <a:round/>
            </a:ln>
            <a:effectLst/>
          </c:spPr>
          <c:marker>
            <c:symbol val="none"/>
          </c:marker>
          <c:val>
            <c:numRef>
              <c:f>General_Fund!$C$168:$AF$168</c:f>
              <c:numCache>
                <c:formatCode>0%</c:formatCode>
                <c:ptCount val="30"/>
                <c:pt idx="0">
                  <c:v>0.96</c:v>
                </c:pt>
                <c:pt idx="1">
                  <c:v>0.96</c:v>
                </c:pt>
                <c:pt idx="2">
                  <c:v>0.96</c:v>
                </c:pt>
                <c:pt idx="3">
                  <c:v>0.96</c:v>
                </c:pt>
                <c:pt idx="4">
                  <c:v>0.96</c:v>
                </c:pt>
                <c:pt idx="5">
                  <c:v>0.96</c:v>
                </c:pt>
                <c:pt idx="6">
                  <c:v>0.96</c:v>
                </c:pt>
                <c:pt idx="7">
                  <c:v>0.96</c:v>
                </c:pt>
                <c:pt idx="8">
                  <c:v>0.96</c:v>
                </c:pt>
                <c:pt idx="9">
                  <c:v>0.96</c:v>
                </c:pt>
                <c:pt idx="10">
                  <c:v>0.96</c:v>
                </c:pt>
                <c:pt idx="11">
                  <c:v>0.96</c:v>
                </c:pt>
                <c:pt idx="12">
                  <c:v>0.96</c:v>
                </c:pt>
                <c:pt idx="13">
                  <c:v>0.96</c:v>
                </c:pt>
                <c:pt idx="14">
                  <c:v>0.96</c:v>
                </c:pt>
                <c:pt idx="15">
                  <c:v>0.96</c:v>
                </c:pt>
                <c:pt idx="16">
                  <c:v>0.96</c:v>
                </c:pt>
                <c:pt idx="17">
                  <c:v>0.96</c:v>
                </c:pt>
                <c:pt idx="18">
                  <c:v>0.96</c:v>
                </c:pt>
                <c:pt idx="19">
                  <c:v>0.95</c:v>
                </c:pt>
                <c:pt idx="20">
                  <c:v>0.95</c:v>
                </c:pt>
                <c:pt idx="21">
                  <c:v>0.95</c:v>
                </c:pt>
                <c:pt idx="22">
                  <c:v>0.95</c:v>
                </c:pt>
                <c:pt idx="23">
                  <c:v>0.95</c:v>
                </c:pt>
                <c:pt idx="24">
                  <c:v>0.95</c:v>
                </c:pt>
                <c:pt idx="25">
                  <c:v>0.95</c:v>
                </c:pt>
                <c:pt idx="26">
                  <c:v>0.95</c:v>
                </c:pt>
                <c:pt idx="27">
                  <c:v>0.95</c:v>
                </c:pt>
                <c:pt idx="28">
                  <c:v>0.95</c:v>
                </c:pt>
                <c:pt idx="29">
                  <c:v>0.95</c:v>
                </c:pt>
              </c:numCache>
            </c:numRef>
          </c:val>
          <c:smooth val="0"/>
          <c:extLst>
            <c:ext xmlns:c16="http://schemas.microsoft.com/office/drawing/2014/chart" uri="{C3380CC4-5D6E-409C-BE32-E72D297353CC}">
              <c16:uniqueId val="{00000001-0D6D-4B26-9654-BA7F241DF66A}"/>
            </c:ext>
          </c:extLst>
        </c:ser>
        <c:ser>
          <c:idx val="3"/>
          <c:order val="3"/>
          <c:tx>
            <c:strRef>
              <c:f>General_Fund!$A$169</c:f>
              <c:strCache>
                <c:ptCount val="1"/>
                <c:pt idx="0">
                  <c:v>Equipment</c:v>
                </c:pt>
              </c:strCache>
              <c:extLst xmlns:c15="http://schemas.microsoft.com/office/drawing/2012/chart"/>
            </c:strRef>
          </c:tx>
          <c:spPr>
            <a:ln w="28575" cap="rnd">
              <a:solidFill>
                <a:schemeClr val="accent4"/>
              </a:solidFill>
              <a:round/>
            </a:ln>
            <a:effectLst/>
          </c:spPr>
          <c:marker>
            <c:symbol val="none"/>
          </c:marker>
          <c:val>
            <c:numRef>
              <c:f>General_Fund!$C$169:$AF$169</c:f>
              <c:numCache>
                <c:formatCode>0%</c:formatCode>
                <c:ptCount val="30"/>
                <c:pt idx="0">
                  <c:v>0.1</c:v>
                </c:pt>
                <c:pt idx="1">
                  <c:v>0.1</c:v>
                </c:pt>
                <c:pt idx="2">
                  <c:v>0.1</c:v>
                </c:pt>
                <c:pt idx="3">
                  <c:v>0.1</c:v>
                </c:pt>
                <c:pt idx="4">
                  <c:v>0.1</c:v>
                </c:pt>
                <c:pt idx="5">
                  <c:v>0.2</c:v>
                </c:pt>
                <c:pt idx="6">
                  <c:v>0.2</c:v>
                </c:pt>
                <c:pt idx="7">
                  <c:v>0.1</c:v>
                </c:pt>
                <c:pt idx="8">
                  <c:v>0.2</c:v>
                </c:pt>
                <c:pt idx="9">
                  <c:v>0.2</c:v>
                </c:pt>
                <c:pt idx="10">
                  <c:v>0.3</c:v>
                </c:pt>
                <c:pt idx="11">
                  <c:v>0.3</c:v>
                </c:pt>
                <c:pt idx="12">
                  <c:v>0.3</c:v>
                </c:pt>
                <c:pt idx="13">
                  <c:v>0.3</c:v>
                </c:pt>
                <c:pt idx="14">
                  <c:v>0.4</c:v>
                </c:pt>
                <c:pt idx="15">
                  <c:v>0.5</c:v>
                </c:pt>
                <c:pt idx="16">
                  <c:v>0.6</c:v>
                </c:pt>
                <c:pt idx="17">
                  <c:v>0.6</c:v>
                </c:pt>
                <c:pt idx="18">
                  <c:v>0.7</c:v>
                </c:pt>
                <c:pt idx="19">
                  <c:v>0.1</c:v>
                </c:pt>
                <c:pt idx="20">
                  <c:v>0.1</c:v>
                </c:pt>
                <c:pt idx="21">
                  <c:v>0.1</c:v>
                </c:pt>
                <c:pt idx="22">
                  <c:v>0.1</c:v>
                </c:pt>
                <c:pt idx="23">
                  <c:v>0.1</c:v>
                </c:pt>
                <c:pt idx="24">
                  <c:v>0.1</c:v>
                </c:pt>
                <c:pt idx="25">
                  <c:v>0.1</c:v>
                </c:pt>
                <c:pt idx="26">
                  <c:v>0.1</c:v>
                </c:pt>
                <c:pt idx="27">
                  <c:v>0.1</c:v>
                </c:pt>
                <c:pt idx="28">
                  <c:v>0.1</c:v>
                </c:pt>
                <c:pt idx="29">
                  <c:v>0.1</c:v>
                </c:pt>
              </c:numCache>
            </c:numRef>
          </c:val>
          <c:smooth val="0"/>
          <c:extLst>
            <c:ext xmlns:c16="http://schemas.microsoft.com/office/drawing/2014/chart" uri="{C3380CC4-5D6E-409C-BE32-E72D297353CC}">
              <c16:uniqueId val="{00000002-0D6D-4B26-9654-BA7F241DF66A}"/>
            </c:ext>
          </c:extLst>
        </c:ser>
        <c:ser>
          <c:idx val="4"/>
          <c:order val="4"/>
          <c:tx>
            <c:strRef>
              <c:f>General_Fund!$A$170</c:f>
              <c:strCache>
                <c:ptCount val="1"/>
                <c:pt idx="0">
                  <c:v>Land Improvement</c:v>
                </c:pt>
              </c:strCache>
              <c:extLst xmlns:c15="http://schemas.microsoft.com/office/drawing/2012/chart"/>
            </c:strRef>
          </c:tx>
          <c:spPr>
            <a:ln w="28575" cap="rnd">
              <a:solidFill>
                <a:schemeClr val="accent5"/>
              </a:solidFill>
              <a:round/>
            </a:ln>
            <a:effectLst/>
          </c:spPr>
          <c:marker>
            <c:symbol val="none"/>
          </c:marker>
          <c:val>
            <c:numRef>
              <c:f>General_Fund!$C$170:$AF$170</c:f>
              <c:numCache>
                <c:formatCode>0%</c:formatCode>
                <c:ptCount val="30"/>
                <c:pt idx="0">
                  <c:v>0.72</c:v>
                </c:pt>
                <c:pt idx="1">
                  <c:v>0.72</c:v>
                </c:pt>
                <c:pt idx="2">
                  <c:v>0.65</c:v>
                </c:pt>
                <c:pt idx="3">
                  <c:v>0.65</c:v>
                </c:pt>
                <c:pt idx="4">
                  <c:v>0.65</c:v>
                </c:pt>
                <c:pt idx="5">
                  <c:v>0.72</c:v>
                </c:pt>
                <c:pt idx="6">
                  <c:v>0.79</c:v>
                </c:pt>
                <c:pt idx="7">
                  <c:v>0.79</c:v>
                </c:pt>
                <c:pt idx="8">
                  <c:v>0.86</c:v>
                </c:pt>
                <c:pt idx="9">
                  <c:v>0.86</c:v>
                </c:pt>
                <c:pt idx="10">
                  <c:v>0.86</c:v>
                </c:pt>
                <c:pt idx="11">
                  <c:v>0.86</c:v>
                </c:pt>
                <c:pt idx="12">
                  <c:v>0.72</c:v>
                </c:pt>
                <c:pt idx="13">
                  <c:v>0.79</c:v>
                </c:pt>
                <c:pt idx="14">
                  <c:v>0.86</c:v>
                </c:pt>
                <c:pt idx="15">
                  <c:v>0.86</c:v>
                </c:pt>
                <c:pt idx="16">
                  <c:v>0.86</c:v>
                </c:pt>
                <c:pt idx="17">
                  <c:v>0.86</c:v>
                </c:pt>
                <c:pt idx="18">
                  <c:v>0.86</c:v>
                </c:pt>
                <c:pt idx="19">
                  <c:v>0.57999999999999996</c:v>
                </c:pt>
                <c:pt idx="20">
                  <c:v>0.65</c:v>
                </c:pt>
                <c:pt idx="21">
                  <c:v>0.65</c:v>
                </c:pt>
                <c:pt idx="22">
                  <c:v>0.51</c:v>
                </c:pt>
                <c:pt idx="23">
                  <c:v>0.51</c:v>
                </c:pt>
                <c:pt idx="24">
                  <c:v>0.52</c:v>
                </c:pt>
                <c:pt idx="25">
                  <c:v>0.52</c:v>
                </c:pt>
                <c:pt idx="26">
                  <c:v>0.6</c:v>
                </c:pt>
                <c:pt idx="27">
                  <c:v>0.6</c:v>
                </c:pt>
                <c:pt idx="28">
                  <c:v>0.68</c:v>
                </c:pt>
                <c:pt idx="29">
                  <c:v>0.68</c:v>
                </c:pt>
              </c:numCache>
            </c:numRef>
          </c:val>
          <c:smooth val="0"/>
          <c:extLst>
            <c:ext xmlns:c16="http://schemas.microsoft.com/office/drawing/2014/chart" uri="{C3380CC4-5D6E-409C-BE32-E72D297353CC}">
              <c16:uniqueId val="{00000003-0D6D-4B26-9654-BA7F241DF66A}"/>
            </c:ext>
          </c:extLst>
        </c:ser>
        <c:ser>
          <c:idx val="5"/>
          <c:order val="5"/>
          <c:tx>
            <c:strRef>
              <c:f>General_Fund!$A$171</c:f>
              <c:strCache>
                <c:ptCount val="1"/>
                <c:pt idx="0">
                  <c:v>Transportation</c:v>
                </c:pt>
              </c:strCache>
              <c:extLst xmlns:c15="http://schemas.microsoft.com/office/drawing/2012/chart"/>
            </c:strRef>
          </c:tx>
          <c:spPr>
            <a:ln w="28575" cap="rnd">
              <a:solidFill>
                <a:schemeClr val="accent6"/>
              </a:solidFill>
              <a:round/>
            </a:ln>
            <a:effectLst/>
          </c:spPr>
          <c:marker>
            <c:symbol val="none"/>
          </c:marker>
          <c:val>
            <c:numRef>
              <c:f>General_Fund!$C$171:$AF$171</c:f>
              <c:numCache>
                <c:formatCode>0%</c:formatCode>
                <c:ptCount val="30"/>
                <c:pt idx="0">
                  <c:v>0.88</c:v>
                </c:pt>
                <c:pt idx="1">
                  <c:v>0.88</c:v>
                </c:pt>
                <c:pt idx="2">
                  <c:v>0.94</c:v>
                </c:pt>
                <c:pt idx="3">
                  <c:v>0.88</c:v>
                </c:pt>
                <c:pt idx="4">
                  <c:v>0.88</c:v>
                </c:pt>
                <c:pt idx="5">
                  <c:v>0.94</c:v>
                </c:pt>
                <c:pt idx="6">
                  <c:v>0.94</c:v>
                </c:pt>
                <c:pt idx="7">
                  <c:v>0.94</c:v>
                </c:pt>
                <c:pt idx="8">
                  <c:v>0.94</c:v>
                </c:pt>
                <c:pt idx="9">
                  <c:v>0.94</c:v>
                </c:pt>
                <c:pt idx="10">
                  <c:v>0.94</c:v>
                </c:pt>
                <c:pt idx="11">
                  <c:v>0.94</c:v>
                </c:pt>
                <c:pt idx="12">
                  <c:v>0.94</c:v>
                </c:pt>
                <c:pt idx="13">
                  <c:v>0.94</c:v>
                </c:pt>
                <c:pt idx="14">
                  <c:v>0.94</c:v>
                </c:pt>
                <c:pt idx="15">
                  <c:v>0.94</c:v>
                </c:pt>
                <c:pt idx="16">
                  <c:v>0.94</c:v>
                </c:pt>
                <c:pt idx="17">
                  <c:v>0.94</c:v>
                </c:pt>
                <c:pt idx="18">
                  <c:v>0.94</c:v>
                </c:pt>
                <c:pt idx="19">
                  <c:v>0.94</c:v>
                </c:pt>
                <c:pt idx="20">
                  <c:v>0.94</c:v>
                </c:pt>
                <c:pt idx="21">
                  <c:v>0.94</c:v>
                </c:pt>
                <c:pt idx="22">
                  <c:v>0.94</c:v>
                </c:pt>
                <c:pt idx="23">
                  <c:v>0.88</c:v>
                </c:pt>
                <c:pt idx="24">
                  <c:v>0.88</c:v>
                </c:pt>
                <c:pt idx="25">
                  <c:v>0.88</c:v>
                </c:pt>
                <c:pt idx="26">
                  <c:v>0.88</c:v>
                </c:pt>
                <c:pt idx="27">
                  <c:v>0.88</c:v>
                </c:pt>
                <c:pt idx="28">
                  <c:v>0.82</c:v>
                </c:pt>
                <c:pt idx="29">
                  <c:v>0.88</c:v>
                </c:pt>
              </c:numCache>
            </c:numRef>
          </c:val>
          <c:smooth val="0"/>
          <c:extLst>
            <c:ext xmlns:c16="http://schemas.microsoft.com/office/drawing/2014/chart" uri="{C3380CC4-5D6E-409C-BE32-E72D297353CC}">
              <c16:uniqueId val="{00000004-0D6D-4B26-9654-BA7F241DF66A}"/>
            </c:ext>
          </c:extLst>
        </c:ser>
        <c:dLbls>
          <c:showLegendKey val="0"/>
          <c:showVal val="0"/>
          <c:showCatName val="0"/>
          <c:showSerName val="0"/>
          <c:showPercent val="0"/>
          <c:showBubbleSize val="0"/>
        </c:dLbls>
        <c:smooth val="0"/>
        <c:axId val="768286512"/>
        <c:axId val="768284872"/>
        <c:extLst>
          <c:ext xmlns:c15="http://schemas.microsoft.com/office/drawing/2012/chart" uri="{02D57815-91ED-43cb-92C2-25804820EDAC}">
            <c15:filteredLineSeries>
              <c15:ser>
                <c:idx val="0"/>
                <c:order val="0"/>
                <c:tx>
                  <c:strRef>
                    <c:extLst>
                      <c:ext uri="{02D57815-91ED-43cb-92C2-25804820EDAC}">
                        <c15:formulaRef>
                          <c15:sqref>General_Fund!$A$166</c15:sqref>
                        </c15:formulaRef>
                      </c:ext>
                    </c:extLst>
                    <c:strCache>
                      <c:ptCount val="1"/>
                      <c:pt idx="0">
                        <c:v>General Capital Fund</c:v>
                      </c:pt>
                    </c:strCache>
                  </c:strRef>
                </c:tx>
                <c:spPr>
                  <a:ln w="28575" cap="rnd">
                    <a:solidFill>
                      <a:schemeClr val="tx1"/>
                    </a:solidFill>
                    <a:round/>
                  </a:ln>
                  <a:effectLst/>
                </c:spPr>
                <c:marker>
                  <c:symbol val="none"/>
                </c:marker>
                <c:val>
                  <c:numRef>
                    <c:extLst>
                      <c:ext uri="{02D57815-91ED-43cb-92C2-25804820EDAC}">
                        <c15:formulaRef>
                          <c15:sqref>General_Fund!$C$166:$AF$166</c15:sqref>
                        </c15:formulaRef>
                      </c:ext>
                    </c:extLst>
                    <c:numCache>
                      <c:formatCode>0%</c:formatCode>
                      <c:ptCount val="30"/>
                      <c:pt idx="0">
                        <c:v>0.9</c:v>
                      </c:pt>
                      <c:pt idx="1">
                        <c:v>0.9</c:v>
                      </c:pt>
                      <c:pt idx="2">
                        <c:v>0.9</c:v>
                      </c:pt>
                      <c:pt idx="3">
                        <c:v>0.95</c:v>
                      </c:pt>
                      <c:pt idx="4">
                        <c:v>0.95</c:v>
                      </c:pt>
                      <c:pt idx="5">
                        <c:v>0.95</c:v>
                      </c:pt>
                      <c:pt idx="6">
                        <c:v>0.95</c:v>
                      </c:pt>
                      <c:pt idx="7">
                        <c:v>0.95</c:v>
                      </c:pt>
                      <c:pt idx="8">
                        <c:v>0.95</c:v>
                      </c:pt>
                      <c:pt idx="9">
                        <c:v>0.95</c:v>
                      </c:pt>
                      <c:pt idx="10">
                        <c:v>0.94</c:v>
                      </c:pt>
                      <c:pt idx="11">
                        <c:v>0.94</c:v>
                      </c:pt>
                      <c:pt idx="12">
                        <c:v>0.94</c:v>
                      </c:pt>
                      <c:pt idx="13">
                        <c:v>0.94</c:v>
                      </c:pt>
                      <c:pt idx="14">
                        <c:v>0.94</c:v>
                      </c:pt>
                      <c:pt idx="15">
                        <c:v>0.94</c:v>
                      </c:pt>
                      <c:pt idx="16">
                        <c:v>0.94</c:v>
                      </c:pt>
                      <c:pt idx="17">
                        <c:v>0.94</c:v>
                      </c:pt>
                      <c:pt idx="18">
                        <c:v>0.94</c:v>
                      </c:pt>
                      <c:pt idx="19">
                        <c:v>0.94</c:v>
                      </c:pt>
                      <c:pt idx="20">
                        <c:v>0.94</c:v>
                      </c:pt>
                      <c:pt idx="21">
                        <c:v>0.94</c:v>
                      </c:pt>
                      <c:pt idx="22">
                        <c:v>0.94</c:v>
                      </c:pt>
                      <c:pt idx="23">
                        <c:v>0.94</c:v>
                      </c:pt>
                      <c:pt idx="24">
                        <c:v>0.94</c:v>
                      </c:pt>
                      <c:pt idx="25">
                        <c:v>0.94</c:v>
                      </c:pt>
                      <c:pt idx="26">
                        <c:v>0.94</c:v>
                      </c:pt>
                      <c:pt idx="27">
                        <c:v>0.86</c:v>
                      </c:pt>
                      <c:pt idx="28">
                        <c:v>0.86</c:v>
                      </c:pt>
                      <c:pt idx="29">
                        <c:v>0.86</c:v>
                      </c:pt>
                    </c:numCache>
                  </c:numRef>
                </c:val>
                <c:smooth val="0"/>
                <c:extLst>
                  <c:ext xmlns:c16="http://schemas.microsoft.com/office/drawing/2014/chart" uri="{C3380CC4-5D6E-409C-BE32-E72D297353CC}">
                    <c16:uniqueId val="{00000005-0D6D-4B26-9654-BA7F241DF66A}"/>
                  </c:ext>
                </c:extLst>
              </c15:ser>
            </c15:filteredLineSeries>
          </c:ext>
        </c:extLst>
      </c:lineChart>
      <c:catAx>
        <c:axId val="76828651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Proxima Nova Rg" panose="02000506030000020004" pitchFamily="50" charset="0"/>
                    <a:ea typeface="+mn-ea"/>
                    <a:cs typeface="+mn-cs"/>
                  </a:defRPr>
                </a:pPr>
                <a:r>
                  <a:rPr lang="en-CA"/>
                  <a:t>Time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Proxima Nova Rg" panose="02000506030000020004" pitchFamily="50" charset="0"/>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roxima Nova Rg" panose="02000506030000020004" pitchFamily="50" charset="0"/>
                <a:ea typeface="+mn-ea"/>
                <a:cs typeface="+mn-cs"/>
              </a:defRPr>
            </a:pPr>
            <a:endParaRPr lang="en-US"/>
          </a:p>
        </c:txPr>
        <c:crossAx val="768284872"/>
        <c:crosses val="autoZero"/>
        <c:auto val="1"/>
        <c:lblAlgn val="ctr"/>
        <c:lblOffset val="100"/>
        <c:noMultiLvlLbl val="0"/>
      </c:catAx>
      <c:valAx>
        <c:axId val="768284872"/>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Proxima Nova Rg" panose="02000506030000020004" pitchFamily="50" charset="0"/>
                    <a:ea typeface="+mn-ea"/>
                    <a:cs typeface="+mn-cs"/>
                  </a:defRPr>
                </a:pPr>
                <a:r>
                  <a:rPr lang="en-CA"/>
                  <a:t>Asset Health Score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Proxima Nova Rg" panose="02000506030000020004" pitchFamily="50" charset="0"/>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roxima Nova Rg" panose="02000506030000020004" pitchFamily="50" charset="0"/>
                <a:ea typeface="+mn-ea"/>
                <a:cs typeface="+mn-cs"/>
              </a:defRPr>
            </a:pPr>
            <a:endParaRPr lang="en-US"/>
          </a:p>
        </c:txPr>
        <c:crossAx val="768286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Proxima Nova Rg" panose="02000506030000020004" pitchFamily="50"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Proxima Nova Rg" panose="02000506030000020004" pitchFamily="50"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Proxima Nova Th" panose="02000506030000020004" pitchFamily="50" charset="0"/>
                <a:ea typeface="+mn-ea"/>
                <a:cs typeface="+mn-cs"/>
              </a:defRPr>
            </a:pPr>
            <a:r>
              <a:rPr lang="en-CA" sz="1200">
                <a:latin typeface="Proxima Nova Th" panose="02000506030000020004" pitchFamily="50" charset="0"/>
              </a:rPr>
              <a:t>Asset HealthScore</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Proxima Nova Th" panose="02000506030000020004" pitchFamily="50" charset="0"/>
              <a:ea typeface="+mn-ea"/>
              <a:cs typeface="+mn-cs"/>
            </a:defRPr>
          </a:pPr>
          <a:endParaRPr lang="en-US"/>
        </a:p>
      </c:txPr>
    </c:title>
    <c:autoTitleDeleted val="0"/>
    <c:plotArea>
      <c:layout>
        <c:manualLayout>
          <c:layoutTarget val="inner"/>
          <c:xMode val="edge"/>
          <c:yMode val="edge"/>
          <c:x val="8.4241537542774775E-2"/>
          <c:y val="8.396233709486875E-2"/>
          <c:w val="0.89926086759871193"/>
          <c:h val="0.66382832352362109"/>
        </c:manualLayout>
      </c:layout>
      <c:lineChart>
        <c:grouping val="standard"/>
        <c:varyColors val="0"/>
        <c:ser>
          <c:idx val="0"/>
          <c:order val="0"/>
          <c:tx>
            <c:strRef>
              <c:f>General_Fund!$A$166</c:f>
              <c:strCache>
                <c:ptCount val="1"/>
                <c:pt idx="0">
                  <c:v>General Capital Fund</c:v>
                </c:pt>
              </c:strCache>
            </c:strRef>
          </c:tx>
          <c:spPr>
            <a:ln w="28575" cap="rnd">
              <a:solidFill>
                <a:srgbClr val="009BBF"/>
              </a:solidFill>
              <a:round/>
            </a:ln>
            <a:effectLst/>
          </c:spPr>
          <c:marker>
            <c:symbol val="none"/>
          </c:marker>
          <c:val>
            <c:numRef>
              <c:f>General_Fund!$C$166:$AF$166</c:f>
              <c:numCache>
                <c:formatCode>0%</c:formatCode>
                <c:ptCount val="30"/>
                <c:pt idx="0">
                  <c:v>0.9</c:v>
                </c:pt>
                <c:pt idx="1">
                  <c:v>0.9</c:v>
                </c:pt>
                <c:pt idx="2">
                  <c:v>0.9</c:v>
                </c:pt>
                <c:pt idx="3">
                  <c:v>0.9</c:v>
                </c:pt>
                <c:pt idx="4">
                  <c:v>0.9</c:v>
                </c:pt>
                <c:pt idx="5">
                  <c:v>0.95</c:v>
                </c:pt>
                <c:pt idx="6">
                  <c:v>0.95</c:v>
                </c:pt>
                <c:pt idx="7">
                  <c:v>0.95</c:v>
                </c:pt>
                <c:pt idx="8">
                  <c:v>0.95</c:v>
                </c:pt>
                <c:pt idx="9">
                  <c:v>0.94</c:v>
                </c:pt>
                <c:pt idx="10">
                  <c:v>0.94</c:v>
                </c:pt>
                <c:pt idx="11">
                  <c:v>0.94</c:v>
                </c:pt>
                <c:pt idx="12">
                  <c:v>0.94</c:v>
                </c:pt>
                <c:pt idx="13">
                  <c:v>0.94</c:v>
                </c:pt>
                <c:pt idx="14">
                  <c:v>0.94</c:v>
                </c:pt>
                <c:pt idx="15">
                  <c:v>0.94</c:v>
                </c:pt>
                <c:pt idx="16">
                  <c:v>0.94</c:v>
                </c:pt>
                <c:pt idx="17">
                  <c:v>0.94</c:v>
                </c:pt>
                <c:pt idx="18">
                  <c:v>0.94</c:v>
                </c:pt>
                <c:pt idx="19">
                  <c:v>0.94</c:v>
                </c:pt>
                <c:pt idx="20">
                  <c:v>0.88</c:v>
                </c:pt>
                <c:pt idx="21">
                  <c:v>0.88</c:v>
                </c:pt>
                <c:pt idx="22">
                  <c:v>0.88</c:v>
                </c:pt>
                <c:pt idx="23">
                  <c:v>0.82</c:v>
                </c:pt>
                <c:pt idx="24">
                  <c:v>0.82</c:v>
                </c:pt>
                <c:pt idx="25">
                  <c:v>0.79</c:v>
                </c:pt>
                <c:pt idx="26">
                  <c:v>0.79</c:v>
                </c:pt>
                <c:pt idx="27">
                  <c:v>0.72</c:v>
                </c:pt>
                <c:pt idx="28">
                  <c:v>0.72</c:v>
                </c:pt>
                <c:pt idx="29">
                  <c:v>0.72</c:v>
                </c:pt>
              </c:numCache>
            </c:numRef>
          </c:val>
          <c:smooth val="0"/>
          <c:extLst>
            <c:ext xmlns:c16="http://schemas.microsoft.com/office/drawing/2014/chart" uri="{C3380CC4-5D6E-409C-BE32-E72D297353CC}">
              <c16:uniqueId val="{00000000-459C-4437-B573-1380E8C4C2A7}"/>
            </c:ext>
          </c:extLst>
        </c:ser>
        <c:dLbls>
          <c:showLegendKey val="0"/>
          <c:showVal val="0"/>
          <c:showCatName val="0"/>
          <c:showSerName val="0"/>
          <c:showPercent val="0"/>
          <c:showBubbleSize val="0"/>
        </c:dLbls>
        <c:smooth val="0"/>
        <c:axId val="768286512"/>
        <c:axId val="768284872"/>
        <c:extLst>
          <c:ext xmlns:c15="http://schemas.microsoft.com/office/drawing/2012/chart" uri="{02D57815-91ED-43cb-92C2-25804820EDAC}">
            <c15:filteredLineSeries>
              <c15:ser>
                <c:idx val="1"/>
                <c:order val="1"/>
                <c:tx>
                  <c:strRef>
                    <c:extLst>
                      <c:ext uri="{02D57815-91ED-43cb-92C2-25804820EDAC}">
                        <c15:formulaRef>
                          <c15:sqref>General_Fund!$A$167</c15:sqref>
                        </c15:formulaRef>
                      </c:ext>
                    </c:extLst>
                    <c:strCache>
                      <c:ptCount val="1"/>
                      <c:pt idx="0">
                        <c:v>Building</c:v>
                      </c:pt>
                    </c:strCache>
                  </c:strRef>
                </c:tx>
                <c:spPr>
                  <a:ln w="28575" cap="rnd">
                    <a:solidFill>
                      <a:schemeClr val="accent2"/>
                    </a:solidFill>
                    <a:round/>
                  </a:ln>
                  <a:effectLst/>
                </c:spPr>
                <c:marker>
                  <c:symbol val="none"/>
                </c:marker>
                <c:val>
                  <c:numRef>
                    <c:extLst>
                      <c:ext uri="{02D57815-91ED-43cb-92C2-25804820EDAC}">
                        <c15:formulaRef>
                          <c15:sqref>General_Fund!$C$167:$BK$167</c15:sqref>
                        </c15:formulaRef>
                      </c:ext>
                    </c:extLst>
                    <c:numCache>
                      <c:formatCode>0%</c:formatCode>
                      <c:ptCount val="61"/>
                      <c:pt idx="0">
                        <c:v>0.96</c:v>
                      </c:pt>
                      <c:pt idx="1">
                        <c:v>0.96</c:v>
                      </c:pt>
                      <c:pt idx="2">
                        <c:v>0.96</c:v>
                      </c:pt>
                      <c:pt idx="3">
                        <c:v>0.96</c:v>
                      </c:pt>
                      <c:pt idx="4">
                        <c:v>0.96</c:v>
                      </c:pt>
                      <c:pt idx="5">
                        <c:v>0.96</c:v>
                      </c:pt>
                      <c:pt idx="6">
                        <c:v>0.96</c:v>
                      </c:pt>
                      <c:pt idx="7">
                        <c:v>0.96</c:v>
                      </c:pt>
                      <c:pt idx="8">
                        <c:v>0.95</c:v>
                      </c:pt>
                      <c:pt idx="9">
                        <c:v>0.95</c:v>
                      </c:pt>
                      <c:pt idx="10">
                        <c:v>0.95</c:v>
                      </c:pt>
                      <c:pt idx="11">
                        <c:v>0.95</c:v>
                      </c:pt>
                      <c:pt idx="12">
                        <c:v>0.95</c:v>
                      </c:pt>
                      <c:pt idx="13">
                        <c:v>0.95</c:v>
                      </c:pt>
                      <c:pt idx="14">
                        <c:v>0.95</c:v>
                      </c:pt>
                      <c:pt idx="15">
                        <c:v>0.95</c:v>
                      </c:pt>
                      <c:pt idx="16">
                        <c:v>0.95</c:v>
                      </c:pt>
                      <c:pt idx="17">
                        <c:v>0.94</c:v>
                      </c:pt>
                      <c:pt idx="18">
                        <c:v>0.94</c:v>
                      </c:pt>
                      <c:pt idx="19">
                        <c:v>0.94</c:v>
                      </c:pt>
                      <c:pt idx="20">
                        <c:v>0.94</c:v>
                      </c:pt>
                      <c:pt idx="21">
                        <c:v>0.94</c:v>
                      </c:pt>
                      <c:pt idx="22">
                        <c:v>0.94</c:v>
                      </c:pt>
                      <c:pt idx="23">
                        <c:v>0.94</c:v>
                      </c:pt>
                      <c:pt idx="24">
                        <c:v>0.94</c:v>
                      </c:pt>
                      <c:pt idx="25">
                        <c:v>0.94</c:v>
                      </c:pt>
                      <c:pt idx="26">
                        <c:v>0.88</c:v>
                      </c:pt>
                      <c:pt idx="27">
                        <c:v>0.79</c:v>
                      </c:pt>
                      <c:pt idx="28">
                        <c:v>0.79</c:v>
                      </c:pt>
                      <c:pt idx="29">
                        <c:v>0.79</c:v>
                      </c:pt>
                      <c:pt idx="30">
                        <c:v>0.79</c:v>
                      </c:pt>
                      <c:pt idx="31">
                        <c:v>0.86</c:v>
                      </c:pt>
                      <c:pt idx="32">
                        <c:v>0.86</c:v>
                      </c:pt>
                      <c:pt idx="33">
                        <c:v>0.86</c:v>
                      </c:pt>
                      <c:pt idx="34">
                        <c:v>0.86</c:v>
                      </c:pt>
                      <c:pt idx="35">
                        <c:v>0.86</c:v>
                      </c:pt>
                      <c:pt idx="36">
                        <c:v>0.76</c:v>
                      </c:pt>
                      <c:pt idx="37">
                        <c:v>0.76</c:v>
                      </c:pt>
                      <c:pt idx="38">
                        <c:v>0.76</c:v>
                      </c:pt>
                      <c:pt idx="39">
                        <c:v>0.68</c:v>
                      </c:pt>
                      <c:pt idx="40">
                        <c:v>0.52</c:v>
                      </c:pt>
                      <c:pt idx="41">
                        <c:v>0.52</c:v>
                      </c:pt>
                      <c:pt idx="42">
                        <c:v>0.52</c:v>
                      </c:pt>
                      <c:pt idx="43">
                        <c:v>0.52</c:v>
                      </c:pt>
                      <c:pt idx="44">
                        <c:v>0.36</c:v>
                      </c:pt>
                      <c:pt idx="45">
                        <c:v>0.36</c:v>
                      </c:pt>
                      <c:pt idx="46">
                        <c:v>0.19</c:v>
                      </c:pt>
                      <c:pt idx="47">
                        <c:v>0.19</c:v>
                      </c:pt>
                      <c:pt idx="48">
                        <c:v>0.19</c:v>
                      </c:pt>
                      <c:pt idx="49">
                        <c:v>0.1</c:v>
                      </c:pt>
                      <c:pt idx="50">
                        <c:v>0.1</c:v>
                      </c:pt>
                      <c:pt idx="51">
                        <c:v>0.19</c:v>
                      </c:pt>
                      <c:pt idx="52">
                        <c:v>0.19</c:v>
                      </c:pt>
                      <c:pt idx="53">
                        <c:v>0.19</c:v>
                      </c:pt>
                      <c:pt idx="54">
                        <c:v>0.19</c:v>
                      </c:pt>
                      <c:pt idx="55">
                        <c:v>0.1</c:v>
                      </c:pt>
                      <c:pt idx="56">
                        <c:v>0</c:v>
                      </c:pt>
                      <c:pt idx="57">
                        <c:v>0</c:v>
                      </c:pt>
                      <c:pt idx="58">
                        <c:v>0</c:v>
                      </c:pt>
                      <c:pt idx="59">
                        <c:v>0</c:v>
                      </c:pt>
                      <c:pt idx="60">
                        <c:v>0</c:v>
                      </c:pt>
                    </c:numCache>
                  </c:numRef>
                </c:val>
                <c:smooth val="0"/>
                <c:extLst>
                  <c:ext xmlns:c16="http://schemas.microsoft.com/office/drawing/2014/chart" uri="{C3380CC4-5D6E-409C-BE32-E72D297353CC}">
                    <c16:uniqueId val="{00000001-459C-4437-B573-1380E8C4C2A7}"/>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General_Fund!$A$168</c15:sqref>
                        </c15:formulaRef>
                      </c:ext>
                    </c:extLst>
                    <c:strCache>
                      <c:ptCount val="1"/>
                      <c:pt idx="0">
                        <c:v>Drainage</c:v>
                      </c:pt>
                    </c:strCache>
                  </c:strRef>
                </c:tx>
                <c:spPr>
                  <a:ln w="28575" cap="rnd">
                    <a:solidFill>
                      <a:schemeClr val="accent3"/>
                    </a:solidFill>
                    <a:round/>
                  </a:ln>
                  <a:effectLst/>
                </c:spPr>
                <c:marker>
                  <c:symbol val="none"/>
                </c:marker>
                <c:val>
                  <c:numRef>
                    <c:extLst xmlns:c15="http://schemas.microsoft.com/office/drawing/2012/chart">
                      <c:ext xmlns:c15="http://schemas.microsoft.com/office/drawing/2012/chart" uri="{02D57815-91ED-43cb-92C2-25804820EDAC}">
                        <c15:formulaRef>
                          <c15:sqref>General_Fund!$C$168:$BK$168</c15:sqref>
                        </c15:formulaRef>
                      </c:ext>
                    </c:extLst>
                    <c:numCache>
                      <c:formatCode>0%</c:formatCode>
                      <c:ptCount val="61"/>
                      <c:pt idx="0">
                        <c:v>0.96</c:v>
                      </c:pt>
                      <c:pt idx="1">
                        <c:v>0.96</c:v>
                      </c:pt>
                      <c:pt idx="2">
                        <c:v>0.96</c:v>
                      </c:pt>
                      <c:pt idx="3">
                        <c:v>0.96</c:v>
                      </c:pt>
                      <c:pt idx="4">
                        <c:v>0.96</c:v>
                      </c:pt>
                      <c:pt idx="5">
                        <c:v>0.96</c:v>
                      </c:pt>
                      <c:pt idx="6">
                        <c:v>0.96</c:v>
                      </c:pt>
                      <c:pt idx="7">
                        <c:v>0.95</c:v>
                      </c:pt>
                      <c:pt idx="8">
                        <c:v>0.95</c:v>
                      </c:pt>
                      <c:pt idx="9">
                        <c:v>0.95</c:v>
                      </c:pt>
                      <c:pt idx="10">
                        <c:v>0.95</c:v>
                      </c:pt>
                      <c:pt idx="11">
                        <c:v>0.95</c:v>
                      </c:pt>
                      <c:pt idx="12">
                        <c:v>0.95</c:v>
                      </c:pt>
                      <c:pt idx="13">
                        <c:v>0.95</c:v>
                      </c:pt>
                      <c:pt idx="14">
                        <c:v>0.95</c:v>
                      </c:pt>
                      <c:pt idx="15">
                        <c:v>0.95</c:v>
                      </c:pt>
                      <c:pt idx="16">
                        <c:v>0.95</c:v>
                      </c:pt>
                      <c:pt idx="17">
                        <c:v>0.95</c:v>
                      </c:pt>
                      <c:pt idx="18">
                        <c:v>0.95</c:v>
                      </c:pt>
                      <c:pt idx="19">
                        <c:v>0.95</c:v>
                      </c:pt>
                      <c:pt idx="20">
                        <c:v>0.95</c:v>
                      </c:pt>
                      <c:pt idx="21">
                        <c:v>0.95</c:v>
                      </c:pt>
                      <c:pt idx="22">
                        <c:v>0.95</c:v>
                      </c:pt>
                      <c:pt idx="23">
                        <c:v>0.95</c:v>
                      </c:pt>
                      <c:pt idx="24">
                        <c:v>0.95</c:v>
                      </c:pt>
                      <c:pt idx="25">
                        <c:v>0.88</c:v>
                      </c:pt>
                      <c:pt idx="26">
                        <c:v>0.88</c:v>
                      </c:pt>
                      <c:pt idx="27">
                        <c:v>0.88</c:v>
                      </c:pt>
                      <c:pt idx="28">
                        <c:v>0.88</c:v>
                      </c:pt>
                      <c:pt idx="29">
                        <c:v>0.88</c:v>
                      </c:pt>
                      <c:pt idx="30">
                        <c:v>0.82</c:v>
                      </c:pt>
                      <c:pt idx="31">
                        <c:v>0.76</c:v>
                      </c:pt>
                      <c:pt idx="32">
                        <c:v>0.76</c:v>
                      </c:pt>
                      <c:pt idx="33">
                        <c:v>0.76</c:v>
                      </c:pt>
                      <c:pt idx="34">
                        <c:v>0.76</c:v>
                      </c:pt>
                      <c:pt idx="35">
                        <c:v>0.76</c:v>
                      </c:pt>
                      <c:pt idx="36">
                        <c:v>0.82</c:v>
                      </c:pt>
                      <c:pt idx="37">
                        <c:v>0.82</c:v>
                      </c:pt>
                      <c:pt idx="38">
                        <c:v>0.82</c:v>
                      </c:pt>
                      <c:pt idx="39">
                        <c:v>0.82</c:v>
                      </c:pt>
                      <c:pt idx="40">
                        <c:v>0.82</c:v>
                      </c:pt>
                      <c:pt idx="41">
                        <c:v>0.82</c:v>
                      </c:pt>
                      <c:pt idx="42">
                        <c:v>0.82</c:v>
                      </c:pt>
                      <c:pt idx="43">
                        <c:v>0.72</c:v>
                      </c:pt>
                      <c:pt idx="44">
                        <c:v>0.72</c:v>
                      </c:pt>
                      <c:pt idx="45">
                        <c:v>0.57999999999999996</c:v>
                      </c:pt>
                      <c:pt idx="46">
                        <c:v>0.57999999999999996</c:v>
                      </c:pt>
                      <c:pt idx="47">
                        <c:v>0.57999999999999996</c:v>
                      </c:pt>
                      <c:pt idx="48">
                        <c:v>0.57999999999999996</c:v>
                      </c:pt>
                      <c:pt idx="49">
                        <c:v>0.51</c:v>
                      </c:pt>
                      <c:pt idx="50">
                        <c:v>0.51</c:v>
                      </c:pt>
                      <c:pt idx="51">
                        <c:v>0.51</c:v>
                      </c:pt>
                      <c:pt idx="52">
                        <c:v>0.51</c:v>
                      </c:pt>
                      <c:pt idx="53">
                        <c:v>0.51</c:v>
                      </c:pt>
                      <c:pt idx="54">
                        <c:v>0.51</c:v>
                      </c:pt>
                      <c:pt idx="55">
                        <c:v>0.51</c:v>
                      </c:pt>
                      <c:pt idx="56">
                        <c:v>0.51</c:v>
                      </c:pt>
                      <c:pt idx="57">
                        <c:v>0.51</c:v>
                      </c:pt>
                      <c:pt idx="58">
                        <c:v>0.51</c:v>
                      </c:pt>
                      <c:pt idx="59">
                        <c:v>0.51</c:v>
                      </c:pt>
                      <c:pt idx="60">
                        <c:v>0.44</c:v>
                      </c:pt>
                    </c:numCache>
                  </c:numRef>
                </c:val>
                <c:smooth val="0"/>
                <c:extLst xmlns:c15="http://schemas.microsoft.com/office/drawing/2012/chart">
                  <c:ext xmlns:c16="http://schemas.microsoft.com/office/drawing/2014/chart" uri="{C3380CC4-5D6E-409C-BE32-E72D297353CC}">
                    <c16:uniqueId val="{00000002-459C-4437-B573-1380E8C4C2A7}"/>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General_Fund!$A$169</c15:sqref>
                        </c15:formulaRef>
                      </c:ext>
                    </c:extLst>
                    <c:strCache>
                      <c:ptCount val="1"/>
                      <c:pt idx="0">
                        <c:v>Equipment</c:v>
                      </c:pt>
                    </c:strCache>
                  </c:strRef>
                </c:tx>
                <c:spPr>
                  <a:ln w="28575" cap="rnd">
                    <a:solidFill>
                      <a:schemeClr val="accent4"/>
                    </a:solidFill>
                    <a:round/>
                  </a:ln>
                  <a:effectLst/>
                </c:spPr>
                <c:marker>
                  <c:symbol val="none"/>
                </c:marker>
                <c:val>
                  <c:numRef>
                    <c:extLst xmlns:c15="http://schemas.microsoft.com/office/drawing/2012/chart">
                      <c:ext xmlns:c15="http://schemas.microsoft.com/office/drawing/2012/chart" uri="{02D57815-91ED-43cb-92C2-25804820EDAC}">
                        <c15:formulaRef>
                          <c15:sqref>General_Fund!$C$169:$BK$169</c15:sqref>
                        </c15:formulaRef>
                      </c:ext>
                    </c:extLst>
                    <c:numCache>
                      <c:formatCode>0%</c:formatCode>
                      <c:ptCount val="61"/>
                      <c:pt idx="0">
                        <c:v>0.1</c:v>
                      </c:pt>
                      <c:pt idx="1">
                        <c:v>0.1</c:v>
                      </c:pt>
                      <c:pt idx="2">
                        <c:v>0.1</c:v>
                      </c:pt>
                      <c:pt idx="3">
                        <c:v>0.1</c:v>
                      </c:pt>
                      <c:pt idx="4">
                        <c:v>0.1</c:v>
                      </c:pt>
                      <c:pt idx="5">
                        <c:v>0.1</c:v>
                      </c:pt>
                      <c:pt idx="6">
                        <c:v>0.1</c:v>
                      </c:pt>
                      <c:pt idx="7">
                        <c:v>0.1</c:v>
                      </c:pt>
                      <c:pt idx="8">
                        <c:v>0.1</c:v>
                      </c:pt>
                      <c:pt idx="9">
                        <c:v>0.2</c:v>
                      </c:pt>
                      <c:pt idx="10">
                        <c:v>0.2</c:v>
                      </c:pt>
                      <c:pt idx="11">
                        <c:v>0.2</c:v>
                      </c:pt>
                      <c:pt idx="12">
                        <c:v>0.2</c:v>
                      </c:pt>
                      <c:pt idx="13">
                        <c:v>0.3</c:v>
                      </c:pt>
                      <c:pt idx="14">
                        <c:v>0.3</c:v>
                      </c:pt>
                      <c:pt idx="15">
                        <c:v>0.3</c:v>
                      </c:pt>
                      <c:pt idx="16">
                        <c:v>0.4</c:v>
                      </c:pt>
                      <c:pt idx="17">
                        <c:v>0.4</c:v>
                      </c:pt>
                      <c:pt idx="18">
                        <c:v>0.5</c:v>
                      </c:pt>
                      <c:pt idx="19">
                        <c:v>0.1</c:v>
                      </c:pt>
                      <c:pt idx="20">
                        <c:v>0.1</c:v>
                      </c:pt>
                      <c:pt idx="21">
                        <c:v>0</c:v>
                      </c:pt>
                      <c:pt idx="22">
                        <c:v>0</c:v>
                      </c:pt>
                      <c:pt idx="23">
                        <c:v>0</c:v>
                      </c:pt>
                      <c:pt idx="24">
                        <c:v>0.1</c:v>
                      </c:pt>
                      <c:pt idx="25">
                        <c:v>0.1</c:v>
                      </c:pt>
                      <c:pt idx="26">
                        <c:v>0.1</c:v>
                      </c:pt>
                      <c:pt idx="27">
                        <c:v>0.1</c:v>
                      </c:pt>
                      <c:pt idx="28">
                        <c:v>0.1</c:v>
                      </c:pt>
                      <c:pt idx="29">
                        <c:v>0.1</c:v>
                      </c:pt>
                      <c:pt idx="30">
                        <c:v>0.1</c:v>
                      </c:pt>
                      <c:pt idx="31">
                        <c:v>0.1</c:v>
                      </c:pt>
                      <c:pt idx="32">
                        <c:v>0.1</c:v>
                      </c:pt>
                      <c:pt idx="33">
                        <c:v>0.1</c:v>
                      </c:pt>
                      <c:pt idx="34">
                        <c:v>0.1</c:v>
                      </c:pt>
                      <c:pt idx="35">
                        <c:v>0.2</c:v>
                      </c:pt>
                      <c:pt idx="36">
                        <c:v>0.2</c:v>
                      </c:pt>
                      <c:pt idx="37">
                        <c:v>0.2</c:v>
                      </c:pt>
                      <c:pt idx="38">
                        <c:v>0.2</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0.1</c:v>
                      </c:pt>
                      <c:pt idx="55">
                        <c:v>0.1</c:v>
                      </c:pt>
                      <c:pt idx="56">
                        <c:v>0.1</c:v>
                      </c:pt>
                      <c:pt idx="57">
                        <c:v>0.1</c:v>
                      </c:pt>
                      <c:pt idx="58">
                        <c:v>0.1</c:v>
                      </c:pt>
                      <c:pt idx="59">
                        <c:v>0</c:v>
                      </c:pt>
                      <c:pt idx="60">
                        <c:v>0</c:v>
                      </c:pt>
                    </c:numCache>
                  </c:numRef>
                </c:val>
                <c:smooth val="0"/>
                <c:extLst xmlns:c15="http://schemas.microsoft.com/office/drawing/2012/chart">
                  <c:ext xmlns:c16="http://schemas.microsoft.com/office/drawing/2014/chart" uri="{C3380CC4-5D6E-409C-BE32-E72D297353CC}">
                    <c16:uniqueId val="{00000003-459C-4437-B573-1380E8C4C2A7}"/>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General_Fund!$A$170</c15:sqref>
                        </c15:formulaRef>
                      </c:ext>
                    </c:extLst>
                    <c:strCache>
                      <c:ptCount val="1"/>
                      <c:pt idx="0">
                        <c:v>Land Improvement</c:v>
                      </c:pt>
                    </c:strCache>
                  </c:strRef>
                </c:tx>
                <c:spPr>
                  <a:ln w="28575" cap="rnd">
                    <a:solidFill>
                      <a:schemeClr val="accent5"/>
                    </a:solidFill>
                    <a:round/>
                  </a:ln>
                  <a:effectLst/>
                </c:spPr>
                <c:marker>
                  <c:symbol val="none"/>
                </c:marker>
                <c:val>
                  <c:numRef>
                    <c:extLst xmlns:c15="http://schemas.microsoft.com/office/drawing/2012/chart">
                      <c:ext xmlns:c15="http://schemas.microsoft.com/office/drawing/2012/chart" uri="{02D57815-91ED-43cb-92C2-25804820EDAC}">
                        <c15:formulaRef>
                          <c15:sqref>General_Fund!$C$170:$BK$170</c15:sqref>
                        </c15:formulaRef>
                      </c:ext>
                    </c:extLst>
                    <c:numCache>
                      <c:formatCode>0%</c:formatCode>
                      <c:ptCount val="61"/>
                      <c:pt idx="0">
                        <c:v>0.72</c:v>
                      </c:pt>
                      <c:pt idx="1">
                        <c:v>0.65</c:v>
                      </c:pt>
                      <c:pt idx="2">
                        <c:v>0.65</c:v>
                      </c:pt>
                      <c:pt idx="3">
                        <c:v>0.65</c:v>
                      </c:pt>
                      <c:pt idx="4">
                        <c:v>0.6</c:v>
                      </c:pt>
                      <c:pt idx="5">
                        <c:v>0.68</c:v>
                      </c:pt>
                      <c:pt idx="6">
                        <c:v>0.68</c:v>
                      </c:pt>
                      <c:pt idx="7">
                        <c:v>0.68</c:v>
                      </c:pt>
                      <c:pt idx="8">
                        <c:v>0.76</c:v>
                      </c:pt>
                      <c:pt idx="9">
                        <c:v>0.76</c:v>
                      </c:pt>
                      <c:pt idx="10">
                        <c:v>0.76</c:v>
                      </c:pt>
                      <c:pt idx="11">
                        <c:v>0.76</c:v>
                      </c:pt>
                      <c:pt idx="12">
                        <c:v>0.6</c:v>
                      </c:pt>
                      <c:pt idx="13">
                        <c:v>0.68</c:v>
                      </c:pt>
                      <c:pt idx="14">
                        <c:v>0.76</c:v>
                      </c:pt>
                      <c:pt idx="15">
                        <c:v>0.76</c:v>
                      </c:pt>
                      <c:pt idx="16">
                        <c:v>0.68</c:v>
                      </c:pt>
                      <c:pt idx="17">
                        <c:v>0.68</c:v>
                      </c:pt>
                      <c:pt idx="18">
                        <c:v>0.68</c:v>
                      </c:pt>
                      <c:pt idx="19">
                        <c:v>0.37</c:v>
                      </c:pt>
                      <c:pt idx="20">
                        <c:v>0.37</c:v>
                      </c:pt>
                      <c:pt idx="21">
                        <c:v>0.37</c:v>
                      </c:pt>
                      <c:pt idx="22">
                        <c:v>0.28000000000000003</c:v>
                      </c:pt>
                      <c:pt idx="23">
                        <c:v>0.28000000000000003</c:v>
                      </c:pt>
                      <c:pt idx="24">
                        <c:v>0.28000000000000003</c:v>
                      </c:pt>
                      <c:pt idx="25">
                        <c:v>0.28000000000000003</c:v>
                      </c:pt>
                      <c:pt idx="26">
                        <c:v>0.37</c:v>
                      </c:pt>
                      <c:pt idx="27">
                        <c:v>0.37</c:v>
                      </c:pt>
                      <c:pt idx="28">
                        <c:v>0.37</c:v>
                      </c:pt>
                      <c:pt idx="29">
                        <c:v>0.37</c:v>
                      </c:pt>
                      <c:pt idx="30">
                        <c:v>0.37</c:v>
                      </c:pt>
                      <c:pt idx="31">
                        <c:v>0.37</c:v>
                      </c:pt>
                      <c:pt idx="32">
                        <c:v>0.28000000000000003</c:v>
                      </c:pt>
                      <c:pt idx="33">
                        <c:v>0.37</c:v>
                      </c:pt>
                      <c:pt idx="34">
                        <c:v>0.3</c:v>
                      </c:pt>
                      <c:pt idx="35">
                        <c:v>0.3</c:v>
                      </c:pt>
                      <c:pt idx="36">
                        <c:v>0.2</c:v>
                      </c:pt>
                      <c:pt idx="37">
                        <c:v>0.2</c:v>
                      </c:pt>
                      <c:pt idx="38">
                        <c:v>0.3</c:v>
                      </c:pt>
                      <c:pt idx="39">
                        <c:v>0.1</c:v>
                      </c:pt>
                      <c:pt idx="40">
                        <c:v>0.1</c:v>
                      </c:pt>
                      <c:pt idx="41">
                        <c:v>0.1</c:v>
                      </c:pt>
                      <c:pt idx="42">
                        <c:v>0.1</c:v>
                      </c:pt>
                      <c:pt idx="43">
                        <c:v>0.1</c:v>
                      </c:pt>
                      <c:pt idx="44">
                        <c:v>0.1</c:v>
                      </c:pt>
                      <c:pt idx="45">
                        <c:v>0.1</c:v>
                      </c:pt>
                      <c:pt idx="46">
                        <c:v>0.1</c:v>
                      </c:pt>
                      <c:pt idx="47">
                        <c:v>0.1</c:v>
                      </c:pt>
                      <c:pt idx="48">
                        <c:v>0.1</c:v>
                      </c:pt>
                      <c:pt idx="49">
                        <c:v>0.1</c:v>
                      </c:pt>
                      <c:pt idx="50">
                        <c:v>0.1</c:v>
                      </c:pt>
                      <c:pt idx="51">
                        <c:v>0.1</c:v>
                      </c:pt>
                      <c:pt idx="52">
                        <c:v>0.1</c:v>
                      </c:pt>
                      <c:pt idx="53">
                        <c:v>0.1</c:v>
                      </c:pt>
                      <c:pt idx="54">
                        <c:v>0.1</c:v>
                      </c:pt>
                      <c:pt idx="55">
                        <c:v>0.1</c:v>
                      </c:pt>
                      <c:pt idx="56">
                        <c:v>0.1</c:v>
                      </c:pt>
                      <c:pt idx="57">
                        <c:v>0.1</c:v>
                      </c:pt>
                      <c:pt idx="58">
                        <c:v>0.1</c:v>
                      </c:pt>
                      <c:pt idx="59">
                        <c:v>0</c:v>
                      </c:pt>
                      <c:pt idx="60">
                        <c:v>0</c:v>
                      </c:pt>
                    </c:numCache>
                  </c:numRef>
                </c:val>
                <c:smooth val="0"/>
                <c:extLst xmlns:c15="http://schemas.microsoft.com/office/drawing/2012/chart">
                  <c:ext xmlns:c16="http://schemas.microsoft.com/office/drawing/2014/chart" uri="{C3380CC4-5D6E-409C-BE32-E72D297353CC}">
                    <c16:uniqueId val="{00000004-459C-4437-B573-1380E8C4C2A7}"/>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General_Fund!$A$171</c15:sqref>
                        </c15:formulaRef>
                      </c:ext>
                    </c:extLst>
                    <c:strCache>
                      <c:ptCount val="1"/>
                      <c:pt idx="0">
                        <c:v>Transportation</c:v>
                      </c:pt>
                    </c:strCache>
                  </c:strRef>
                </c:tx>
                <c:spPr>
                  <a:ln w="28575" cap="rnd">
                    <a:solidFill>
                      <a:schemeClr val="accent6"/>
                    </a:solidFill>
                    <a:round/>
                  </a:ln>
                  <a:effectLst/>
                </c:spPr>
                <c:marker>
                  <c:symbol val="none"/>
                </c:marker>
                <c:val>
                  <c:numRef>
                    <c:extLst xmlns:c15="http://schemas.microsoft.com/office/drawing/2012/chart">
                      <c:ext xmlns:c15="http://schemas.microsoft.com/office/drawing/2012/chart" uri="{02D57815-91ED-43cb-92C2-25804820EDAC}">
                        <c15:formulaRef>
                          <c15:sqref>General_Fund!$C$171:$BK$171</c15:sqref>
                        </c15:formulaRef>
                      </c:ext>
                    </c:extLst>
                    <c:numCache>
                      <c:formatCode>0%</c:formatCode>
                      <c:ptCount val="61"/>
                      <c:pt idx="0">
                        <c:v>0.88</c:v>
                      </c:pt>
                      <c:pt idx="1">
                        <c:v>0.88</c:v>
                      </c:pt>
                      <c:pt idx="2">
                        <c:v>0.94</c:v>
                      </c:pt>
                      <c:pt idx="3">
                        <c:v>0.88</c:v>
                      </c:pt>
                      <c:pt idx="4">
                        <c:v>0.88</c:v>
                      </c:pt>
                      <c:pt idx="5">
                        <c:v>0.88</c:v>
                      </c:pt>
                      <c:pt idx="6">
                        <c:v>0.88</c:v>
                      </c:pt>
                      <c:pt idx="7">
                        <c:v>0.88</c:v>
                      </c:pt>
                      <c:pt idx="8">
                        <c:v>0.88</c:v>
                      </c:pt>
                      <c:pt idx="9">
                        <c:v>0.88</c:v>
                      </c:pt>
                      <c:pt idx="10">
                        <c:v>0.86</c:v>
                      </c:pt>
                      <c:pt idx="11">
                        <c:v>0.86</c:v>
                      </c:pt>
                      <c:pt idx="12">
                        <c:v>0.86</c:v>
                      </c:pt>
                      <c:pt idx="13">
                        <c:v>0.93</c:v>
                      </c:pt>
                      <c:pt idx="14">
                        <c:v>0.93</c:v>
                      </c:pt>
                      <c:pt idx="15">
                        <c:v>0.93</c:v>
                      </c:pt>
                      <c:pt idx="16">
                        <c:v>0.93</c:v>
                      </c:pt>
                      <c:pt idx="17">
                        <c:v>0.93</c:v>
                      </c:pt>
                      <c:pt idx="18">
                        <c:v>0.93</c:v>
                      </c:pt>
                      <c:pt idx="19">
                        <c:v>0.79</c:v>
                      </c:pt>
                      <c:pt idx="20">
                        <c:v>0.79</c:v>
                      </c:pt>
                      <c:pt idx="21">
                        <c:v>0.79</c:v>
                      </c:pt>
                      <c:pt idx="22">
                        <c:v>0.79</c:v>
                      </c:pt>
                      <c:pt idx="23">
                        <c:v>0.72</c:v>
                      </c:pt>
                      <c:pt idx="24">
                        <c:v>0.72</c:v>
                      </c:pt>
                      <c:pt idx="25">
                        <c:v>0.68</c:v>
                      </c:pt>
                      <c:pt idx="26">
                        <c:v>0.68</c:v>
                      </c:pt>
                      <c:pt idx="27">
                        <c:v>0.68</c:v>
                      </c:pt>
                      <c:pt idx="28">
                        <c:v>0.6</c:v>
                      </c:pt>
                      <c:pt idx="29">
                        <c:v>0.6</c:v>
                      </c:pt>
                      <c:pt idx="30">
                        <c:v>0.6</c:v>
                      </c:pt>
                      <c:pt idx="31">
                        <c:v>0.52</c:v>
                      </c:pt>
                      <c:pt idx="32">
                        <c:v>0.52</c:v>
                      </c:pt>
                      <c:pt idx="33">
                        <c:v>0.52</c:v>
                      </c:pt>
                      <c:pt idx="34">
                        <c:v>0.52</c:v>
                      </c:pt>
                      <c:pt idx="35">
                        <c:v>0.44</c:v>
                      </c:pt>
                      <c:pt idx="36">
                        <c:v>0.44</c:v>
                      </c:pt>
                      <c:pt idx="37">
                        <c:v>0.44</c:v>
                      </c:pt>
                      <c:pt idx="38">
                        <c:v>0.44</c:v>
                      </c:pt>
                      <c:pt idx="39">
                        <c:v>0.28000000000000003</c:v>
                      </c:pt>
                      <c:pt idx="40">
                        <c:v>0.19</c:v>
                      </c:pt>
                      <c:pt idx="41">
                        <c:v>0.19</c:v>
                      </c:pt>
                      <c:pt idx="42">
                        <c:v>0.19</c:v>
                      </c:pt>
                      <c:pt idx="43">
                        <c:v>0.19</c:v>
                      </c:pt>
                      <c:pt idx="44">
                        <c:v>0.19</c:v>
                      </c:pt>
                      <c:pt idx="45">
                        <c:v>0.19</c:v>
                      </c:pt>
                      <c:pt idx="46">
                        <c:v>0.19</c:v>
                      </c:pt>
                      <c:pt idx="47">
                        <c:v>0.19</c:v>
                      </c:pt>
                      <c:pt idx="48">
                        <c:v>0.1</c:v>
                      </c:pt>
                      <c:pt idx="49">
                        <c:v>0.1</c:v>
                      </c:pt>
                      <c:pt idx="50">
                        <c:v>0.1</c:v>
                      </c:pt>
                      <c:pt idx="51">
                        <c:v>0.1</c:v>
                      </c:pt>
                      <c:pt idx="52">
                        <c:v>0.1</c:v>
                      </c:pt>
                      <c:pt idx="53">
                        <c:v>0.1</c:v>
                      </c:pt>
                      <c:pt idx="54">
                        <c:v>0.1</c:v>
                      </c:pt>
                      <c:pt idx="55">
                        <c:v>0</c:v>
                      </c:pt>
                      <c:pt idx="56">
                        <c:v>0</c:v>
                      </c:pt>
                      <c:pt idx="57">
                        <c:v>0</c:v>
                      </c:pt>
                      <c:pt idx="58">
                        <c:v>0</c:v>
                      </c:pt>
                      <c:pt idx="59">
                        <c:v>0</c:v>
                      </c:pt>
                      <c:pt idx="60">
                        <c:v>0</c:v>
                      </c:pt>
                    </c:numCache>
                  </c:numRef>
                </c:val>
                <c:smooth val="0"/>
                <c:extLst xmlns:c15="http://schemas.microsoft.com/office/drawing/2012/chart">
                  <c:ext xmlns:c16="http://schemas.microsoft.com/office/drawing/2014/chart" uri="{C3380CC4-5D6E-409C-BE32-E72D297353CC}">
                    <c16:uniqueId val="{00000005-459C-4437-B573-1380E8C4C2A7}"/>
                  </c:ext>
                </c:extLst>
              </c15:ser>
            </c15:filteredLineSeries>
          </c:ext>
        </c:extLst>
      </c:lineChart>
      <c:catAx>
        <c:axId val="76828651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Proxima Nova Rg" panose="02000506030000020004" pitchFamily="50" charset="0"/>
                    <a:ea typeface="+mn-ea"/>
                    <a:cs typeface="+mn-cs"/>
                  </a:defRPr>
                </a:pPr>
                <a:r>
                  <a:rPr lang="en-CA"/>
                  <a:t>Time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Proxima Nova Rg" panose="02000506030000020004" pitchFamily="50" charset="0"/>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roxima Nova Rg" panose="02000506030000020004" pitchFamily="50" charset="0"/>
                <a:ea typeface="+mn-ea"/>
                <a:cs typeface="+mn-cs"/>
              </a:defRPr>
            </a:pPr>
            <a:endParaRPr lang="en-US"/>
          </a:p>
        </c:txPr>
        <c:crossAx val="768284872"/>
        <c:crosses val="autoZero"/>
        <c:auto val="1"/>
        <c:lblAlgn val="ctr"/>
        <c:lblOffset val="100"/>
        <c:noMultiLvlLbl val="0"/>
      </c:catAx>
      <c:valAx>
        <c:axId val="768284872"/>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Proxima Nova Rg" panose="02000506030000020004" pitchFamily="50" charset="0"/>
                    <a:ea typeface="+mn-ea"/>
                    <a:cs typeface="+mn-cs"/>
                  </a:defRPr>
                </a:pPr>
                <a:r>
                  <a:rPr lang="en-CA"/>
                  <a:t>Asset HealthScore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Proxima Nova Rg" panose="02000506030000020004" pitchFamily="50" charset="0"/>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roxima Nova Rg" panose="02000506030000020004" pitchFamily="50" charset="0"/>
                <a:ea typeface="+mn-ea"/>
                <a:cs typeface="+mn-cs"/>
              </a:defRPr>
            </a:pPr>
            <a:endParaRPr lang="en-US"/>
          </a:p>
        </c:txPr>
        <c:crossAx val="768286512"/>
        <c:crosses val="autoZero"/>
        <c:crossBetween val="between"/>
      </c:valAx>
      <c:spPr>
        <a:noFill/>
        <a:ln>
          <a:noFill/>
        </a:ln>
        <a:effectLst/>
      </c:spPr>
    </c:plotArea>
    <c:legend>
      <c:legendPos val="b"/>
      <c:layout>
        <c:manualLayout>
          <c:xMode val="edge"/>
          <c:yMode val="edge"/>
          <c:x val="0.42739517148346445"/>
          <c:y val="0.88490882445096652"/>
          <c:w val="0.19320266025783722"/>
          <c:h val="6.178511901341984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Proxima Nova Rg" panose="02000506030000020004" pitchFamily="50"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Proxima Nova Rg" panose="02000506030000020004" pitchFamily="50"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3F3F3F"/>
                </a:solidFill>
                <a:latin typeface="Proxima Nova Th" panose="02000506030000020004" pitchFamily="50" charset="0"/>
                <a:ea typeface="+mn-ea"/>
                <a:cs typeface="+mn-cs"/>
              </a:defRPr>
            </a:pPr>
            <a:r>
              <a:rPr lang="en-CA">
                <a:latin typeface="Proxima Nova Th" panose="02000506030000020004" pitchFamily="50" charset="0"/>
              </a:rPr>
              <a:t>HealthScore, Consumption &amp; Deficit Relationship</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3F3F3F"/>
              </a:solidFill>
              <a:latin typeface="Proxima Nova Th" panose="02000506030000020004" pitchFamily="50" charset="0"/>
              <a:ea typeface="+mn-ea"/>
              <a:cs typeface="+mn-cs"/>
            </a:defRPr>
          </a:pPr>
          <a:endParaRPr lang="en-US"/>
        </a:p>
      </c:txPr>
    </c:title>
    <c:autoTitleDeleted val="0"/>
    <c:plotArea>
      <c:layout/>
      <c:lineChart>
        <c:grouping val="standard"/>
        <c:varyColors val="0"/>
        <c:ser>
          <c:idx val="0"/>
          <c:order val="0"/>
          <c:tx>
            <c:strRef>
              <c:f>Sheet1!$B$2</c:f>
              <c:strCache>
                <c:ptCount val="1"/>
                <c:pt idx="0">
                  <c:v>Past Life Assets</c:v>
                </c:pt>
              </c:strCache>
            </c:strRef>
          </c:tx>
          <c:spPr>
            <a:ln w="28575" cap="rnd">
              <a:solidFill>
                <a:schemeClr val="tx2">
                  <a:lumMod val="60000"/>
                  <a:lumOff val="40000"/>
                </a:schemeClr>
              </a:solidFill>
              <a:round/>
            </a:ln>
            <a:effectLst/>
          </c:spPr>
          <c:marker>
            <c:symbol val="none"/>
          </c:marker>
          <c:val>
            <c:numRef>
              <c:f>Sheet1!$C$2:$V$2</c:f>
              <c:numCache>
                <c:formatCode>0%</c:formatCode>
                <c:ptCount val="20"/>
                <c:pt idx="0">
                  <c:v>0.2</c:v>
                </c:pt>
                <c:pt idx="1">
                  <c:v>0.22</c:v>
                </c:pt>
                <c:pt idx="2">
                  <c:v>0.25</c:v>
                </c:pt>
                <c:pt idx="3">
                  <c:v>0.26</c:v>
                </c:pt>
                <c:pt idx="4">
                  <c:v>0.27</c:v>
                </c:pt>
                <c:pt idx="5">
                  <c:v>0.27</c:v>
                </c:pt>
                <c:pt idx="6">
                  <c:v>0.27</c:v>
                </c:pt>
                <c:pt idx="7">
                  <c:v>0.35</c:v>
                </c:pt>
                <c:pt idx="8">
                  <c:v>0.36</c:v>
                </c:pt>
                <c:pt idx="9">
                  <c:v>0.36</c:v>
                </c:pt>
                <c:pt idx="10">
                  <c:v>0.36</c:v>
                </c:pt>
                <c:pt idx="11">
                  <c:v>0.36</c:v>
                </c:pt>
                <c:pt idx="12">
                  <c:v>0.3</c:v>
                </c:pt>
                <c:pt idx="13">
                  <c:v>0.25</c:v>
                </c:pt>
                <c:pt idx="14">
                  <c:v>0.2</c:v>
                </c:pt>
                <c:pt idx="15">
                  <c:v>0.2</c:v>
                </c:pt>
                <c:pt idx="16">
                  <c:v>0.2</c:v>
                </c:pt>
                <c:pt idx="17">
                  <c:v>0.2</c:v>
                </c:pt>
                <c:pt idx="18">
                  <c:v>0.2</c:v>
                </c:pt>
                <c:pt idx="19">
                  <c:v>0.2</c:v>
                </c:pt>
              </c:numCache>
            </c:numRef>
          </c:val>
          <c:smooth val="0"/>
          <c:extLst>
            <c:ext xmlns:c16="http://schemas.microsoft.com/office/drawing/2014/chart" uri="{C3380CC4-5D6E-409C-BE32-E72D297353CC}">
              <c16:uniqueId val="{00000000-D17B-4E12-B912-0DFF4DB8BEC0}"/>
            </c:ext>
          </c:extLst>
        </c:ser>
        <c:ser>
          <c:idx val="1"/>
          <c:order val="1"/>
          <c:tx>
            <c:strRef>
              <c:f>Sheet1!$B$4</c:f>
              <c:strCache>
                <c:ptCount val="1"/>
                <c:pt idx="0">
                  <c:v>Consumption</c:v>
                </c:pt>
              </c:strCache>
            </c:strRef>
          </c:tx>
          <c:spPr>
            <a:ln w="28575" cap="rnd">
              <a:solidFill>
                <a:schemeClr val="accent2">
                  <a:lumMod val="40000"/>
                  <a:lumOff val="60000"/>
                </a:schemeClr>
              </a:solidFill>
              <a:round/>
            </a:ln>
            <a:effectLst/>
          </c:spPr>
          <c:marker>
            <c:symbol val="none"/>
          </c:marker>
          <c:val>
            <c:numRef>
              <c:f>Sheet1!$C$4:$V$4</c:f>
              <c:numCache>
                <c:formatCode>0%</c:formatCode>
                <c:ptCount val="20"/>
                <c:pt idx="0">
                  <c:v>0.5</c:v>
                </c:pt>
                <c:pt idx="1">
                  <c:v>0.6</c:v>
                </c:pt>
                <c:pt idx="2">
                  <c:v>0.7</c:v>
                </c:pt>
                <c:pt idx="3">
                  <c:v>0.8</c:v>
                </c:pt>
                <c:pt idx="4">
                  <c:v>0.9</c:v>
                </c:pt>
                <c:pt idx="5">
                  <c:v>0.95</c:v>
                </c:pt>
                <c:pt idx="6">
                  <c:v>1</c:v>
                </c:pt>
                <c:pt idx="7">
                  <c:v>1.1000000000000001</c:v>
                </c:pt>
                <c:pt idx="8">
                  <c:v>1.1499999999999999</c:v>
                </c:pt>
                <c:pt idx="9">
                  <c:v>1.1499999999999999</c:v>
                </c:pt>
                <c:pt idx="10">
                  <c:v>1.2</c:v>
                </c:pt>
                <c:pt idx="11">
                  <c:v>1.2</c:v>
                </c:pt>
                <c:pt idx="12">
                  <c:v>1.2</c:v>
                </c:pt>
                <c:pt idx="13">
                  <c:v>1.2</c:v>
                </c:pt>
                <c:pt idx="14">
                  <c:v>1.1000000000000001</c:v>
                </c:pt>
                <c:pt idx="15">
                  <c:v>1.1000000000000001</c:v>
                </c:pt>
                <c:pt idx="16">
                  <c:v>1.1000000000000001</c:v>
                </c:pt>
                <c:pt idx="17">
                  <c:v>1.1000000000000001</c:v>
                </c:pt>
                <c:pt idx="18">
                  <c:v>1.1000000000000001</c:v>
                </c:pt>
                <c:pt idx="19">
                  <c:v>1.1000000000000001</c:v>
                </c:pt>
              </c:numCache>
            </c:numRef>
          </c:val>
          <c:smooth val="0"/>
          <c:extLst>
            <c:ext xmlns:c16="http://schemas.microsoft.com/office/drawing/2014/chart" uri="{C3380CC4-5D6E-409C-BE32-E72D297353CC}">
              <c16:uniqueId val="{00000001-D17B-4E12-B912-0DFF4DB8BEC0}"/>
            </c:ext>
          </c:extLst>
        </c:ser>
        <c:ser>
          <c:idx val="2"/>
          <c:order val="2"/>
          <c:tx>
            <c:strRef>
              <c:f>Sheet1!$B$6</c:f>
              <c:strCache>
                <c:ptCount val="1"/>
                <c:pt idx="0">
                  <c:v>HealthScore</c:v>
                </c:pt>
              </c:strCache>
            </c:strRef>
          </c:tx>
          <c:spPr>
            <a:ln w="28575" cap="rnd">
              <a:solidFill>
                <a:srgbClr val="009BBF"/>
              </a:solidFill>
              <a:round/>
            </a:ln>
            <a:effectLst/>
          </c:spPr>
          <c:marker>
            <c:symbol val="none"/>
          </c:marker>
          <c:val>
            <c:numRef>
              <c:f>Sheet1!$C$6:$V$6</c:f>
              <c:numCache>
                <c:formatCode>0%</c:formatCode>
                <c:ptCount val="20"/>
                <c:pt idx="0">
                  <c:v>0.7</c:v>
                </c:pt>
                <c:pt idx="1">
                  <c:v>0.65</c:v>
                </c:pt>
                <c:pt idx="2">
                  <c:v>0.65</c:v>
                </c:pt>
                <c:pt idx="3">
                  <c:v>0.52</c:v>
                </c:pt>
                <c:pt idx="4">
                  <c:v>0.46</c:v>
                </c:pt>
                <c:pt idx="5">
                  <c:v>0.4</c:v>
                </c:pt>
                <c:pt idx="6">
                  <c:v>0.4</c:v>
                </c:pt>
                <c:pt idx="7">
                  <c:v>0.3</c:v>
                </c:pt>
                <c:pt idx="8">
                  <c:v>0.3</c:v>
                </c:pt>
                <c:pt idx="9">
                  <c:v>0.3</c:v>
                </c:pt>
                <c:pt idx="10">
                  <c:v>0.3</c:v>
                </c:pt>
                <c:pt idx="11">
                  <c:v>0.3</c:v>
                </c:pt>
                <c:pt idx="12">
                  <c:v>0.3</c:v>
                </c:pt>
                <c:pt idx="13">
                  <c:v>0.4</c:v>
                </c:pt>
                <c:pt idx="14">
                  <c:v>0.5</c:v>
                </c:pt>
                <c:pt idx="15">
                  <c:v>0.5</c:v>
                </c:pt>
                <c:pt idx="16">
                  <c:v>0.5</c:v>
                </c:pt>
                <c:pt idx="17">
                  <c:v>0.5</c:v>
                </c:pt>
                <c:pt idx="18">
                  <c:v>0.5</c:v>
                </c:pt>
                <c:pt idx="19">
                  <c:v>0.5</c:v>
                </c:pt>
              </c:numCache>
            </c:numRef>
          </c:val>
          <c:smooth val="0"/>
          <c:extLst>
            <c:ext xmlns:c16="http://schemas.microsoft.com/office/drawing/2014/chart" uri="{C3380CC4-5D6E-409C-BE32-E72D297353CC}">
              <c16:uniqueId val="{00000002-D17B-4E12-B912-0DFF4DB8BEC0}"/>
            </c:ext>
          </c:extLst>
        </c:ser>
        <c:dLbls>
          <c:showLegendKey val="0"/>
          <c:showVal val="0"/>
          <c:showCatName val="0"/>
          <c:showSerName val="0"/>
          <c:showPercent val="0"/>
          <c:showBubbleSize val="0"/>
        </c:dLbls>
        <c:smooth val="0"/>
        <c:axId val="847181688"/>
        <c:axId val="847182016"/>
      </c:lineChart>
      <c:catAx>
        <c:axId val="847181688"/>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3F3F3F"/>
                </a:solidFill>
                <a:latin typeface="Proxima Nova Rg" panose="02000506030000020004" pitchFamily="50" charset="0"/>
                <a:ea typeface="+mn-ea"/>
                <a:cs typeface="+mn-cs"/>
              </a:defRPr>
            </a:pPr>
            <a:endParaRPr lang="en-US"/>
          </a:p>
        </c:txPr>
        <c:crossAx val="847182016"/>
        <c:crosses val="autoZero"/>
        <c:auto val="1"/>
        <c:lblAlgn val="ctr"/>
        <c:lblOffset val="100"/>
        <c:noMultiLvlLbl val="0"/>
      </c:catAx>
      <c:valAx>
        <c:axId val="84718201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3F3F3F"/>
                </a:solidFill>
                <a:latin typeface="Proxima Nova Rg" panose="02000506030000020004" pitchFamily="50" charset="0"/>
                <a:ea typeface="+mn-ea"/>
                <a:cs typeface="+mn-cs"/>
              </a:defRPr>
            </a:pPr>
            <a:endParaRPr lang="en-US"/>
          </a:p>
        </c:txPr>
        <c:crossAx val="847181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rgbClr val="3F3F3F"/>
              </a:solidFill>
              <a:latin typeface="Proxima Nova Rg" panose="02000506030000020004" pitchFamily="50"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3F3F3F"/>
          </a:solidFill>
          <a:latin typeface="Proxima Nova Rg" panose="02000506030000020004" pitchFamily="50"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EA965D-87B3-429C-98BF-36D6782412B3}" type="doc">
      <dgm:prSet loTypeId="urn:microsoft.com/office/officeart/2005/8/layout/cycle8" loCatId="cycle" qsTypeId="urn:microsoft.com/office/officeart/2005/8/quickstyle/simple1" qsCatId="simple" csTypeId="urn:microsoft.com/office/officeart/2005/8/colors/accent1_2" csCatId="accent1" phldr="1"/>
      <dgm:spPr/>
    </dgm:pt>
    <dgm:pt modelId="{12D44350-B4F0-4F7F-B045-2F44CE81EE81}">
      <dgm:prSet phldrT="[Text]" custT="1"/>
      <dgm:spPr>
        <a:solidFill>
          <a:schemeClr val="bg1">
            <a:lumMod val="85000"/>
          </a:schemeClr>
        </a:solidFill>
      </dgm:spPr>
      <dgm:t>
        <a:bodyPr/>
        <a:lstStyle/>
        <a:p>
          <a:r>
            <a:rPr lang="en-CA" sz="2400" dirty="0">
              <a:solidFill>
                <a:srgbClr val="595959"/>
              </a:solidFill>
              <a:latin typeface="Proxima Nova Th" panose="02000506030000020004" pitchFamily="50" charset="0"/>
            </a:rPr>
            <a:t>Audit</a:t>
          </a:r>
        </a:p>
      </dgm:t>
    </dgm:pt>
    <dgm:pt modelId="{B283F143-662F-462F-96D0-F7B1041C8BFD}" type="parTrans" cxnId="{0102751D-8BF3-4182-BFC3-253608C5A635}">
      <dgm:prSet/>
      <dgm:spPr/>
      <dgm:t>
        <a:bodyPr/>
        <a:lstStyle/>
        <a:p>
          <a:endParaRPr lang="en-CA" sz="1400">
            <a:latin typeface="Proxima Nova Rg" panose="02000506030000020004" pitchFamily="50" charset="0"/>
          </a:endParaRPr>
        </a:p>
      </dgm:t>
    </dgm:pt>
    <dgm:pt modelId="{294F88C3-1D9D-4715-BB29-70951CC1581B}" type="sibTrans" cxnId="{0102751D-8BF3-4182-BFC3-253608C5A635}">
      <dgm:prSet/>
      <dgm:spPr/>
      <dgm:t>
        <a:bodyPr/>
        <a:lstStyle/>
        <a:p>
          <a:endParaRPr lang="en-CA" sz="1400">
            <a:latin typeface="Proxima Nova Rg" panose="02000506030000020004" pitchFamily="50" charset="0"/>
          </a:endParaRPr>
        </a:p>
      </dgm:t>
    </dgm:pt>
    <dgm:pt modelId="{D7E98057-449C-4D25-8BB9-B0077EAECF8F}">
      <dgm:prSet phldrT="[Text]" custT="1"/>
      <dgm:spPr>
        <a:solidFill>
          <a:schemeClr val="bg1">
            <a:lumMod val="85000"/>
          </a:schemeClr>
        </a:solidFill>
      </dgm:spPr>
      <dgm:t>
        <a:bodyPr/>
        <a:lstStyle/>
        <a:p>
          <a:r>
            <a:rPr lang="en-CA" sz="2400" dirty="0">
              <a:solidFill>
                <a:srgbClr val="595959"/>
              </a:solidFill>
              <a:latin typeface="Proxima Nova Th" panose="02000506030000020004" pitchFamily="50" charset="0"/>
            </a:rPr>
            <a:t>Rate</a:t>
          </a:r>
        </a:p>
      </dgm:t>
    </dgm:pt>
    <dgm:pt modelId="{061D153C-90BE-42ED-BCFE-19CBFF87E081}" type="parTrans" cxnId="{3EBD0100-D31F-4B02-BEEA-8BE190CF568A}">
      <dgm:prSet/>
      <dgm:spPr/>
      <dgm:t>
        <a:bodyPr/>
        <a:lstStyle/>
        <a:p>
          <a:endParaRPr lang="en-CA" sz="1400">
            <a:latin typeface="Proxima Nova Rg" panose="02000506030000020004" pitchFamily="50" charset="0"/>
          </a:endParaRPr>
        </a:p>
      </dgm:t>
    </dgm:pt>
    <dgm:pt modelId="{B3FEA211-1AE0-493D-B6F8-79C663B18F24}" type="sibTrans" cxnId="{3EBD0100-D31F-4B02-BEEA-8BE190CF568A}">
      <dgm:prSet/>
      <dgm:spPr/>
      <dgm:t>
        <a:bodyPr/>
        <a:lstStyle/>
        <a:p>
          <a:endParaRPr lang="en-CA" sz="1400">
            <a:latin typeface="Proxima Nova Rg" panose="02000506030000020004" pitchFamily="50" charset="0"/>
          </a:endParaRPr>
        </a:p>
      </dgm:t>
    </dgm:pt>
    <dgm:pt modelId="{3006289B-C1BF-4238-A984-0B3CED0C3791}">
      <dgm:prSet custT="1"/>
      <dgm:spPr>
        <a:solidFill>
          <a:schemeClr val="bg1">
            <a:lumMod val="85000"/>
          </a:schemeClr>
        </a:solidFill>
      </dgm:spPr>
      <dgm:t>
        <a:bodyPr/>
        <a:lstStyle/>
        <a:p>
          <a:r>
            <a:rPr lang="en-CA" sz="2400" dirty="0">
              <a:solidFill>
                <a:srgbClr val="595959"/>
              </a:solidFill>
              <a:latin typeface="Proxima Nova Th" panose="02000506030000020004" pitchFamily="50" charset="0"/>
            </a:rPr>
            <a:t>Select</a:t>
          </a:r>
        </a:p>
      </dgm:t>
    </dgm:pt>
    <dgm:pt modelId="{DBDB58E0-C623-4944-9BDC-BCEE5466F856}" type="parTrans" cxnId="{F622E1F2-F190-46F2-B14A-56CF92E1C3B8}">
      <dgm:prSet/>
      <dgm:spPr/>
      <dgm:t>
        <a:bodyPr/>
        <a:lstStyle/>
        <a:p>
          <a:endParaRPr lang="en-CA" sz="1400">
            <a:latin typeface="Proxima Nova Rg" panose="02000506030000020004" pitchFamily="50" charset="0"/>
          </a:endParaRPr>
        </a:p>
      </dgm:t>
    </dgm:pt>
    <dgm:pt modelId="{2D22E7AB-9C84-44C5-91B4-FB2E05CBD784}" type="sibTrans" cxnId="{F622E1F2-F190-46F2-B14A-56CF92E1C3B8}">
      <dgm:prSet/>
      <dgm:spPr/>
      <dgm:t>
        <a:bodyPr/>
        <a:lstStyle/>
        <a:p>
          <a:endParaRPr lang="en-CA" sz="1400">
            <a:latin typeface="Proxima Nova Rg" panose="02000506030000020004" pitchFamily="50" charset="0"/>
          </a:endParaRPr>
        </a:p>
      </dgm:t>
    </dgm:pt>
    <dgm:pt modelId="{EFEDADB1-7778-418E-8E96-07CC0244A3F0}" type="pres">
      <dgm:prSet presAssocID="{81EA965D-87B3-429C-98BF-36D6782412B3}" presName="compositeShape" presStyleCnt="0">
        <dgm:presLayoutVars>
          <dgm:chMax val="7"/>
          <dgm:dir/>
          <dgm:resizeHandles val="exact"/>
        </dgm:presLayoutVars>
      </dgm:prSet>
      <dgm:spPr/>
    </dgm:pt>
    <dgm:pt modelId="{C7168233-C481-456B-9F9E-3ED6C22BE636}" type="pres">
      <dgm:prSet presAssocID="{81EA965D-87B3-429C-98BF-36D6782412B3}" presName="wedge1" presStyleLbl="node1" presStyleIdx="0" presStyleCnt="3"/>
      <dgm:spPr/>
    </dgm:pt>
    <dgm:pt modelId="{96CF1CE8-ACFC-4FB4-9B93-663450022AD4}" type="pres">
      <dgm:prSet presAssocID="{81EA965D-87B3-429C-98BF-36D6782412B3}" presName="dummy1a" presStyleCnt="0"/>
      <dgm:spPr/>
    </dgm:pt>
    <dgm:pt modelId="{D9273AB2-2066-4F7B-954C-E58D86F36DC7}" type="pres">
      <dgm:prSet presAssocID="{81EA965D-87B3-429C-98BF-36D6782412B3}" presName="dummy1b" presStyleCnt="0"/>
      <dgm:spPr/>
    </dgm:pt>
    <dgm:pt modelId="{FE59480E-2631-4A51-BB66-EFC77C7EDDE6}" type="pres">
      <dgm:prSet presAssocID="{81EA965D-87B3-429C-98BF-36D6782412B3}" presName="wedge1Tx" presStyleLbl="node1" presStyleIdx="0" presStyleCnt="3">
        <dgm:presLayoutVars>
          <dgm:chMax val="0"/>
          <dgm:chPref val="0"/>
          <dgm:bulletEnabled val="1"/>
        </dgm:presLayoutVars>
      </dgm:prSet>
      <dgm:spPr/>
    </dgm:pt>
    <dgm:pt modelId="{31DCF944-0C5E-4237-AA0A-B4AF5E90B51C}" type="pres">
      <dgm:prSet presAssocID="{81EA965D-87B3-429C-98BF-36D6782412B3}" presName="wedge2" presStyleLbl="node1" presStyleIdx="1" presStyleCnt="3"/>
      <dgm:spPr/>
    </dgm:pt>
    <dgm:pt modelId="{1F8A3F11-9B59-4D65-BAA6-62DE0188F721}" type="pres">
      <dgm:prSet presAssocID="{81EA965D-87B3-429C-98BF-36D6782412B3}" presName="dummy2a" presStyleCnt="0"/>
      <dgm:spPr/>
    </dgm:pt>
    <dgm:pt modelId="{EA8AFC5C-8118-4C30-9801-4C750F6147F5}" type="pres">
      <dgm:prSet presAssocID="{81EA965D-87B3-429C-98BF-36D6782412B3}" presName="dummy2b" presStyleCnt="0"/>
      <dgm:spPr/>
    </dgm:pt>
    <dgm:pt modelId="{B5B261E6-E48A-4E26-97C2-45F934DC95BF}" type="pres">
      <dgm:prSet presAssocID="{81EA965D-87B3-429C-98BF-36D6782412B3}" presName="wedge2Tx" presStyleLbl="node1" presStyleIdx="1" presStyleCnt="3">
        <dgm:presLayoutVars>
          <dgm:chMax val="0"/>
          <dgm:chPref val="0"/>
          <dgm:bulletEnabled val="1"/>
        </dgm:presLayoutVars>
      </dgm:prSet>
      <dgm:spPr/>
    </dgm:pt>
    <dgm:pt modelId="{A00689DA-7876-4470-AE41-BC0E437AC5A0}" type="pres">
      <dgm:prSet presAssocID="{81EA965D-87B3-429C-98BF-36D6782412B3}" presName="wedge3" presStyleLbl="node1" presStyleIdx="2" presStyleCnt="3" custScaleY="100000" custLinFactNeighborX="0"/>
      <dgm:spPr/>
    </dgm:pt>
    <dgm:pt modelId="{5636E009-0F71-444A-9436-281C1C2AED9A}" type="pres">
      <dgm:prSet presAssocID="{81EA965D-87B3-429C-98BF-36D6782412B3}" presName="dummy3a" presStyleCnt="0"/>
      <dgm:spPr/>
    </dgm:pt>
    <dgm:pt modelId="{12568E62-0570-46A7-A9B7-29E60F85F54E}" type="pres">
      <dgm:prSet presAssocID="{81EA965D-87B3-429C-98BF-36D6782412B3}" presName="dummy3b" presStyleCnt="0"/>
      <dgm:spPr/>
    </dgm:pt>
    <dgm:pt modelId="{59F143B9-A143-4D6A-8B55-485141A7BDAA}" type="pres">
      <dgm:prSet presAssocID="{81EA965D-87B3-429C-98BF-36D6782412B3}" presName="wedge3Tx" presStyleLbl="node1" presStyleIdx="2" presStyleCnt="3">
        <dgm:presLayoutVars>
          <dgm:chMax val="0"/>
          <dgm:chPref val="0"/>
          <dgm:bulletEnabled val="1"/>
        </dgm:presLayoutVars>
      </dgm:prSet>
      <dgm:spPr/>
    </dgm:pt>
    <dgm:pt modelId="{706BAA5C-3224-425D-A229-361E1E735B58}" type="pres">
      <dgm:prSet presAssocID="{294F88C3-1D9D-4715-BB29-70951CC1581B}" presName="arrowWedge1" presStyleLbl="fgSibTrans2D1" presStyleIdx="0" presStyleCnt="3"/>
      <dgm:spPr>
        <a:solidFill>
          <a:srgbClr val="009BBF"/>
        </a:solidFill>
      </dgm:spPr>
    </dgm:pt>
    <dgm:pt modelId="{4FDEDEB5-6142-47A1-8907-F5F3000FD458}" type="pres">
      <dgm:prSet presAssocID="{B3FEA211-1AE0-493D-B6F8-79C663B18F24}" presName="arrowWedge2" presStyleLbl="fgSibTrans2D1" presStyleIdx="1" presStyleCnt="3"/>
      <dgm:spPr>
        <a:solidFill>
          <a:srgbClr val="009BBF"/>
        </a:solidFill>
      </dgm:spPr>
    </dgm:pt>
    <dgm:pt modelId="{FB052A18-BCF4-46EC-AE89-E762841A22C8}" type="pres">
      <dgm:prSet presAssocID="{2D22E7AB-9C84-44C5-91B4-FB2E05CBD784}" presName="arrowWedge3" presStyleLbl="fgSibTrans2D1" presStyleIdx="2" presStyleCnt="3" custLinFactNeighborX="-362" custLinFactNeighborY="-297"/>
      <dgm:spPr>
        <a:solidFill>
          <a:srgbClr val="009BBF"/>
        </a:solidFill>
      </dgm:spPr>
    </dgm:pt>
  </dgm:ptLst>
  <dgm:cxnLst>
    <dgm:cxn modelId="{3EBD0100-D31F-4B02-BEEA-8BE190CF568A}" srcId="{81EA965D-87B3-429C-98BF-36D6782412B3}" destId="{D7E98057-449C-4D25-8BB9-B0077EAECF8F}" srcOrd="1" destOrd="0" parTransId="{061D153C-90BE-42ED-BCFE-19CBFF87E081}" sibTransId="{B3FEA211-1AE0-493D-B6F8-79C663B18F24}"/>
    <dgm:cxn modelId="{CB52C808-AB78-4A96-84B4-F16716C46CE2}" type="presOf" srcId="{12D44350-B4F0-4F7F-B045-2F44CE81EE81}" destId="{FE59480E-2631-4A51-BB66-EFC77C7EDDE6}" srcOrd="1" destOrd="0" presId="urn:microsoft.com/office/officeart/2005/8/layout/cycle8"/>
    <dgm:cxn modelId="{0102751D-8BF3-4182-BFC3-253608C5A635}" srcId="{81EA965D-87B3-429C-98BF-36D6782412B3}" destId="{12D44350-B4F0-4F7F-B045-2F44CE81EE81}" srcOrd="0" destOrd="0" parTransId="{B283F143-662F-462F-96D0-F7B1041C8BFD}" sibTransId="{294F88C3-1D9D-4715-BB29-70951CC1581B}"/>
    <dgm:cxn modelId="{5B3FD161-F4EC-4B10-99AC-A572BBCDB63E}" type="presOf" srcId="{3006289B-C1BF-4238-A984-0B3CED0C3791}" destId="{A00689DA-7876-4470-AE41-BC0E437AC5A0}" srcOrd="0" destOrd="0" presId="urn:microsoft.com/office/officeart/2005/8/layout/cycle8"/>
    <dgm:cxn modelId="{337E2B73-B482-4BC5-8055-DA8DB468E2D3}" type="presOf" srcId="{3006289B-C1BF-4238-A984-0B3CED0C3791}" destId="{59F143B9-A143-4D6A-8B55-485141A7BDAA}" srcOrd="1" destOrd="0" presId="urn:microsoft.com/office/officeart/2005/8/layout/cycle8"/>
    <dgm:cxn modelId="{E23C5D85-2518-4220-8A2E-341ACF5EAFF6}" type="presOf" srcId="{12D44350-B4F0-4F7F-B045-2F44CE81EE81}" destId="{C7168233-C481-456B-9F9E-3ED6C22BE636}" srcOrd="0" destOrd="0" presId="urn:microsoft.com/office/officeart/2005/8/layout/cycle8"/>
    <dgm:cxn modelId="{BDB575A9-0CC2-4376-9691-3BC06577304B}" type="presOf" srcId="{D7E98057-449C-4D25-8BB9-B0077EAECF8F}" destId="{B5B261E6-E48A-4E26-97C2-45F934DC95BF}" srcOrd="1" destOrd="0" presId="urn:microsoft.com/office/officeart/2005/8/layout/cycle8"/>
    <dgm:cxn modelId="{52E963E5-0ACB-4E85-A2E1-69CE2B91A236}" type="presOf" srcId="{81EA965D-87B3-429C-98BF-36D6782412B3}" destId="{EFEDADB1-7778-418E-8E96-07CC0244A3F0}" srcOrd="0" destOrd="0" presId="urn:microsoft.com/office/officeart/2005/8/layout/cycle8"/>
    <dgm:cxn modelId="{1E48CFE6-DB37-4750-B39F-CC79E17BBCF6}" type="presOf" srcId="{D7E98057-449C-4D25-8BB9-B0077EAECF8F}" destId="{31DCF944-0C5E-4237-AA0A-B4AF5E90B51C}" srcOrd="0" destOrd="0" presId="urn:microsoft.com/office/officeart/2005/8/layout/cycle8"/>
    <dgm:cxn modelId="{F622E1F2-F190-46F2-B14A-56CF92E1C3B8}" srcId="{81EA965D-87B3-429C-98BF-36D6782412B3}" destId="{3006289B-C1BF-4238-A984-0B3CED0C3791}" srcOrd="2" destOrd="0" parTransId="{DBDB58E0-C623-4944-9BDC-BCEE5466F856}" sibTransId="{2D22E7AB-9C84-44C5-91B4-FB2E05CBD784}"/>
    <dgm:cxn modelId="{AD064A11-650A-4B2C-9B69-DD34EC188DAE}" type="presParOf" srcId="{EFEDADB1-7778-418E-8E96-07CC0244A3F0}" destId="{C7168233-C481-456B-9F9E-3ED6C22BE636}" srcOrd="0" destOrd="0" presId="urn:microsoft.com/office/officeart/2005/8/layout/cycle8"/>
    <dgm:cxn modelId="{1D894AE3-7FBE-45C9-BCE5-1B798B91643A}" type="presParOf" srcId="{EFEDADB1-7778-418E-8E96-07CC0244A3F0}" destId="{96CF1CE8-ACFC-4FB4-9B93-663450022AD4}" srcOrd="1" destOrd="0" presId="urn:microsoft.com/office/officeart/2005/8/layout/cycle8"/>
    <dgm:cxn modelId="{BA05A4AA-E4DF-431C-AEF1-DF0351BC74AA}" type="presParOf" srcId="{EFEDADB1-7778-418E-8E96-07CC0244A3F0}" destId="{D9273AB2-2066-4F7B-954C-E58D86F36DC7}" srcOrd="2" destOrd="0" presId="urn:microsoft.com/office/officeart/2005/8/layout/cycle8"/>
    <dgm:cxn modelId="{B51BDDC3-01AD-4111-9F4B-6D315AE2AD97}" type="presParOf" srcId="{EFEDADB1-7778-418E-8E96-07CC0244A3F0}" destId="{FE59480E-2631-4A51-BB66-EFC77C7EDDE6}" srcOrd="3" destOrd="0" presId="urn:microsoft.com/office/officeart/2005/8/layout/cycle8"/>
    <dgm:cxn modelId="{CECC241C-61B9-463D-8314-7BAE24DB993C}" type="presParOf" srcId="{EFEDADB1-7778-418E-8E96-07CC0244A3F0}" destId="{31DCF944-0C5E-4237-AA0A-B4AF5E90B51C}" srcOrd="4" destOrd="0" presId="urn:microsoft.com/office/officeart/2005/8/layout/cycle8"/>
    <dgm:cxn modelId="{64E11E18-6E20-4ADC-86F6-6D013F1C2B8C}" type="presParOf" srcId="{EFEDADB1-7778-418E-8E96-07CC0244A3F0}" destId="{1F8A3F11-9B59-4D65-BAA6-62DE0188F721}" srcOrd="5" destOrd="0" presId="urn:microsoft.com/office/officeart/2005/8/layout/cycle8"/>
    <dgm:cxn modelId="{A4D975A8-B6F8-4CB0-98F7-D7D99A416583}" type="presParOf" srcId="{EFEDADB1-7778-418E-8E96-07CC0244A3F0}" destId="{EA8AFC5C-8118-4C30-9801-4C750F6147F5}" srcOrd="6" destOrd="0" presId="urn:microsoft.com/office/officeart/2005/8/layout/cycle8"/>
    <dgm:cxn modelId="{E19930F7-4B70-40F8-B665-42DE224DA4B1}" type="presParOf" srcId="{EFEDADB1-7778-418E-8E96-07CC0244A3F0}" destId="{B5B261E6-E48A-4E26-97C2-45F934DC95BF}" srcOrd="7" destOrd="0" presId="urn:microsoft.com/office/officeart/2005/8/layout/cycle8"/>
    <dgm:cxn modelId="{72B12514-5972-4B01-B985-CB2E7889E185}" type="presParOf" srcId="{EFEDADB1-7778-418E-8E96-07CC0244A3F0}" destId="{A00689DA-7876-4470-AE41-BC0E437AC5A0}" srcOrd="8" destOrd="0" presId="urn:microsoft.com/office/officeart/2005/8/layout/cycle8"/>
    <dgm:cxn modelId="{E8B0B81F-F0DC-49E2-89F7-5E9B8708CAFB}" type="presParOf" srcId="{EFEDADB1-7778-418E-8E96-07CC0244A3F0}" destId="{5636E009-0F71-444A-9436-281C1C2AED9A}" srcOrd="9" destOrd="0" presId="urn:microsoft.com/office/officeart/2005/8/layout/cycle8"/>
    <dgm:cxn modelId="{B362EC50-A773-4739-928A-855C03D3D962}" type="presParOf" srcId="{EFEDADB1-7778-418E-8E96-07CC0244A3F0}" destId="{12568E62-0570-46A7-A9B7-29E60F85F54E}" srcOrd="10" destOrd="0" presId="urn:microsoft.com/office/officeart/2005/8/layout/cycle8"/>
    <dgm:cxn modelId="{9048199C-06A9-40C4-9419-77BD97B31E26}" type="presParOf" srcId="{EFEDADB1-7778-418E-8E96-07CC0244A3F0}" destId="{59F143B9-A143-4D6A-8B55-485141A7BDAA}" srcOrd="11" destOrd="0" presId="urn:microsoft.com/office/officeart/2005/8/layout/cycle8"/>
    <dgm:cxn modelId="{BDCEE9D6-0A07-48A5-B1EB-AEEB3B170161}" type="presParOf" srcId="{EFEDADB1-7778-418E-8E96-07CC0244A3F0}" destId="{706BAA5C-3224-425D-A229-361E1E735B58}" srcOrd="12" destOrd="0" presId="urn:microsoft.com/office/officeart/2005/8/layout/cycle8"/>
    <dgm:cxn modelId="{0E515D13-F760-4A1D-8C50-65A76E242663}" type="presParOf" srcId="{EFEDADB1-7778-418E-8E96-07CC0244A3F0}" destId="{4FDEDEB5-6142-47A1-8907-F5F3000FD458}" srcOrd="13" destOrd="0" presId="urn:microsoft.com/office/officeart/2005/8/layout/cycle8"/>
    <dgm:cxn modelId="{BA3BFEAE-B058-45D2-8623-6FD72371DDBB}" type="presParOf" srcId="{EFEDADB1-7778-418E-8E96-07CC0244A3F0}" destId="{FB052A18-BCF4-46EC-AE89-E762841A22C8}"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DE3087-AF4E-444C-9D08-0AC53E663CF8}" type="doc">
      <dgm:prSet loTypeId="urn:microsoft.com/office/officeart/2005/8/layout/process1" loCatId="process" qsTypeId="urn:microsoft.com/office/officeart/2005/8/quickstyle/simple1" qsCatId="simple" csTypeId="urn:microsoft.com/office/officeart/2005/8/colors/accent1_2" csCatId="accent1" phldr="1"/>
      <dgm:spPr/>
    </dgm:pt>
    <dgm:pt modelId="{B7D35CBA-8950-490C-9087-F728D718798C}">
      <dgm:prSet phldrT="[Text]" phldr="0" custT="1"/>
      <dgm:spPr>
        <a:solidFill>
          <a:srgbClr val="009BBF"/>
        </a:solidFill>
      </dgm:spPr>
      <dgm:t>
        <a:bodyPr/>
        <a:lstStyle/>
        <a:p>
          <a:pPr rtl="0"/>
          <a:r>
            <a:rPr lang="en-GB" sz="2400" dirty="0">
              <a:latin typeface="Proxima Nova Th" panose="02000506030000020004" pitchFamily="50" charset="0"/>
            </a:rPr>
            <a:t>General Ledger</a:t>
          </a:r>
        </a:p>
      </dgm:t>
    </dgm:pt>
    <dgm:pt modelId="{F97A6727-C12A-4333-A310-EDB0DAC08229}" type="parTrans" cxnId="{63461F3B-85DA-4270-9D04-67D3079E106C}">
      <dgm:prSet/>
      <dgm:spPr/>
      <dgm:t>
        <a:bodyPr/>
        <a:lstStyle/>
        <a:p>
          <a:endParaRPr lang="en-CA"/>
        </a:p>
      </dgm:t>
    </dgm:pt>
    <dgm:pt modelId="{89383FC0-6535-43EF-A95B-1EA0E0E13009}" type="sibTrans" cxnId="{63461F3B-85DA-4270-9D04-67D3079E106C}">
      <dgm:prSet/>
      <dgm:spPr>
        <a:solidFill>
          <a:srgbClr val="009BBF"/>
        </a:solidFill>
      </dgm:spPr>
      <dgm:t>
        <a:bodyPr/>
        <a:lstStyle/>
        <a:p>
          <a:endParaRPr lang="en-GB"/>
        </a:p>
      </dgm:t>
    </dgm:pt>
    <dgm:pt modelId="{3828E4C9-CEE4-4A70-9BDB-4C5ED845F9A4}">
      <dgm:prSet phldrT="[Text]" phldr="0" custT="1"/>
      <dgm:spPr>
        <a:solidFill>
          <a:srgbClr val="009BBF"/>
        </a:solidFill>
      </dgm:spPr>
      <dgm:t>
        <a:bodyPr/>
        <a:lstStyle/>
        <a:p>
          <a:pPr rtl="0"/>
          <a:r>
            <a:rPr lang="en-GB" sz="2400" dirty="0">
              <a:latin typeface="Proxima Nova Th" panose="02000506030000020004" pitchFamily="50" charset="0"/>
            </a:rPr>
            <a:t>TCA Continuity Schedule</a:t>
          </a:r>
        </a:p>
      </dgm:t>
    </dgm:pt>
    <dgm:pt modelId="{EAAACD61-FF5A-4A77-B4D0-D6BECEF6A449}" type="parTrans" cxnId="{8582A452-A844-4B5B-B539-98F6A96C5C44}">
      <dgm:prSet/>
      <dgm:spPr/>
      <dgm:t>
        <a:bodyPr/>
        <a:lstStyle/>
        <a:p>
          <a:endParaRPr lang="en-CA"/>
        </a:p>
      </dgm:t>
    </dgm:pt>
    <dgm:pt modelId="{C6342340-354C-47E4-8B06-ACDB43F67CDD}" type="sibTrans" cxnId="{8582A452-A844-4B5B-B539-98F6A96C5C44}">
      <dgm:prSet/>
      <dgm:spPr/>
      <dgm:t>
        <a:bodyPr/>
        <a:lstStyle/>
        <a:p>
          <a:endParaRPr lang="en-GB"/>
        </a:p>
      </dgm:t>
    </dgm:pt>
    <dgm:pt modelId="{0A9A68C8-3818-428B-977C-39EF3FEE1E41}" type="pres">
      <dgm:prSet presAssocID="{ADDE3087-AF4E-444C-9D08-0AC53E663CF8}" presName="Name0" presStyleCnt="0">
        <dgm:presLayoutVars>
          <dgm:dir/>
          <dgm:resizeHandles val="exact"/>
        </dgm:presLayoutVars>
      </dgm:prSet>
      <dgm:spPr/>
    </dgm:pt>
    <dgm:pt modelId="{D2F3604B-F5AE-4D52-9C17-6748D543CC60}" type="pres">
      <dgm:prSet presAssocID="{B7D35CBA-8950-490C-9087-F728D718798C}" presName="node" presStyleLbl="node1" presStyleIdx="0" presStyleCnt="2">
        <dgm:presLayoutVars>
          <dgm:bulletEnabled val="1"/>
        </dgm:presLayoutVars>
      </dgm:prSet>
      <dgm:spPr>
        <a:prstGeom prst="rect">
          <a:avLst/>
        </a:prstGeom>
      </dgm:spPr>
    </dgm:pt>
    <dgm:pt modelId="{DFCAA383-F6A8-47A6-A58A-F6F565FDEBFC}" type="pres">
      <dgm:prSet presAssocID="{89383FC0-6535-43EF-A95B-1EA0E0E13009}" presName="sibTrans" presStyleLbl="sibTrans2D1" presStyleIdx="0" presStyleCnt="1" custScaleY="51316"/>
      <dgm:spPr/>
    </dgm:pt>
    <dgm:pt modelId="{EAE5B2CA-D2AC-40E8-AAD1-33EB8A6237BC}" type="pres">
      <dgm:prSet presAssocID="{89383FC0-6535-43EF-A95B-1EA0E0E13009}" presName="connectorText" presStyleLbl="sibTrans2D1" presStyleIdx="0" presStyleCnt="1"/>
      <dgm:spPr/>
    </dgm:pt>
    <dgm:pt modelId="{2D5CA1CA-7FFB-4633-AED5-69F007B58FDA}" type="pres">
      <dgm:prSet presAssocID="{3828E4C9-CEE4-4A70-9BDB-4C5ED845F9A4}" presName="node" presStyleLbl="node1" presStyleIdx="1" presStyleCnt="2">
        <dgm:presLayoutVars>
          <dgm:bulletEnabled val="1"/>
        </dgm:presLayoutVars>
      </dgm:prSet>
      <dgm:spPr>
        <a:prstGeom prst="rect">
          <a:avLst/>
        </a:prstGeom>
      </dgm:spPr>
    </dgm:pt>
  </dgm:ptLst>
  <dgm:cxnLst>
    <dgm:cxn modelId="{3F91300E-9B0F-4AE6-8C95-013D1D3E1FFD}" type="presOf" srcId="{89383FC0-6535-43EF-A95B-1EA0E0E13009}" destId="{EAE5B2CA-D2AC-40E8-AAD1-33EB8A6237BC}" srcOrd="1" destOrd="0" presId="urn:microsoft.com/office/officeart/2005/8/layout/process1"/>
    <dgm:cxn modelId="{12625A2D-0604-477D-BA19-394639A4FAC7}" type="presOf" srcId="{3828E4C9-CEE4-4A70-9BDB-4C5ED845F9A4}" destId="{2D5CA1CA-7FFB-4633-AED5-69F007B58FDA}" srcOrd="0" destOrd="0" presId="urn:microsoft.com/office/officeart/2005/8/layout/process1"/>
    <dgm:cxn modelId="{63461F3B-85DA-4270-9D04-67D3079E106C}" srcId="{ADDE3087-AF4E-444C-9D08-0AC53E663CF8}" destId="{B7D35CBA-8950-490C-9087-F728D718798C}" srcOrd="0" destOrd="0" parTransId="{F97A6727-C12A-4333-A310-EDB0DAC08229}" sibTransId="{89383FC0-6535-43EF-A95B-1EA0E0E13009}"/>
    <dgm:cxn modelId="{8582A452-A844-4B5B-B539-98F6A96C5C44}" srcId="{ADDE3087-AF4E-444C-9D08-0AC53E663CF8}" destId="{3828E4C9-CEE4-4A70-9BDB-4C5ED845F9A4}" srcOrd="1" destOrd="0" parTransId="{EAAACD61-FF5A-4A77-B4D0-D6BECEF6A449}" sibTransId="{C6342340-354C-47E4-8B06-ACDB43F67CDD}"/>
    <dgm:cxn modelId="{AD4F8853-81A8-44E2-A05D-9B96EE5891ED}" type="presOf" srcId="{B7D35CBA-8950-490C-9087-F728D718798C}" destId="{D2F3604B-F5AE-4D52-9C17-6748D543CC60}" srcOrd="0" destOrd="0" presId="urn:microsoft.com/office/officeart/2005/8/layout/process1"/>
    <dgm:cxn modelId="{2282C09D-FEF3-4F13-84FA-377FA3EF761F}" type="presOf" srcId="{ADDE3087-AF4E-444C-9D08-0AC53E663CF8}" destId="{0A9A68C8-3818-428B-977C-39EF3FEE1E41}" srcOrd="0" destOrd="0" presId="urn:microsoft.com/office/officeart/2005/8/layout/process1"/>
    <dgm:cxn modelId="{C1A6F0E9-62CB-43DD-A837-3AAF5F5D42D7}" type="presOf" srcId="{89383FC0-6535-43EF-A95B-1EA0E0E13009}" destId="{DFCAA383-F6A8-47A6-A58A-F6F565FDEBFC}" srcOrd="0" destOrd="0" presId="urn:microsoft.com/office/officeart/2005/8/layout/process1"/>
    <dgm:cxn modelId="{60E337B8-15D6-4254-9493-E21DE46EA896}" type="presParOf" srcId="{0A9A68C8-3818-428B-977C-39EF3FEE1E41}" destId="{D2F3604B-F5AE-4D52-9C17-6748D543CC60}" srcOrd="0" destOrd="0" presId="urn:microsoft.com/office/officeart/2005/8/layout/process1"/>
    <dgm:cxn modelId="{1195D6E7-0E67-42FE-975A-045EE83FD05F}" type="presParOf" srcId="{0A9A68C8-3818-428B-977C-39EF3FEE1E41}" destId="{DFCAA383-F6A8-47A6-A58A-F6F565FDEBFC}" srcOrd="1" destOrd="0" presId="urn:microsoft.com/office/officeart/2005/8/layout/process1"/>
    <dgm:cxn modelId="{7B52236E-5FAC-4F41-8FEF-9F0AA5CE0238}" type="presParOf" srcId="{DFCAA383-F6A8-47A6-A58A-F6F565FDEBFC}" destId="{EAE5B2CA-D2AC-40E8-AAD1-33EB8A6237BC}" srcOrd="0" destOrd="0" presId="urn:microsoft.com/office/officeart/2005/8/layout/process1"/>
    <dgm:cxn modelId="{F07B1365-93D6-4922-9428-9E1B1CEEFC5C}" type="presParOf" srcId="{0A9A68C8-3818-428B-977C-39EF3FEE1E41}" destId="{2D5CA1CA-7FFB-4633-AED5-69F007B58FDA}"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DE3087-AF4E-444C-9D08-0AC53E663CF8}" type="doc">
      <dgm:prSet loTypeId="urn:microsoft.com/office/officeart/2005/8/layout/process1" loCatId="process" qsTypeId="urn:microsoft.com/office/officeart/2005/8/quickstyle/simple1" qsCatId="simple" csTypeId="urn:microsoft.com/office/officeart/2005/8/colors/accent1_2" csCatId="accent1" phldr="1"/>
      <dgm:spPr/>
    </dgm:pt>
    <dgm:pt modelId="{3828E4C9-CEE4-4A70-9BDB-4C5ED845F9A4}">
      <dgm:prSet phldrT="[Text]" phldr="0" custT="1"/>
      <dgm:spPr>
        <a:solidFill>
          <a:srgbClr val="009BBF"/>
        </a:solidFill>
      </dgm:spPr>
      <dgm:t>
        <a:bodyPr/>
        <a:lstStyle/>
        <a:p>
          <a:pPr rtl="0"/>
          <a:r>
            <a:rPr lang="en-GB" sz="1800" dirty="0">
              <a:latin typeface="Proxima Nova Th" panose="02000506030000020004" pitchFamily="50" charset="0"/>
            </a:rPr>
            <a:t>TCA Continuity Schedule</a:t>
          </a:r>
          <a:endParaRPr lang="en-US" sz="1800" dirty="0">
            <a:latin typeface="Proxima Nova Th" panose="02000506030000020004" pitchFamily="50" charset="0"/>
          </a:endParaRPr>
        </a:p>
      </dgm:t>
    </dgm:pt>
    <dgm:pt modelId="{EAAACD61-FF5A-4A77-B4D0-D6BECEF6A449}" type="parTrans" cxnId="{8582A452-A844-4B5B-B539-98F6A96C5C44}">
      <dgm:prSet/>
      <dgm:spPr/>
      <dgm:t>
        <a:bodyPr/>
        <a:lstStyle/>
        <a:p>
          <a:endParaRPr lang="en-CA" sz="1400"/>
        </a:p>
      </dgm:t>
    </dgm:pt>
    <dgm:pt modelId="{C6342340-354C-47E4-8B06-ACDB43F67CDD}" type="sibTrans" cxnId="{8582A452-A844-4B5B-B539-98F6A96C5C44}">
      <dgm:prSet/>
      <dgm:spPr/>
      <dgm:t>
        <a:bodyPr/>
        <a:lstStyle/>
        <a:p>
          <a:endParaRPr lang="en-GB" sz="1400"/>
        </a:p>
      </dgm:t>
    </dgm:pt>
    <dgm:pt modelId="{0A9A68C8-3818-428B-977C-39EF3FEE1E41}" type="pres">
      <dgm:prSet presAssocID="{ADDE3087-AF4E-444C-9D08-0AC53E663CF8}" presName="Name0" presStyleCnt="0">
        <dgm:presLayoutVars>
          <dgm:dir/>
          <dgm:resizeHandles val="exact"/>
        </dgm:presLayoutVars>
      </dgm:prSet>
      <dgm:spPr/>
    </dgm:pt>
    <dgm:pt modelId="{2D5CA1CA-7FFB-4633-AED5-69F007B58FDA}" type="pres">
      <dgm:prSet presAssocID="{3828E4C9-CEE4-4A70-9BDB-4C5ED845F9A4}" presName="node" presStyleLbl="node1" presStyleIdx="0" presStyleCnt="1">
        <dgm:presLayoutVars>
          <dgm:bulletEnabled val="1"/>
        </dgm:presLayoutVars>
      </dgm:prSet>
      <dgm:spPr>
        <a:prstGeom prst="rect">
          <a:avLst/>
        </a:prstGeom>
      </dgm:spPr>
    </dgm:pt>
  </dgm:ptLst>
  <dgm:cxnLst>
    <dgm:cxn modelId="{12625A2D-0604-477D-BA19-394639A4FAC7}" type="presOf" srcId="{3828E4C9-CEE4-4A70-9BDB-4C5ED845F9A4}" destId="{2D5CA1CA-7FFB-4633-AED5-69F007B58FDA}" srcOrd="0" destOrd="0" presId="urn:microsoft.com/office/officeart/2005/8/layout/process1"/>
    <dgm:cxn modelId="{8582A452-A844-4B5B-B539-98F6A96C5C44}" srcId="{ADDE3087-AF4E-444C-9D08-0AC53E663CF8}" destId="{3828E4C9-CEE4-4A70-9BDB-4C5ED845F9A4}" srcOrd="0" destOrd="0" parTransId="{EAAACD61-FF5A-4A77-B4D0-D6BECEF6A449}" sibTransId="{C6342340-354C-47E4-8B06-ACDB43F67CDD}"/>
    <dgm:cxn modelId="{2282C09D-FEF3-4F13-84FA-377FA3EF761F}" type="presOf" srcId="{ADDE3087-AF4E-444C-9D08-0AC53E663CF8}" destId="{0A9A68C8-3818-428B-977C-39EF3FEE1E41}" srcOrd="0" destOrd="0" presId="urn:microsoft.com/office/officeart/2005/8/layout/process1"/>
    <dgm:cxn modelId="{F07B1365-93D6-4922-9428-9E1B1CEEFC5C}" type="presParOf" srcId="{0A9A68C8-3818-428B-977C-39EF3FEE1E41}" destId="{2D5CA1CA-7FFB-4633-AED5-69F007B58FDA}"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C46C7F-7C34-4614-B815-C962EA9E7D3B}"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CA"/>
        </a:p>
      </dgm:t>
    </dgm:pt>
    <dgm:pt modelId="{0F56B464-33CE-4885-83BF-B70977022648}">
      <dgm:prSet phldrT="[Text]" custT="1"/>
      <dgm:spPr>
        <a:solidFill>
          <a:srgbClr val="009BBF"/>
        </a:solidFill>
      </dgm:spPr>
      <dgm:t>
        <a:bodyPr/>
        <a:lstStyle/>
        <a:p>
          <a:r>
            <a:rPr lang="en-CA" sz="2000" dirty="0">
              <a:latin typeface="Proxima Nova Th" panose="02000506030000020004" pitchFamily="50" charset="0"/>
            </a:rPr>
            <a:t>Trade Offs</a:t>
          </a:r>
        </a:p>
      </dgm:t>
    </dgm:pt>
    <dgm:pt modelId="{A49A994E-732C-41AE-A089-D9EC64324BB9}" type="parTrans" cxnId="{C0B4F478-6086-48B7-B080-169FBED0F3FC}">
      <dgm:prSet/>
      <dgm:spPr/>
      <dgm:t>
        <a:bodyPr/>
        <a:lstStyle/>
        <a:p>
          <a:endParaRPr lang="en-CA">
            <a:latin typeface="Proxima Nova Rg" panose="02000506030000020004" pitchFamily="50" charset="0"/>
          </a:endParaRPr>
        </a:p>
      </dgm:t>
    </dgm:pt>
    <dgm:pt modelId="{0815763D-4B99-4400-912F-5FB69A874005}" type="sibTrans" cxnId="{C0B4F478-6086-48B7-B080-169FBED0F3FC}">
      <dgm:prSet/>
      <dgm:spPr/>
      <dgm:t>
        <a:bodyPr/>
        <a:lstStyle/>
        <a:p>
          <a:endParaRPr lang="en-CA">
            <a:latin typeface="Proxima Nova Rg" panose="02000506030000020004" pitchFamily="50" charset="0"/>
          </a:endParaRPr>
        </a:p>
      </dgm:t>
    </dgm:pt>
    <dgm:pt modelId="{071DE658-B769-401E-850C-5838C2F32E99}">
      <dgm:prSet phldrT="[Text]" custT="1"/>
      <dgm:spPr>
        <a:solidFill>
          <a:srgbClr val="009BBF"/>
        </a:solidFill>
      </dgm:spPr>
      <dgm:t>
        <a:bodyPr/>
        <a:lstStyle/>
        <a:p>
          <a:r>
            <a:rPr lang="en-CA" sz="1800">
              <a:latin typeface="Proxima Nova Rg" panose="02000506030000020004" pitchFamily="50" charset="0"/>
            </a:rPr>
            <a:t>Risk</a:t>
          </a:r>
        </a:p>
      </dgm:t>
    </dgm:pt>
    <dgm:pt modelId="{DF0876C2-347C-439B-8BC0-32CFA2938C04}" type="parTrans" cxnId="{947D0329-E18F-4C9C-BB4D-454DDBCEAA95}">
      <dgm:prSet/>
      <dgm:spPr/>
      <dgm:t>
        <a:bodyPr/>
        <a:lstStyle/>
        <a:p>
          <a:endParaRPr lang="en-CA">
            <a:latin typeface="Proxima Nova Rg" panose="02000506030000020004" pitchFamily="50" charset="0"/>
          </a:endParaRPr>
        </a:p>
      </dgm:t>
    </dgm:pt>
    <dgm:pt modelId="{BC0EB806-DA64-4BE2-A2FE-4CD1DD203DA2}" type="sibTrans" cxnId="{947D0329-E18F-4C9C-BB4D-454DDBCEAA95}">
      <dgm:prSet/>
      <dgm:spPr/>
      <dgm:t>
        <a:bodyPr/>
        <a:lstStyle/>
        <a:p>
          <a:endParaRPr lang="en-CA">
            <a:latin typeface="Proxima Nova Rg" panose="02000506030000020004" pitchFamily="50" charset="0"/>
          </a:endParaRPr>
        </a:p>
      </dgm:t>
    </dgm:pt>
    <dgm:pt modelId="{1112CB11-67DE-4C36-8C45-173C8F22065F}">
      <dgm:prSet phldrT="[Text]" custT="1"/>
      <dgm:spPr>
        <a:solidFill>
          <a:srgbClr val="009BBF"/>
        </a:solidFill>
      </dgm:spPr>
      <dgm:t>
        <a:bodyPr/>
        <a:lstStyle/>
        <a:p>
          <a:r>
            <a:rPr lang="en-CA" sz="1800" dirty="0">
              <a:latin typeface="Proxima Nova Rg" panose="02000506030000020004" pitchFamily="50" charset="0"/>
            </a:rPr>
            <a:t>Level of Service</a:t>
          </a:r>
        </a:p>
      </dgm:t>
    </dgm:pt>
    <dgm:pt modelId="{02CBEA25-B413-4B0E-AEEB-861BE06B7CDF}" type="parTrans" cxnId="{3DD9F204-A637-4090-9E27-B95CC44171FE}">
      <dgm:prSet/>
      <dgm:spPr/>
      <dgm:t>
        <a:bodyPr/>
        <a:lstStyle/>
        <a:p>
          <a:endParaRPr lang="en-CA">
            <a:latin typeface="Proxima Nova Rg" panose="02000506030000020004" pitchFamily="50" charset="0"/>
          </a:endParaRPr>
        </a:p>
      </dgm:t>
    </dgm:pt>
    <dgm:pt modelId="{055A7B82-EAB7-4203-A379-1E80D6973248}" type="sibTrans" cxnId="{3DD9F204-A637-4090-9E27-B95CC44171FE}">
      <dgm:prSet/>
      <dgm:spPr/>
      <dgm:t>
        <a:bodyPr/>
        <a:lstStyle/>
        <a:p>
          <a:endParaRPr lang="en-CA">
            <a:latin typeface="Proxima Nova Rg" panose="02000506030000020004" pitchFamily="50" charset="0"/>
          </a:endParaRPr>
        </a:p>
      </dgm:t>
    </dgm:pt>
    <dgm:pt modelId="{017A284C-75A3-48B1-BD40-7E169C89F900}">
      <dgm:prSet phldrT="[Text]" custT="1"/>
      <dgm:spPr>
        <a:solidFill>
          <a:srgbClr val="009BBF"/>
        </a:solidFill>
      </dgm:spPr>
      <dgm:t>
        <a:bodyPr/>
        <a:lstStyle/>
        <a:p>
          <a:r>
            <a:rPr lang="en-CA" sz="1800" dirty="0">
              <a:latin typeface="Proxima Nova Rg" panose="02000506030000020004" pitchFamily="50" charset="0"/>
            </a:rPr>
            <a:t>Cost</a:t>
          </a:r>
        </a:p>
      </dgm:t>
    </dgm:pt>
    <dgm:pt modelId="{69E0B632-40E9-4852-ADD8-DEE606884FFB}" type="parTrans" cxnId="{F2722C4F-7F69-48C1-BE4E-F4B5C0F7205D}">
      <dgm:prSet/>
      <dgm:spPr/>
      <dgm:t>
        <a:bodyPr/>
        <a:lstStyle/>
        <a:p>
          <a:endParaRPr lang="en-CA">
            <a:latin typeface="Proxima Nova Rg" panose="02000506030000020004" pitchFamily="50" charset="0"/>
          </a:endParaRPr>
        </a:p>
      </dgm:t>
    </dgm:pt>
    <dgm:pt modelId="{CFD68792-A903-429D-A367-5C58B121AC5E}" type="sibTrans" cxnId="{F2722C4F-7F69-48C1-BE4E-F4B5C0F7205D}">
      <dgm:prSet/>
      <dgm:spPr/>
      <dgm:t>
        <a:bodyPr/>
        <a:lstStyle/>
        <a:p>
          <a:endParaRPr lang="en-CA">
            <a:latin typeface="Proxima Nova Rg" panose="02000506030000020004" pitchFamily="50" charset="0"/>
          </a:endParaRPr>
        </a:p>
      </dgm:t>
    </dgm:pt>
    <dgm:pt modelId="{54930F6E-0251-46C6-93C4-14BB214C42EE}" type="pres">
      <dgm:prSet presAssocID="{94C46C7F-7C34-4614-B815-C962EA9E7D3B}" presName="Name0" presStyleCnt="0">
        <dgm:presLayoutVars>
          <dgm:chMax val="1"/>
          <dgm:chPref val="1"/>
          <dgm:dir/>
          <dgm:animOne val="branch"/>
          <dgm:animLvl val="lvl"/>
        </dgm:presLayoutVars>
      </dgm:prSet>
      <dgm:spPr/>
    </dgm:pt>
    <dgm:pt modelId="{43A075F0-B0C1-49CD-9B25-4B9C862DA78F}" type="pres">
      <dgm:prSet presAssocID="{0F56B464-33CE-4885-83BF-B70977022648}" presName="singleCycle" presStyleCnt="0"/>
      <dgm:spPr/>
    </dgm:pt>
    <dgm:pt modelId="{D7189D21-5B6B-4232-9971-D9B77216770B}" type="pres">
      <dgm:prSet presAssocID="{0F56B464-33CE-4885-83BF-B70977022648}" presName="singleCenter" presStyleLbl="node1" presStyleIdx="0" presStyleCnt="4">
        <dgm:presLayoutVars>
          <dgm:chMax val="7"/>
          <dgm:chPref val="7"/>
        </dgm:presLayoutVars>
      </dgm:prSet>
      <dgm:spPr/>
    </dgm:pt>
    <dgm:pt modelId="{14B45C1F-2375-4862-BC6D-3F31546605A9}" type="pres">
      <dgm:prSet presAssocID="{DF0876C2-347C-439B-8BC0-32CFA2938C04}" presName="Name56" presStyleLbl="parChTrans1D2" presStyleIdx="0" presStyleCnt="3"/>
      <dgm:spPr/>
    </dgm:pt>
    <dgm:pt modelId="{98E36200-C5C9-4576-B127-58FBEE60F7A7}" type="pres">
      <dgm:prSet presAssocID="{071DE658-B769-401E-850C-5838C2F32E99}" presName="text0" presStyleLbl="node1" presStyleIdx="1" presStyleCnt="4" custScaleX="150943" custScaleY="100629" custRadScaleRad="80361" custRadScaleInc="-1415">
        <dgm:presLayoutVars>
          <dgm:bulletEnabled val="1"/>
        </dgm:presLayoutVars>
      </dgm:prSet>
      <dgm:spPr/>
    </dgm:pt>
    <dgm:pt modelId="{44941611-8FE3-461C-86DC-CAE6B24D3B16}" type="pres">
      <dgm:prSet presAssocID="{02CBEA25-B413-4B0E-AEEB-861BE06B7CDF}" presName="Name56" presStyleLbl="parChTrans1D2" presStyleIdx="1" presStyleCnt="3"/>
      <dgm:spPr/>
    </dgm:pt>
    <dgm:pt modelId="{F8A3811F-D449-4FFB-8B9F-4F15B6127C52}" type="pres">
      <dgm:prSet presAssocID="{1112CB11-67DE-4C36-8C45-173C8F22065F}" presName="text0" presStyleLbl="node1" presStyleIdx="2" presStyleCnt="4" custScaleX="150943" custScaleY="100629" custRadScaleRad="107509" custRadScaleInc="-17106">
        <dgm:presLayoutVars>
          <dgm:bulletEnabled val="1"/>
        </dgm:presLayoutVars>
      </dgm:prSet>
      <dgm:spPr/>
    </dgm:pt>
    <dgm:pt modelId="{2C52D37D-45E8-4CFD-BCFA-67B23A4F2DD3}" type="pres">
      <dgm:prSet presAssocID="{69E0B632-40E9-4852-ADD8-DEE606884FFB}" presName="Name56" presStyleLbl="parChTrans1D2" presStyleIdx="2" presStyleCnt="3"/>
      <dgm:spPr/>
    </dgm:pt>
    <dgm:pt modelId="{F78C592C-7258-4E98-ABE1-8E0D8A2B2969}" type="pres">
      <dgm:prSet presAssocID="{017A284C-75A3-48B1-BD40-7E169C89F900}" presName="text0" presStyleLbl="node1" presStyleIdx="3" presStyleCnt="4" custScaleX="150943" custScaleY="100629" custRadScaleRad="106106" custRadScaleInc="16652">
        <dgm:presLayoutVars>
          <dgm:bulletEnabled val="1"/>
        </dgm:presLayoutVars>
      </dgm:prSet>
      <dgm:spPr/>
    </dgm:pt>
  </dgm:ptLst>
  <dgm:cxnLst>
    <dgm:cxn modelId="{3DD9F204-A637-4090-9E27-B95CC44171FE}" srcId="{0F56B464-33CE-4885-83BF-B70977022648}" destId="{1112CB11-67DE-4C36-8C45-173C8F22065F}" srcOrd="1" destOrd="0" parTransId="{02CBEA25-B413-4B0E-AEEB-861BE06B7CDF}" sibTransId="{055A7B82-EAB7-4203-A379-1E80D6973248}"/>
    <dgm:cxn modelId="{12C7B709-D365-4F0F-A716-C7FF7EACE429}" type="presOf" srcId="{0F56B464-33CE-4885-83BF-B70977022648}" destId="{D7189D21-5B6B-4232-9971-D9B77216770B}" srcOrd="0" destOrd="0" presId="urn:microsoft.com/office/officeart/2008/layout/RadialCluster"/>
    <dgm:cxn modelId="{947D0329-E18F-4C9C-BB4D-454DDBCEAA95}" srcId="{0F56B464-33CE-4885-83BF-B70977022648}" destId="{071DE658-B769-401E-850C-5838C2F32E99}" srcOrd="0" destOrd="0" parTransId="{DF0876C2-347C-439B-8BC0-32CFA2938C04}" sibTransId="{BC0EB806-DA64-4BE2-A2FE-4CD1DD203DA2}"/>
    <dgm:cxn modelId="{B87D943E-9D61-403B-B766-3A2EE36D8992}" type="presOf" srcId="{DF0876C2-347C-439B-8BC0-32CFA2938C04}" destId="{14B45C1F-2375-4862-BC6D-3F31546605A9}" srcOrd="0" destOrd="0" presId="urn:microsoft.com/office/officeart/2008/layout/RadialCluster"/>
    <dgm:cxn modelId="{F2722C4F-7F69-48C1-BE4E-F4B5C0F7205D}" srcId="{0F56B464-33CE-4885-83BF-B70977022648}" destId="{017A284C-75A3-48B1-BD40-7E169C89F900}" srcOrd="2" destOrd="0" parTransId="{69E0B632-40E9-4852-ADD8-DEE606884FFB}" sibTransId="{CFD68792-A903-429D-A367-5C58B121AC5E}"/>
    <dgm:cxn modelId="{C0B4F478-6086-48B7-B080-169FBED0F3FC}" srcId="{94C46C7F-7C34-4614-B815-C962EA9E7D3B}" destId="{0F56B464-33CE-4885-83BF-B70977022648}" srcOrd="0" destOrd="0" parTransId="{A49A994E-732C-41AE-A089-D9EC64324BB9}" sibTransId="{0815763D-4B99-4400-912F-5FB69A874005}"/>
    <dgm:cxn modelId="{987F227C-1472-4943-BCBC-F039A7B27261}" type="presOf" srcId="{94C46C7F-7C34-4614-B815-C962EA9E7D3B}" destId="{54930F6E-0251-46C6-93C4-14BB214C42EE}" srcOrd="0" destOrd="0" presId="urn:microsoft.com/office/officeart/2008/layout/RadialCluster"/>
    <dgm:cxn modelId="{46840E86-1D2F-41BC-80C4-E02FE9A091E8}" type="presOf" srcId="{02CBEA25-B413-4B0E-AEEB-861BE06B7CDF}" destId="{44941611-8FE3-461C-86DC-CAE6B24D3B16}" srcOrd="0" destOrd="0" presId="urn:microsoft.com/office/officeart/2008/layout/RadialCluster"/>
    <dgm:cxn modelId="{97E8208C-4A56-4A6F-98F4-95409533F758}" type="presOf" srcId="{017A284C-75A3-48B1-BD40-7E169C89F900}" destId="{F78C592C-7258-4E98-ABE1-8E0D8A2B2969}" srcOrd="0" destOrd="0" presId="urn:microsoft.com/office/officeart/2008/layout/RadialCluster"/>
    <dgm:cxn modelId="{C34FADA4-D037-4FC3-9AB6-079F2D19C1C2}" type="presOf" srcId="{1112CB11-67DE-4C36-8C45-173C8F22065F}" destId="{F8A3811F-D449-4FFB-8B9F-4F15B6127C52}" srcOrd="0" destOrd="0" presId="urn:microsoft.com/office/officeart/2008/layout/RadialCluster"/>
    <dgm:cxn modelId="{FF056BCC-5974-4083-942E-2103122FAA06}" type="presOf" srcId="{69E0B632-40E9-4852-ADD8-DEE606884FFB}" destId="{2C52D37D-45E8-4CFD-BCFA-67B23A4F2DD3}" srcOrd="0" destOrd="0" presId="urn:microsoft.com/office/officeart/2008/layout/RadialCluster"/>
    <dgm:cxn modelId="{B6E6B1DA-776D-4DCC-828C-8B6F0ACFC74F}" type="presOf" srcId="{071DE658-B769-401E-850C-5838C2F32E99}" destId="{98E36200-C5C9-4576-B127-58FBEE60F7A7}" srcOrd="0" destOrd="0" presId="urn:microsoft.com/office/officeart/2008/layout/RadialCluster"/>
    <dgm:cxn modelId="{C8B6F081-BC42-4403-8C12-6473E5CED87E}" type="presParOf" srcId="{54930F6E-0251-46C6-93C4-14BB214C42EE}" destId="{43A075F0-B0C1-49CD-9B25-4B9C862DA78F}" srcOrd="0" destOrd="0" presId="urn:microsoft.com/office/officeart/2008/layout/RadialCluster"/>
    <dgm:cxn modelId="{E9EC3E81-9503-45E9-8530-5D7316DB26E9}" type="presParOf" srcId="{43A075F0-B0C1-49CD-9B25-4B9C862DA78F}" destId="{D7189D21-5B6B-4232-9971-D9B77216770B}" srcOrd="0" destOrd="0" presId="urn:microsoft.com/office/officeart/2008/layout/RadialCluster"/>
    <dgm:cxn modelId="{9EC68E78-8F1E-499C-9532-C6DC0541A7E3}" type="presParOf" srcId="{43A075F0-B0C1-49CD-9B25-4B9C862DA78F}" destId="{14B45C1F-2375-4862-BC6D-3F31546605A9}" srcOrd="1" destOrd="0" presId="urn:microsoft.com/office/officeart/2008/layout/RadialCluster"/>
    <dgm:cxn modelId="{6DFC1AFB-586C-420A-A439-A2A02F312174}" type="presParOf" srcId="{43A075F0-B0C1-49CD-9B25-4B9C862DA78F}" destId="{98E36200-C5C9-4576-B127-58FBEE60F7A7}" srcOrd="2" destOrd="0" presId="urn:microsoft.com/office/officeart/2008/layout/RadialCluster"/>
    <dgm:cxn modelId="{890975E2-0373-40D0-BA1D-EF1D447386B9}" type="presParOf" srcId="{43A075F0-B0C1-49CD-9B25-4B9C862DA78F}" destId="{44941611-8FE3-461C-86DC-CAE6B24D3B16}" srcOrd="3" destOrd="0" presId="urn:microsoft.com/office/officeart/2008/layout/RadialCluster"/>
    <dgm:cxn modelId="{F7725772-E71B-4E9B-82C5-9B8D98807956}" type="presParOf" srcId="{43A075F0-B0C1-49CD-9B25-4B9C862DA78F}" destId="{F8A3811F-D449-4FFB-8B9F-4F15B6127C52}" srcOrd="4" destOrd="0" presId="urn:microsoft.com/office/officeart/2008/layout/RadialCluster"/>
    <dgm:cxn modelId="{07BB811D-8D78-4EA2-82FF-EBED63DB3220}" type="presParOf" srcId="{43A075F0-B0C1-49CD-9B25-4B9C862DA78F}" destId="{2C52D37D-45E8-4CFD-BCFA-67B23A4F2DD3}" srcOrd="5" destOrd="0" presId="urn:microsoft.com/office/officeart/2008/layout/RadialCluster"/>
    <dgm:cxn modelId="{CE08971F-3A00-4F9B-A591-7C66AC1D8213}" type="presParOf" srcId="{43A075F0-B0C1-49CD-9B25-4B9C862DA78F}" destId="{F78C592C-7258-4E98-ABE1-8E0D8A2B2969}" srcOrd="6" destOrd="0" presId="urn:microsoft.com/office/officeart/2008/layout/RadialCluster"/>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168233-C481-456B-9F9E-3ED6C22BE636}">
      <dsp:nvSpPr>
        <dsp:cNvPr id="0" name=""/>
        <dsp:cNvSpPr/>
      </dsp:nvSpPr>
      <dsp:spPr>
        <a:xfrm>
          <a:off x="1552569" y="290575"/>
          <a:ext cx="3755136" cy="3755136"/>
        </a:xfrm>
        <a:prstGeom prst="pie">
          <a:avLst>
            <a:gd name="adj1" fmla="val 16200000"/>
            <a:gd name="adj2" fmla="val 1800000"/>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CA" sz="2400" kern="1200" dirty="0">
              <a:solidFill>
                <a:srgbClr val="595959"/>
              </a:solidFill>
              <a:latin typeface="Proxima Nova Th" panose="02000506030000020004" pitchFamily="50" charset="0"/>
            </a:rPr>
            <a:t>Audit</a:t>
          </a:r>
        </a:p>
      </dsp:txBody>
      <dsp:txXfrm>
        <a:off x="3531616" y="1086307"/>
        <a:ext cx="1341120" cy="1117600"/>
      </dsp:txXfrm>
    </dsp:sp>
    <dsp:sp modelId="{31DCF944-0C5E-4237-AA0A-B4AF5E90B51C}">
      <dsp:nvSpPr>
        <dsp:cNvPr id="0" name=""/>
        <dsp:cNvSpPr/>
      </dsp:nvSpPr>
      <dsp:spPr>
        <a:xfrm>
          <a:off x="1475232" y="424687"/>
          <a:ext cx="3755136" cy="3755136"/>
        </a:xfrm>
        <a:prstGeom prst="pie">
          <a:avLst>
            <a:gd name="adj1" fmla="val 1800000"/>
            <a:gd name="adj2" fmla="val 9000000"/>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CA" sz="2400" kern="1200" dirty="0">
              <a:solidFill>
                <a:srgbClr val="595959"/>
              </a:solidFill>
              <a:latin typeface="Proxima Nova Th" panose="02000506030000020004" pitchFamily="50" charset="0"/>
            </a:rPr>
            <a:t>Rate</a:t>
          </a:r>
        </a:p>
      </dsp:txBody>
      <dsp:txXfrm>
        <a:off x="2369312" y="2861056"/>
        <a:ext cx="2011680" cy="983488"/>
      </dsp:txXfrm>
    </dsp:sp>
    <dsp:sp modelId="{A00689DA-7876-4470-AE41-BC0E437AC5A0}">
      <dsp:nvSpPr>
        <dsp:cNvPr id="0" name=""/>
        <dsp:cNvSpPr/>
      </dsp:nvSpPr>
      <dsp:spPr>
        <a:xfrm>
          <a:off x="1397894" y="290575"/>
          <a:ext cx="3755136" cy="3755136"/>
        </a:xfrm>
        <a:prstGeom prst="pie">
          <a:avLst>
            <a:gd name="adj1" fmla="val 9000000"/>
            <a:gd name="adj2" fmla="val 16200000"/>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CA" sz="2400" kern="1200" dirty="0">
              <a:solidFill>
                <a:srgbClr val="595959"/>
              </a:solidFill>
              <a:latin typeface="Proxima Nova Th" panose="02000506030000020004" pitchFamily="50" charset="0"/>
            </a:rPr>
            <a:t>Select</a:t>
          </a:r>
        </a:p>
      </dsp:txBody>
      <dsp:txXfrm>
        <a:off x="1832864" y="1086307"/>
        <a:ext cx="1341120" cy="1117600"/>
      </dsp:txXfrm>
    </dsp:sp>
    <dsp:sp modelId="{706BAA5C-3224-425D-A229-361E1E735B58}">
      <dsp:nvSpPr>
        <dsp:cNvPr id="0" name=""/>
        <dsp:cNvSpPr/>
      </dsp:nvSpPr>
      <dsp:spPr>
        <a:xfrm>
          <a:off x="1320419" y="58115"/>
          <a:ext cx="4220057" cy="4220057"/>
        </a:xfrm>
        <a:prstGeom prst="circularArrow">
          <a:avLst>
            <a:gd name="adj1" fmla="val 5085"/>
            <a:gd name="adj2" fmla="val 327528"/>
            <a:gd name="adj3" fmla="val 1472472"/>
            <a:gd name="adj4" fmla="val 16199432"/>
            <a:gd name="adj5" fmla="val 5932"/>
          </a:avLst>
        </a:prstGeom>
        <a:solidFill>
          <a:srgbClr val="009BBF"/>
        </a:solidFill>
        <a:ln>
          <a:noFill/>
        </a:ln>
        <a:effectLst/>
      </dsp:spPr>
      <dsp:style>
        <a:lnRef idx="0">
          <a:scrgbClr r="0" g="0" b="0"/>
        </a:lnRef>
        <a:fillRef idx="1">
          <a:scrgbClr r="0" g="0" b="0"/>
        </a:fillRef>
        <a:effectRef idx="0">
          <a:scrgbClr r="0" g="0" b="0"/>
        </a:effectRef>
        <a:fontRef idx="minor">
          <a:schemeClr val="lt1"/>
        </a:fontRef>
      </dsp:style>
    </dsp:sp>
    <dsp:sp modelId="{4FDEDEB5-6142-47A1-8907-F5F3000FD458}">
      <dsp:nvSpPr>
        <dsp:cNvPr id="0" name=""/>
        <dsp:cNvSpPr/>
      </dsp:nvSpPr>
      <dsp:spPr>
        <a:xfrm>
          <a:off x="1242771" y="191989"/>
          <a:ext cx="4220057" cy="4220057"/>
        </a:xfrm>
        <a:prstGeom prst="circularArrow">
          <a:avLst>
            <a:gd name="adj1" fmla="val 5085"/>
            <a:gd name="adj2" fmla="val 327528"/>
            <a:gd name="adj3" fmla="val 8671970"/>
            <a:gd name="adj4" fmla="val 1800502"/>
            <a:gd name="adj5" fmla="val 5932"/>
          </a:avLst>
        </a:prstGeom>
        <a:solidFill>
          <a:srgbClr val="009BBF"/>
        </a:solidFill>
        <a:ln>
          <a:noFill/>
        </a:ln>
        <a:effectLst/>
      </dsp:spPr>
      <dsp:style>
        <a:lnRef idx="0">
          <a:scrgbClr r="0" g="0" b="0"/>
        </a:lnRef>
        <a:fillRef idx="1">
          <a:scrgbClr r="0" g="0" b="0"/>
        </a:fillRef>
        <a:effectRef idx="0">
          <a:scrgbClr r="0" g="0" b="0"/>
        </a:effectRef>
        <a:fontRef idx="minor">
          <a:schemeClr val="lt1"/>
        </a:fontRef>
      </dsp:style>
    </dsp:sp>
    <dsp:sp modelId="{FB052A18-BCF4-46EC-AE89-E762841A22C8}">
      <dsp:nvSpPr>
        <dsp:cNvPr id="0" name=""/>
        <dsp:cNvSpPr/>
      </dsp:nvSpPr>
      <dsp:spPr>
        <a:xfrm>
          <a:off x="1149846" y="45581"/>
          <a:ext cx="4220057" cy="4220057"/>
        </a:xfrm>
        <a:prstGeom prst="circularArrow">
          <a:avLst>
            <a:gd name="adj1" fmla="val 5085"/>
            <a:gd name="adj2" fmla="val 327528"/>
            <a:gd name="adj3" fmla="val 15873039"/>
            <a:gd name="adj4" fmla="val 9000000"/>
            <a:gd name="adj5" fmla="val 5932"/>
          </a:avLst>
        </a:prstGeom>
        <a:solidFill>
          <a:srgbClr val="009BBF"/>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F3604B-F5AE-4D52-9C17-6748D543CC60}">
      <dsp:nvSpPr>
        <dsp:cNvPr id="0" name=""/>
        <dsp:cNvSpPr/>
      </dsp:nvSpPr>
      <dsp:spPr>
        <a:xfrm>
          <a:off x="1551" y="0"/>
          <a:ext cx="3308635" cy="1102991"/>
        </a:xfrm>
        <a:prstGeom prst="rect">
          <a:avLst/>
        </a:prstGeom>
        <a:solidFill>
          <a:srgbClr val="009BB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GB" sz="2400" kern="1200" dirty="0">
              <a:latin typeface="Proxima Nova Th" panose="02000506030000020004" pitchFamily="50" charset="0"/>
            </a:rPr>
            <a:t>General Ledger</a:t>
          </a:r>
        </a:p>
      </dsp:txBody>
      <dsp:txXfrm>
        <a:off x="1551" y="0"/>
        <a:ext cx="3308635" cy="1102991"/>
      </dsp:txXfrm>
    </dsp:sp>
    <dsp:sp modelId="{DFCAA383-F6A8-47A6-A58A-F6F565FDEBFC}">
      <dsp:nvSpPr>
        <dsp:cNvPr id="0" name=""/>
        <dsp:cNvSpPr/>
      </dsp:nvSpPr>
      <dsp:spPr>
        <a:xfrm>
          <a:off x="3641050" y="340960"/>
          <a:ext cx="701430" cy="421069"/>
        </a:xfrm>
        <a:prstGeom prst="rightArrow">
          <a:avLst>
            <a:gd name="adj1" fmla="val 60000"/>
            <a:gd name="adj2" fmla="val 50000"/>
          </a:avLst>
        </a:prstGeom>
        <a:solidFill>
          <a:srgbClr val="009BB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a:off x="3641050" y="425174"/>
        <a:ext cx="575109" cy="252641"/>
      </dsp:txXfrm>
    </dsp:sp>
    <dsp:sp modelId="{2D5CA1CA-7FFB-4633-AED5-69F007B58FDA}">
      <dsp:nvSpPr>
        <dsp:cNvPr id="0" name=""/>
        <dsp:cNvSpPr/>
      </dsp:nvSpPr>
      <dsp:spPr>
        <a:xfrm>
          <a:off x="4633641" y="0"/>
          <a:ext cx="3308635" cy="1102991"/>
        </a:xfrm>
        <a:prstGeom prst="rect">
          <a:avLst/>
        </a:prstGeom>
        <a:solidFill>
          <a:srgbClr val="009BB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GB" sz="2400" kern="1200" dirty="0">
              <a:latin typeface="Proxima Nova Th" panose="02000506030000020004" pitchFamily="50" charset="0"/>
            </a:rPr>
            <a:t>TCA Continuity Schedule</a:t>
          </a:r>
        </a:p>
      </dsp:txBody>
      <dsp:txXfrm>
        <a:off x="4633641" y="0"/>
        <a:ext cx="3308635" cy="11029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5CA1CA-7FFB-4633-AED5-69F007B58FDA}">
      <dsp:nvSpPr>
        <dsp:cNvPr id="0" name=""/>
        <dsp:cNvSpPr/>
      </dsp:nvSpPr>
      <dsp:spPr>
        <a:xfrm>
          <a:off x="1114" y="0"/>
          <a:ext cx="2280696" cy="1198311"/>
        </a:xfrm>
        <a:prstGeom prst="rect">
          <a:avLst/>
        </a:prstGeom>
        <a:solidFill>
          <a:srgbClr val="009BB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kern="1200" dirty="0">
              <a:latin typeface="Proxima Nova Th" panose="02000506030000020004" pitchFamily="50" charset="0"/>
            </a:rPr>
            <a:t>TCA Continuity Schedule</a:t>
          </a:r>
          <a:endParaRPr lang="en-US" sz="1800" kern="1200" dirty="0">
            <a:latin typeface="Proxima Nova Th" panose="02000506030000020004" pitchFamily="50" charset="0"/>
          </a:endParaRPr>
        </a:p>
      </dsp:txBody>
      <dsp:txXfrm>
        <a:off x="1114" y="0"/>
        <a:ext cx="2280696" cy="11983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189D21-5B6B-4232-9971-D9B77216770B}">
      <dsp:nvSpPr>
        <dsp:cNvPr id="0" name=""/>
        <dsp:cNvSpPr/>
      </dsp:nvSpPr>
      <dsp:spPr>
        <a:xfrm>
          <a:off x="2687593" y="2152929"/>
          <a:ext cx="1388286" cy="1388286"/>
        </a:xfrm>
        <a:prstGeom prst="roundRect">
          <a:avLst/>
        </a:prstGeom>
        <a:solidFill>
          <a:srgbClr val="009BB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CA" sz="2000" kern="1200" dirty="0">
              <a:latin typeface="Proxima Nova Th" panose="02000506030000020004" pitchFamily="50" charset="0"/>
            </a:rPr>
            <a:t>Trade Offs</a:t>
          </a:r>
        </a:p>
      </dsp:txBody>
      <dsp:txXfrm>
        <a:off x="2755364" y="2220700"/>
        <a:ext cx="1252744" cy="1252744"/>
      </dsp:txXfrm>
    </dsp:sp>
    <dsp:sp modelId="{14B45C1F-2375-4862-BC6D-3F31546605A9}">
      <dsp:nvSpPr>
        <dsp:cNvPr id="0" name=""/>
        <dsp:cNvSpPr/>
      </dsp:nvSpPr>
      <dsp:spPr>
        <a:xfrm rot="16149060">
          <a:off x="3091429" y="1877027"/>
          <a:ext cx="551863" cy="0"/>
        </a:xfrm>
        <a:custGeom>
          <a:avLst/>
          <a:gdLst/>
          <a:ahLst/>
          <a:cxnLst/>
          <a:rect l="0" t="0" r="0" b="0"/>
          <a:pathLst>
            <a:path>
              <a:moveTo>
                <a:pt x="0" y="0"/>
              </a:moveTo>
              <a:lnTo>
                <a:pt x="551863"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E36200-C5C9-4576-B127-58FBEE60F7A7}">
      <dsp:nvSpPr>
        <dsp:cNvPr id="0" name=""/>
        <dsp:cNvSpPr/>
      </dsp:nvSpPr>
      <dsp:spPr>
        <a:xfrm>
          <a:off x="2654337" y="665123"/>
          <a:ext cx="1403999" cy="936002"/>
        </a:xfrm>
        <a:prstGeom prst="roundRect">
          <a:avLst/>
        </a:prstGeom>
        <a:solidFill>
          <a:srgbClr val="009BB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CA" sz="1800" kern="1200">
              <a:latin typeface="Proxima Nova Rg" panose="02000506030000020004" pitchFamily="50" charset="0"/>
            </a:rPr>
            <a:t>Risk</a:t>
          </a:r>
        </a:p>
      </dsp:txBody>
      <dsp:txXfrm>
        <a:off x="2700029" y="710815"/>
        <a:ext cx="1312615" cy="844618"/>
      </dsp:txXfrm>
    </dsp:sp>
    <dsp:sp modelId="{44941611-8FE3-461C-86DC-CAE6B24D3B16}">
      <dsp:nvSpPr>
        <dsp:cNvPr id="0" name=""/>
        <dsp:cNvSpPr/>
      </dsp:nvSpPr>
      <dsp:spPr>
        <a:xfrm rot="1184184">
          <a:off x="4052090" y="3232865"/>
          <a:ext cx="809938" cy="0"/>
        </a:xfrm>
        <a:custGeom>
          <a:avLst/>
          <a:gdLst/>
          <a:ahLst/>
          <a:cxnLst/>
          <a:rect l="0" t="0" r="0" b="0"/>
          <a:pathLst>
            <a:path>
              <a:moveTo>
                <a:pt x="0" y="0"/>
              </a:moveTo>
              <a:lnTo>
                <a:pt x="809938"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A3811F-D449-4FFB-8B9F-4F15B6127C52}">
      <dsp:nvSpPr>
        <dsp:cNvPr id="0" name=""/>
        <dsp:cNvSpPr/>
      </dsp:nvSpPr>
      <dsp:spPr>
        <a:xfrm>
          <a:off x="4838239" y="3153474"/>
          <a:ext cx="1403999" cy="936002"/>
        </a:xfrm>
        <a:prstGeom prst="roundRect">
          <a:avLst/>
        </a:prstGeom>
        <a:solidFill>
          <a:srgbClr val="009BB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Proxima Nova Rg" panose="02000506030000020004" pitchFamily="50" charset="0"/>
            </a:rPr>
            <a:t>Level of Service</a:t>
          </a:r>
        </a:p>
      </dsp:txBody>
      <dsp:txXfrm>
        <a:off x="4883931" y="3199166"/>
        <a:ext cx="1312615" cy="844618"/>
      </dsp:txXfrm>
    </dsp:sp>
    <dsp:sp modelId="{2C52D37D-45E8-4CFD-BCFA-67B23A4F2DD3}">
      <dsp:nvSpPr>
        <dsp:cNvPr id="0" name=""/>
        <dsp:cNvSpPr/>
      </dsp:nvSpPr>
      <dsp:spPr>
        <a:xfrm rot="9599472">
          <a:off x="1933595" y="3232850"/>
          <a:ext cx="777460" cy="0"/>
        </a:xfrm>
        <a:custGeom>
          <a:avLst/>
          <a:gdLst/>
          <a:ahLst/>
          <a:cxnLst/>
          <a:rect l="0" t="0" r="0" b="0"/>
          <a:pathLst>
            <a:path>
              <a:moveTo>
                <a:pt x="0" y="0"/>
              </a:moveTo>
              <a:lnTo>
                <a:pt x="777460"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8C592C-7258-4E98-ABE1-8E0D8A2B2969}">
      <dsp:nvSpPr>
        <dsp:cNvPr id="0" name=""/>
        <dsp:cNvSpPr/>
      </dsp:nvSpPr>
      <dsp:spPr>
        <a:xfrm>
          <a:off x="553059" y="3153488"/>
          <a:ext cx="1403999" cy="936002"/>
        </a:xfrm>
        <a:prstGeom prst="roundRect">
          <a:avLst/>
        </a:prstGeom>
        <a:solidFill>
          <a:srgbClr val="009BB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Proxima Nova Rg" panose="02000506030000020004" pitchFamily="50" charset="0"/>
            </a:rPr>
            <a:t>Cost</a:t>
          </a:r>
        </a:p>
      </dsp:txBody>
      <dsp:txXfrm>
        <a:off x="598751" y="3199180"/>
        <a:ext cx="1312615" cy="844618"/>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1D7F70-E8D5-45F2-84EB-67D9711F2EB6}" type="datetimeFigureOut">
              <a:rPr lang="en-CA" smtClean="0"/>
              <a:t>2020-02-12</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4F1708-B4B8-471F-AB22-949B8ADF0235}" type="slidenum">
              <a:rPr lang="en-CA" smtClean="0"/>
              <a:t>‹#›</a:t>
            </a:fld>
            <a:endParaRPr lang="en-CA"/>
          </a:p>
        </p:txBody>
      </p:sp>
    </p:spTree>
    <p:extLst>
      <p:ext uri="{BB962C8B-B14F-4D97-AF65-F5344CB8AC3E}">
        <p14:creationId xmlns:p14="http://schemas.microsoft.com/office/powerpoint/2010/main" val="2126632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Speaker: </a:t>
            </a:r>
            <a:r>
              <a:rPr lang="en-CA" dirty="0"/>
              <a:t>Cory</a:t>
            </a:r>
          </a:p>
          <a:p>
            <a:endParaRPr lang="en-CA" dirty="0"/>
          </a:p>
          <a:p>
            <a:r>
              <a:rPr lang="en-CA" dirty="0"/>
              <a:t>Hi, my name is Cory from </a:t>
            </a:r>
            <a:r>
              <a:rPr lang="en-CA" dirty="0" err="1"/>
              <a:t>YourCity</a:t>
            </a:r>
            <a:r>
              <a:rPr lang="en-CA" dirty="0"/>
              <a:t> &amp; we have Clive from Town of Comox &amp; Brittany from Municipal 360.</a:t>
            </a:r>
            <a:endParaRPr lang="en-CA" dirty="0">
              <a:cs typeface="Calibri"/>
            </a:endParaRPr>
          </a:p>
          <a:p>
            <a:endParaRPr lang="en-CA" dirty="0"/>
          </a:p>
          <a:p>
            <a:r>
              <a:rPr lang="en-CA" dirty="0"/>
              <a:t>Introduce Clive, Brit &amp; Myself</a:t>
            </a:r>
            <a:endParaRPr lang="en-CA" dirty="0">
              <a:cs typeface="Calibri"/>
            </a:endParaRPr>
          </a:p>
          <a:p>
            <a:endParaRPr lang="en-CA" dirty="0"/>
          </a:p>
          <a:p>
            <a:r>
              <a:rPr lang="en-CA" dirty="0"/>
              <a:t>We appreciate you taking time to meet with us today.</a:t>
            </a:r>
            <a:endParaRPr lang="en-CA" dirty="0">
              <a:cs typeface="Calibri"/>
            </a:endParaRPr>
          </a:p>
          <a:p>
            <a:endParaRPr lang="en-CA" dirty="0"/>
          </a:p>
          <a:p>
            <a:r>
              <a:rPr lang="en-CA" dirty="0"/>
              <a:t>So before we get started, just had a quick question before we started;</a:t>
            </a:r>
            <a:endParaRPr lang="en-CA" dirty="0">
              <a:cs typeface="Calibri"/>
            </a:endParaRPr>
          </a:p>
          <a:p>
            <a:endParaRPr lang="en-CA" dirty="0"/>
          </a:p>
          <a:p>
            <a:r>
              <a:rPr lang="en-CA" dirty="0"/>
              <a:t>How many of you are finance ? | How many are engineering? |  How many of your are administration? | How many of you came here to learn something new? | How many people here came here to get a day off work ? </a:t>
            </a:r>
            <a:endParaRPr lang="en-CA" dirty="0">
              <a:cs typeface="Calibri"/>
            </a:endParaRPr>
          </a:p>
          <a:p>
            <a:endParaRPr lang="en-CA" dirty="0"/>
          </a:p>
          <a:p>
            <a:pPr marL="228600" indent="-228600">
              <a:buAutoNum type="arabicParenR"/>
            </a:pPr>
            <a:r>
              <a:rPr lang="en-CA" dirty="0"/>
              <a:t>How many of you have an asset management plan?</a:t>
            </a:r>
          </a:p>
          <a:p>
            <a:pPr marL="228600" indent="-228600">
              <a:buAutoNum type="arabicParenR"/>
            </a:pPr>
            <a:endParaRPr lang="en-CA" dirty="0">
              <a:cs typeface="Calibri"/>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CA" dirty="0"/>
              <a:t>How many of you have identified a Funding Gap</a:t>
            </a:r>
          </a:p>
          <a:p>
            <a:endParaRPr lang="en-CA" dirty="0"/>
          </a:p>
          <a:p>
            <a:r>
              <a:rPr lang="en-CA" dirty="0"/>
              <a:t>3)  How many of you Long-term financial strategy for asset replacement ?</a:t>
            </a:r>
          </a:p>
          <a:p>
            <a:endParaRPr lang="en-CA" dirty="0">
              <a:cs typeface="Calibri"/>
            </a:endParaRPr>
          </a:p>
          <a:p>
            <a:r>
              <a:rPr lang="en-CA" dirty="0">
                <a:cs typeface="Calibri"/>
              </a:rPr>
              <a:t>4) How many people would like to build their AM Plan &amp; financial strategy in the near term?</a:t>
            </a:r>
          </a:p>
          <a:p>
            <a:endParaRPr lang="en-CA" dirty="0">
              <a:cs typeface="Calibri"/>
            </a:endParaRPr>
          </a:p>
          <a:p>
            <a:r>
              <a:rPr lang="en-CA" dirty="0">
                <a:cs typeface="Calibri"/>
              </a:rPr>
              <a:t>Well hopefully today we are able to provide you some key insights</a:t>
            </a:r>
          </a:p>
          <a:p>
            <a:endParaRPr lang="en-CA" dirty="0"/>
          </a:p>
          <a:p>
            <a:endParaRPr lang="en-CA" dirty="0">
              <a:cs typeface="Calibri"/>
            </a:endParaRPr>
          </a:p>
          <a:p>
            <a:endParaRPr lang="en-CA" dirty="0">
              <a:cs typeface="Calibri"/>
            </a:endParaRPr>
          </a:p>
          <a:p>
            <a:r>
              <a:rPr lang="en-CA" dirty="0">
                <a:cs typeface="Calibri"/>
              </a:rPr>
              <a:t>Well we are hear today to share with you the Town of Comox Journey, share some of the common challenges faced as well how they are working to bridge their asset funding gap in realistic &amp; approachable manner.</a:t>
            </a:r>
          </a:p>
          <a:p>
            <a:endParaRPr lang="en-CA" dirty="0"/>
          </a:p>
          <a:p>
            <a:endParaRPr lang="en-CA" dirty="0"/>
          </a:p>
          <a:p>
            <a:endParaRPr lang="en-PH" dirty="0"/>
          </a:p>
        </p:txBody>
      </p:sp>
      <p:sp>
        <p:nvSpPr>
          <p:cNvPr id="4" name="Slide Number Placeholder 3"/>
          <p:cNvSpPr>
            <a:spLocks noGrp="1"/>
          </p:cNvSpPr>
          <p:nvPr>
            <p:ph type="sldNum" sz="quarter" idx="5"/>
          </p:nvPr>
        </p:nvSpPr>
        <p:spPr/>
        <p:txBody>
          <a:bodyPr/>
          <a:lstStyle/>
          <a:p>
            <a:fld id="{7C4F1708-B4B8-471F-AB22-949B8ADF0235}" type="slidenum">
              <a:rPr lang="en-CA" smtClean="0"/>
              <a:t>1</a:t>
            </a:fld>
            <a:endParaRPr lang="en-CA"/>
          </a:p>
        </p:txBody>
      </p:sp>
    </p:spTree>
    <p:extLst>
      <p:ext uri="{BB962C8B-B14F-4D97-AF65-F5344CB8AC3E}">
        <p14:creationId xmlns:p14="http://schemas.microsoft.com/office/powerpoint/2010/main" val="3090143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CA" sz="1100" b="1" i="0" u="none" strike="noStrike" cap="none" dirty="0">
                <a:solidFill>
                  <a:srgbClr val="000000"/>
                </a:solidFill>
                <a:effectLst/>
                <a:latin typeface="Arial"/>
                <a:ea typeface="Arial"/>
                <a:cs typeface="Arial"/>
                <a:sym typeface="Arial"/>
              </a:rPr>
              <a:t>Speaker: </a:t>
            </a:r>
            <a:r>
              <a:rPr lang="en-CA" sz="1100" b="0" i="0" u="none" strike="noStrike" cap="none" dirty="0">
                <a:solidFill>
                  <a:srgbClr val="000000"/>
                </a:solidFill>
                <a:effectLst/>
                <a:latin typeface="Arial"/>
                <a:ea typeface="Arial"/>
                <a:cs typeface="Arial"/>
                <a:sym typeface="Arial"/>
              </a:rPr>
              <a:t>Cory</a:t>
            </a:r>
          </a:p>
          <a:p>
            <a:pPr marL="158750" marR="0" lvl="0" indent="0" algn="l" defTabSz="914400" rtl="0" eaLnBrk="1" fontAlgn="auto" latinLnBrk="0" hangingPunct="1">
              <a:lnSpc>
                <a:spcPct val="100000"/>
              </a:lnSpc>
              <a:spcBef>
                <a:spcPts val="0"/>
              </a:spcBef>
              <a:spcAft>
                <a:spcPts val="0"/>
              </a:spcAft>
              <a:buClrTx/>
              <a:buSzTx/>
              <a:buFontTx/>
              <a:buNone/>
              <a:tabLst/>
              <a:defRPr/>
            </a:pPr>
            <a:endParaRPr lang="en-CA"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Tx/>
              <a:buSzTx/>
              <a:buFontTx/>
              <a:buNone/>
              <a:tabLst/>
              <a:defRPr/>
            </a:pPr>
            <a:r>
              <a:rPr lang="en-CA" sz="1100" b="0" i="0" u="none" strike="noStrike" cap="none" dirty="0">
                <a:solidFill>
                  <a:srgbClr val="000000"/>
                </a:solidFill>
                <a:effectLst/>
                <a:latin typeface="Arial"/>
                <a:ea typeface="Arial"/>
                <a:cs typeface="Arial"/>
                <a:sym typeface="Arial"/>
              </a:rPr>
              <a:t>Not only did I face those challenges with Comox, it also happened with the 70 + other local government leaders I had worked with. This encouraged our team to set out on a journey to develop a new way to think about this</a:t>
            </a:r>
            <a:endParaRPr lang="en-CA" dirty="0"/>
          </a:p>
        </p:txBody>
      </p:sp>
    </p:spTree>
    <p:extLst>
      <p:ext uri="{BB962C8B-B14F-4D97-AF65-F5344CB8AC3E}">
        <p14:creationId xmlns:p14="http://schemas.microsoft.com/office/powerpoint/2010/main" val="595649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413f08fb26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413f08fb2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b="1" dirty="0">
                <a:solidFill>
                  <a:schemeClr val="bg1"/>
                </a:solidFill>
              </a:rPr>
              <a:t>Speaker: </a:t>
            </a:r>
            <a:r>
              <a:rPr lang="en-CA" dirty="0">
                <a:solidFill>
                  <a:schemeClr val="bg1"/>
                </a:solidFill>
              </a:rPr>
              <a:t>Cory</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dirty="0">
              <a:solidFill>
                <a:schemeClr val="bg1"/>
              </a:solidFil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solidFill>
                  <a:schemeClr val="bg1"/>
                </a:solidFill>
              </a:rPr>
              <a:t>Our team &amp; the client advisory board worked day in &amp; out trying to figure out a way to eliminate these common challenges for other local governments.</a:t>
            </a:r>
          </a:p>
          <a:p>
            <a:pPr marL="158750" indent="0">
              <a:buFont typeface="Arial"/>
              <a:buNone/>
            </a:pPr>
            <a:endParaRPr lang="en-CA" dirty="0"/>
          </a:p>
        </p:txBody>
      </p:sp>
    </p:spTree>
    <p:extLst>
      <p:ext uri="{BB962C8B-B14F-4D97-AF65-F5344CB8AC3E}">
        <p14:creationId xmlns:p14="http://schemas.microsoft.com/office/powerpoint/2010/main" val="1006174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413f08fb26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413f08fb2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defRPr/>
            </a:pPr>
            <a:r>
              <a:rPr lang="en-CA" sz="1100" b="0" i="0" u="none" strike="noStrike" cap="none" dirty="0">
                <a:solidFill>
                  <a:srgbClr val="000000"/>
                </a:solidFill>
                <a:effectLst/>
                <a:latin typeface="Arial"/>
                <a:ea typeface="Arial"/>
                <a:cs typeface="Arial"/>
                <a:sym typeface="Arial"/>
              </a:rPr>
              <a:t>But the great news is that the hard work has paid off &amp; that we have found a solution </a:t>
            </a:r>
            <a:r>
              <a:rPr lang="en-CA" dirty="0"/>
              <a:t>that successfully</a:t>
            </a:r>
            <a:r>
              <a:rPr lang="en-CA" sz="1100" b="0" i="0" u="none" strike="noStrike" cap="none" dirty="0">
                <a:solidFill>
                  <a:srgbClr val="000000"/>
                </a:solidFill>
                <a:effectLst/>
                <a:latin typeface="Arial"/>
                <a:ea typeface="Arial"/>
                <a:cs typeface="Arial"/>
                <a:sym typeface="Arial"/>
              </a:rPr>
              <a:t> eliminates each of the challenges &amp; we now have the opportunity to share this with others.</a:t>
            </a:r>
            <a:r>
              <a:rPr lang="en-CA" dirty="0"/>
              <a:t> </a:t>
            </a:r>
          </a:p>
          <a:p>
            <a:pPr marL="158750" indent="0">
              <a:buNone/>
              <a:defRPr/>
            </a:pPr>
            <a:endParaRPr lang="en-CA"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solidFill>
                  <a:schemeClr val="bg1"/>
                </a:solidFill>
              </a:rPr>
              <a:t>After seeing the impact this approach has had on our clients, we have now made it our sole mission to share our knowledge &amp; tools with as many local governments as possible which is why we appreciate you taking time to chat with us today.</a:t>
            </a:r>
          </a:p>
          <a:p>
            <a:pPr marL="158750" indent="0">
              <a:buNone/>
            </a:pPr>
            <a:endParaRPr lang="en-CA" sz="1100" b="0" i="0" u="none" strike="noStrike" cap="none" dirty="0">
              <a:solidFill>
                <a:srgbClr val="000000"/>
              </a:solidFill>
              <a:effectLst/>
              <a:latin typeface="Arial"/>
              <a:cs typeface="Arial"/>
              <a:sym typeface="Arial"/>
            </a:endParaRPr>
          </a:p>
          <a:p>
            <a:pPr marL="158750" indent="0">
              <a:buNone/>
            </a:pPr>
            <a:r>
              <a:rPr lang="en-CA" dirty="0">
                <a:solidFill>
                  <a:schemeClr val="bg1"/>
                </a:solidFill>
              </a:rPr>
              <a:t>We know that we cannot do this alone &amp; that it requires the support of our current clients to share our message &amp; future clients to provide us the opportunity to share how we can help</a:t>
            </a:r>
          </a:p>
          <a:p>
            <a:endParaRPr lang="en-CA" dirty="0">
              <a:solidFill>
                <a:schemeClr val="bg1"/>
              </a:solidFill>
            </a:endParaRPr>
          </a:p>
          <a:p>
            <a:pPr marL="158750" indent="0">
              <a:buNone/>
              <a:defRPr/>
            </a:pPr>
            <a:endParaRPr lang="en-CA" sz="1100" b="0" i="0" u="none" strike="noStrike" cap="none" dirty="0">
              <a:solidFill>
                <a:srgbClr val="000000"/>
              </a:solidFill>
              <a:effectLst/>
              <a:latin typeface="Arial"/>
              <a:ea typeface="Arial"/>
              <a:cs typeface="Arial"/>
              <a:sym typeface="Arial"/>
            </a:endParaRPr>
          </a:p>
          <a:p>
            <a:pPr marL="158750" indent="0">
              <a:buNone/>
            </a:pPr>
            <a:endParaRPr lang="en-CA"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884945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413f08fb26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413f08fb2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Tx/>
              <a:buSzTx/>
              <a:buFontTx/>
              <a:buNone/>
              <a:tabLst/>
              <a:defRPr/>
            </a:pPr>
            <a:r>
              <a:rPr lang="en-CA" sz="1100" b="1" dirty="0"/>
              <a:t>Speaker: </a:t>
            </a:r>
            <a:r>
              <a:rPr lang="en-CA" sz="1100" b="0" dirty="0"/>
              <a:t>Cory</a:t>
            </a:r>
          </a:p>
          <a:p>
            <a:pPr marL="158750" indent="0">
              <a:buNone/>
            </a:pPr>
            <a:endParaRPr lang="en-CA" sz="1100" b="0" i="0" u="none" strike="noStrike" cap="none" dirty="0">
              <a:solidFill>
                <a:srgbClr val="000000"/>
              </a:solidFill>
              <a:effectLst/>
              <a:latin typeface="Arial"/>
              <a:ea typeface="Arial"/>
              <a:cs typeface="Arial"/>
              <a:sym typeface="Arial"/>
            </a:endParaRPr>
          </a:p>
          <a:p>
            <a:pPr marL="158750" indent="0">
              <a:buNone/>
            </a:pPr>
            <a:r>
              <a:rPr lang="en-CA" sz="1100" b="0" i="0" u="none" strike="noStrike" cap="none" dirty="0">
                <a:solidFill>
                  <a:srgbClr val="000000"/>
                </a:solidFill>
                <a:effectLst/>
                <a:latin typeface="Arial"/>
                <a:ea typeface="Arial"/>
                <a:cs typeface="Arial"/>
                <a:sym typeface="Arial"/>
              </a:rPr>
              <a:t>The New approach that we have developed that eliminates these challenges is the asset </a:t>
            </a:r>
            <a:r>
              <a:rPr lang="en-CA" sz="1100" b="0" i="0" u="none" strike="noStrike" cap="none" dirty="0" err="1">
                <a:solidFill>
                  <a:srgbClr val="000000"/>
                </a:solidFill>
                <a:effectLst/>
                <a:latin typeface="Arial"/>
                <a:ea typeface="Arial"/>
                <a:cs typeface="Arial"/>
                <a:sym typeface="Arial"/>
              </a:rPr>
              <a:t>healthscore</a:t>
            </a:r>
            <a:r>
              <a:rPr lang="en-CA" sz="1100" b="0" i="0" u="none" strike="noStrike" cap="none" dirty="0">
                <a:solidFill>
                  <a:srgbClr val="000000"/>
                </a:solidFill>
                <a:effectLst/>
                <a:latin typeface="Arial"/>
                <a:ea typeface="Arial"/>
                <a:cs typeface="Arial"/>
                <a:sym typeface="Arial"/>
              </a:rPr>
              <a:t> framework</a:t>
            </a:r>
            <a:endParaRPr dirty="0"/>
          </a:p>
        </p:txBody>
      </p:sp>
    </p:spTree>
    <p:extLst>
      <p:ext uri="{BB962C8B-B14F-4D97-AF65-F5344CB8AC3E}">
        <p14:creationId xmlns:p14="http://schemas.microsoft.com/office/powerpoint/2010/main" val="2971958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413f08fb26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413f08fb2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200" b="1" dirty="0"/>
              <a:t>Speaker: </a:t>
            </a:r>
            <a:r>
              <a:rPr lang="en-CA" sz="1200" b="0" dirty="0"/>
              <a:t>Cory</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We also are developing tools &amp; technologies to help automate the framework &amp; visualize it.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633635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t>Speaker: </a:t>
            </a:r>
            <a:r>
              <a:rPr lang="en-CA" sz="1200" b="0" dirty="0"/>
              <a:t>Cory</a:t>
            </a:r>
          </a:p>
          <a:p>
            <a:endParaRPr lang="en-CA" b="1" dirty="0"/>
          </a:p>
          <a:p>
            <a:endParaRPr lang="en-CA" b="1" dirty="0"/>
          </a:p>
          <a:p>
            <a:r>
              <a:rPr lang="en-CA" b="1" dirty="0"/>
              <a:t>Frustration: </a:t>
            </a:r>
            <a:r>
              <a:rPr lang="en-CA" dirty="0"/>
              <a:t>We don’t have enough data to build our plan &amp; to collect data takes time &amp; money which often delays time between results </a:t>
            </a:r>
            <a:r>
              <a:rPr lang="en-CA" dirty="0" err="1"/>
              <a:t>etc</a:t>
            </a:r>
            <a:r>
              <a:rPr lang="en-CA" dirty="0"/>
              <a:t>…</a:t>
            </a:r>
          </a:p>
          <a:p>
            <a:endParaRPr lang="en-CA" dirty="0"/>
          </a:p>
        </p:txBody>
      </p:sp>
      <p:sp>
        <p:nvSpPr>
          <p:cNvPr id="4" name="Slide Number Placeholder 3"/>
          <p:cNvSpPr>
            <a:spLocks noGrp="1"/>
          </p:cNvSpPr>
          <p:nvPr>
            <p:ph type="sldNum" sz="quarter" idx="5"/>
          </p:nvPr>
        </p:nvSpPr>
        <p:spPr/>
        <p:txBody>
          <a:bodyPr/>
          <a:lstStyle/>
          <a:p>
            <a:fld id="{7C4F1708-B4B8-471F-AB22-949B8ADF0235}" type="slidenum">
              <a:rPr lang="en-CA" smtClean="0"/>
              <a:t>15</a:t>
            </a:fld>
            <a:endParaRPr lang="en-CA"/>
          </a:p>
        </p:txBody>
      </p:sp>
    </p:spTree>
    <p:extLst>
      <p:ext uri="{BB962C8B-B14F-4D97-AF65-F5344CB8AC3E}">
        <p14:creationId xmlns:p14="http://schemas.microsoft.com/office/powerpoint/2010/main" val="2854481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a:t>Speaker: </a:t>
            </a:r>
            <a:r>
              <a:rPr lang="en-CA" sz="1200" b="0"/>
              <a:t>Cory</a:t>
            </a:r>
          </a:p>
          <a:p>
            <a:endParaRPr lang="en-CA" b="1"/>
          </a:p>
          <a:p>
            <a:r>
              <a:rPr lang="en-CA" b="1"/>
              <a:t>Want: </a:t>
            </a:r>
            <a:r>
              <a:rPr lang="en-CA"/>
              <a:t>Perfect data that can be managed &amp; updated easily</a:t>
            </a:r>
          </a:p>
          <a:p>
            <a:endParaRPr lang="en-CA"/>
          </a:p>
        </p:txBody>
      </p:sp>
      <p:sp>
        <p:nvSpPr>
          <p:cNvPr id="4" name="Slide Number Placeholder 3"/>
          <p:cNvSpPr>
            <a:spLocks noGrp="1"/>
          </p:cNvSpPr>
          <p:nvPr>
            <p:ph type="sldNum" sz="quarter" idx="5"/>
          </p:nvPr>
        </p:nvSpPr>
        <p:spPr/>
        <p:txBody>
          <a:bodyPr/>
          <a:lstStyle/>
          <a:p>
            <a:fld id="{7C4F1708-B4B8-471F-AB22-949B8ADF0235}" type="slidenum">
              <a:rPr lang="en-CA" smtClean="0"/>
              <a:t>16</a:t>
            </a:fld>
            <a:endParaRPr lang="en-CA"/>
          </a:p>
        </p:txBody>
      </p:sp>
    </p:spTree>
    <p:extLst>
      <p:ext uri="{BB962C8B-B14F-4D97-AF65-F5344CB8AC3E}">
        <p14:creationId xmlns:p14="http://schemas.microsoft.com/office/powerpoint/2010/main" val="522250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t>Speaker: </a:t>
            </a:r>
            <a:r>
              <a:rPr lang="en-CA" sz="1200" b="0" dirty="0"/>
              <a:t>Cory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t>Audit: Do a data download, GIS, TCA, Spreadsheet, Master Plan </a:t>
            </a:r>
            <a:r>
              <a:rPr lang="en-CA" sz="1200" b="0" dirty="0" err="1"/>
              <a:t>etc</a:t>
            </a:r>
            <a:r>
              <a:rPr lang="en-CA" sz="1200"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t>Rate: You need a way to rate inventories. I typically like to rate it in three ways: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b="0" dirty="0"/>
              <a:t>Staff time to improve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b="0" dirty="0"/>
              <a:t>Time to keep up to date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b="0" dirty="0"/>
              <a:t>Usability for AM &amp; long-term financial planning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b="0" dirty="0"/>
              <a:t>Tools – do we need to purchase any new tools to manage the data</a:t>
            </a:r>
          </a:p>
          <a:p>
            <a:endParaRPr lang="en-CA" b="1" dirty="0"/>
          </a:p>
          <a:p>
            <a:endParaRPr lang="en-CA" b="1" dirty="0"/>
          </a:p>
          <a:p>
            <a:r>
              <a:rPr lang="en-CA" b="1" dirty="0"/>
              <a:t>The Town of Comox has many data sources including:</a:t>
            </a:r>
          </a:p>
          <a:p>
            <a:endParaRPr lang="en-CA" b="1" dirty="0"/>
          </a:p>
          <a:p>
            <a:pPr marL="228600" indent="-228600">
              <a:buFontTx/>
              <a:buAutoNum type="arabicParenR"/>
            </a:pPr>
            <a:r>
              <a:rPr lang="en-CA" b="0" dirty="0"/>
              <a:t>Spreadsheets</a:t>
            </a:r>
          </a:p>
          <a:p>
            <a:pPr marL="228600" indent="-228600">
              <a:buFontTx/>
              <a:buAutoNum type="arabicParenR"/>
            </a:pPr>
            <a:r>
              <a:rPr lang="en-CA" b="0" dirty="0"/>
              <a:t>TCA inventory</a:t>
            </a:r>
          </a:p>
          <a:p>
            <a:pPr marL="228600" indent="-228600">
              <a:buFontTx/>
              <a:buAutoNum type="arabicParenR"/>
            </a:pPr>
            <a:r>
              <a:rPr lang="en-CA" b="0" dirty="0"/>
              <a:t>GIS data with some attributes but missing lots</a:t>
            </a:r>
          </a:p>
          <a:p>
            <a:pPr marL="171450" indent="-171450">
              <a:buFontTx/>
              <a:buChar char="-"/>
            </a:pPr>
            <a:r>
              <a:rPr lang="en-CA" b="0" dirty="0" err="1"/>
              <a:t>Etc</a:t>
            </a:r>
            <a:r>
              <a:rPr lang="en-CA" b="0" dirty="0"/>
              <a:t>…..</a:t>
            </a:r>
          </a:p>
          <a:p>
            <a:pPr marL="171450" indent="-171450">
              <a:buFontTx/>
              <a:buChar char="-"/>
            </a:pPr>
            <a:endParaRPr lang="en-CA" b="0" dirty="0"/>
          </a:p>
          <a:p>
            <a:pPr marL="0" indent="0">
              <a:buFontTx/>
              <a:buNone/>
            </a:pPr>
            <a:r>
              <a:rPr lang="en-CA" b="0" dirty="0"/>
              <a:t>We ended up using the TCA inventory data, insurance values &amp; roads condition data</a:t>
            </a:r>
          </a:p>
          <a:p>
            <a:endParaRPr lang="en-CA" dirty="0"/>
          </a:p>
        </p:txBody>
      </p:sp>
      <p:sp>
        <p:nvSpPr>
          <p:cNvPr id="4" name="Slide Number Placeholder 3"/>
          <p:cNvSpPr>
            <a:spLocks noGrp="1"/>
          </p:cNvSpPr>
          <p:nvPr>
            <p:ph type="sldNum" sz="quarter" idx="5"/>
          </p:nvPr>
        </p:nvSpPr>
        <p:spPr/>
        <p:txBody>
          <a:bodyPr/>
          <a:lstStyle/>
          <a:p>
            <a:fld id="{7C4F1708-B4B8-471F-AB22-949B8ADF0235}" type="slidenum">
              <a:rPr lang="en-CA" smtClean="0"/>
              <a:t>17</a:t>
            </a:fld>
            <a:endParaRPr lang="en-CA"/>
          </a:p>
        </p:txBody>
      </p:sp>
    </p:spTree>
    <p:extLst>
      <p:ext uri="{BB962C8B-B14F-4D97-AF65-F5344CB8AC3E}">
        <p14:creationId xmlns:p14="http://schemas.microsoft.com/office/powerpoint/2010/main" val="2244659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t>Speaker: </a:t>
            </a:r>
            <a:r>
              <a:rPr lang="en-CA" sz="1200" b="0" dirty="0"/>
              <a:t>Cory</a:t>
            </a:r>
          </a:p>
          <a:p>
            <a:endParaRPr lang="en-CA" b="1" dirty="0"/>
          </a:p>
          <a:p>
            <a:r>
              <a:rPr lang="en-CA" b="0" dirty="0"/>
              <a:t>Lots of trust issues with TCA data. Its not accurate enough, its missing some assets </a:t>
            </a:r>
            <a:r>
              <a:rPr lang="en-CA" b="0" dirty="0" err="1"/>
              <a:t>etc</a:t>
            </a:r>
            <a:r>
              <a:rPr lang="en-CA" b="0" dirty="0"/>
              <a:t>… I have used both types of data, bottom up &amp; top down data &amp; in the early stages of AM I would suggest using readily available data.</a:t>
            </a:r>
          </a:p>
          <a:p>
            <a:endParaRPr lang="en-CA" dirty="0"/>
          </a:p>
          <a:p>
            <a:r>
              <a:rPr lang="en-CA" dirty="0"/>
              <a:t>Quick Story: One client working with…..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F1708-B4B8-471F-AB22-949B8ADF023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3937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413f08fb26_0_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413f08fb26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FontTx/>
              <a:buNone/>
            </a:pPr>
            <a:r>
              <a:rPr lang="en-CA" sz="1100" b="1" i="0" u="none" strike="noStrike" cap="none" dirty="0">
                <a:solidFill>
                  <a:srgbClr val="000000"/>
                </a:solidFill>
                <a:effectLst/>
                <a:latin typeface="Arial"/>
                <a:ea typeface="Arial"/>
                <a:cs typeface="Arial"/>
                <a:sym typeface="Arial"/>
              </a:rPr>
              <a:t>Speaker: </a:t>
            </a:r>
            <a:r>
              <a:rPr lang="en-CA" sz="1100" b="0" i="0" u="none" strike="noStrike" cap="none" dirty="0">
                <a:solidFill>
                  <a:srgbClr val="000000"/>
                </a:solidFill>
                <a:effectLst/>
                <a:latin typeface="Arial"/>
                <a:ea typeface="Arial"/>
                <a:cs typeface="Arial"/>
                <a:sym typeface="Arial"/>
              </a:rPr>
              <a:t>Clive</a:t>
            </a:r>
          </a:p>
          <a:p>
            <a:pPr marL="158750" indent="0">
              <a:buFontTx/>
              <a:buNone/>
            </a:pPr>
            <a:endParaRPr lang="en-CA" sz="1100" b="0" i="0" u="none" strike="noStrike" cap="none" dirty="0">
              <a:solidFill>
                <a:srgbClr val="000000"/>
              </a:solidFill>
              <a:effectLst/>
              <a:latin typeface="Arial"/>
              <a:ea typeface="Arial"/>
              <a:cs typeface="Arial"/>
              <a:sym typeface="Arial"/>
            </a:endParaRPr>
          </a:p>
          <a:p>
            <a:pPr marL="158750" indent="0">
              <a:buFontTx/>
              <a:buNone/>
            </a:pPr>
            <a:r>
              <a:rPr lang="en-CA" sz="1100" b="0" i="0" u="none" strike="noStrike" cap="none" dirty="0">
                <a:solidFill>
                  <a:srgbClr val="000000"/>
                </a:solidFill>
                <a:effectLst/>
                <a:latin typeface="Arial"/>
                <a:ea typeface="Arial"/>
                <a:cs typeface="Arial"/>
                <a:sym typeface="Arial"/>
              </a:rPr>
              <a:t>Speak the bullet points.</a:t>
            </a:r>
          </a:p>
          <a:p>
            <a:pPr marL="158750" indent="0">
              <a:buFontTx/>
              <a:buNone/>
            </a:pPr>
            <a:endParaRPr lang="en-CA"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595125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Tx/>
              <a:buSzTx/>
              <a:buFontTx/>
              <a:buNone/>
              <a:tabLst/>
              <a:defRPr/>
            </a:pPr>
            <a:r>
              <a:rPr lang="en-CA" sz="1100" b="1" dirty="0"/>
              <a:t>Speaker: </a:t>
            </a:r>
            <a:r>
              <a:rPr lang="en-CA" sz="1100" dirty="0"/>
              <a:t>Cory</a:t>
            </a:r>
          </a:p>
          <a:p>
            <a:pPr marL="158750" indent="0">
              <a:buNone/>
            </a:pPr>
            <a:endParaRPr lang="en-CA" sz="1100" b="0" i="0" u="none" strike="noStrike" cap="none" dirty="0">
              <a:solidFill>
                <a:srgbClr val="000000"/>
              </a:solidFill>
              <a:effectLst/>
              <a:latin typeface="Arial"/>
              <a:ea typeface="Arial"/>
              <a:cs typeface="Arial"/>
              <a:sym typeface="Arial"/>
            </a:endParaRPr>
          </a:p>
          <a:p>
            <a:pPr marL="158750" indent="0">
              <a:buNone/>
            </a:pPr>
            <a:r>
              <a:rPr lang="en-CA" sz="1100" b="0" i="0" u="none" strike="noStrike" cap="none" dirty="0">
                <a:solidFill>
                  <a:srgbClr val="000000"/>
                </a:solidFill>
                <a:effectLst/>
                <a:latin typeface="Arial"/>
                <a:ea typeface="Arial"/>
                <a:cs typeface="Arial"/>
                <a:sym typeface="Arial"/>
              </a:rPr>
              <a:t>The town of </a:t>
            </a:r>
            <a:r>
              <a:rPr lang="en-CA" sz="1100" b="0" i="0" u="none" strike="noStrike" cap="none" dirty="0" err="1">
                <a:solidFill>
                  <a:srgbClr val="000000"/>
                </a:solidFill>
                <a:effectLst/>
                <a:latin typeface="Arial"/>
                <a:ea typeface="Arial"/>
                <a:cs typeface="Arial"/>
                <a:sym typeface="Arial"/>
              </a:rPr>
              <a:t>comox</a:t>
            </a:r>
            <a:r>
              <a:rPr lang="en-CA" sz="1100" b="0" i="0" u="none" strike="noStrike" cap="none" dirty="0">
                <a:solidFill>
                  <a:srgbClr val="000000"/>
                </a:solidFill>
                <a:effectLst/>
                <a:latin typeface="Arial"/>
                <a:ea typeface="Arial"/>
                <a:cs typeface="Arial"/>
                <a:sym typeface="Arial"/>
              </a:rPr>
              <a:t> was eager to set out on their asset management &amp; long-term financial planning journey to help move their community into a financially sustainable future</a:t>
            </a:r>
          </a:p>
          <a:p>
            <a:pPr marL="158750" indent="0">
              <a:buNone/>
            </a:pPr>
            <a:endParaRPr lang="en-CA" sz="1100" b="0" i="0" u="none" strike="noStrike" cap="none" dirty="0">
              <a:solidFill>
                <a:srgbClr val="000000"/>
              </a:solidFill>
              <a:effectLst/>
              <a:latin typeface="Arial"/>
              <a:ea typeface="Arial"/>
              <a:cs typeface="Arial"/>
              <a:sym typeface="Arial"/>
            </a:endParaRPr>
          </a:p>
          <a:p>
            <a:pPr marL="158750" indent="0">
              <a:buNone/>
            </a:pPr>
            <a:endParaRPr lang="en-CA" sz="1100" b="0" i="0" u="none" strike="noStrike" cap="none" dirty="0">
              <a:solidFill>
                <a:srgbClr val="000000"/>
              </a:solidFill>
              <a:effectLst/>
              <a:latin typeface="Arial"/>
              <a:ea typeface="Arial"/>
              <a:cs typeface="Arial"/>
              <a:sym typeface="Arial"/>
            </a:endParaRPr>
          </a:p>
          <a:p>
            <a:pPr marL="158750" indent="0">
              <a:buNone/>
            </a:pPr>
            <a:endParaRPr lang="en-CA" sz="1100" b="0" i="0" u="none" strike="noStrike" cap="none" dirty="0">
              <a:solidFill>
                <a:srgbClr val="000000"/>
              </a:solidFill>
              <a:effectLst/>
              <a:latin typeface="Arial"/>
              <a:ea typeface="Arial"/>
              <a:cs typeface="Arial"/>
              <a:sym typeface="Arial"/>
            </a:endParaRPr>
          </a:p>
          <a:p>
            <a:pPr marL="158750" indent="0">
              <a:buNone/>
            </a:pPr>
            <a:endParaRPr lang="en-CA" sz="1100" b="0" i="0" u="none" strike="noStrike" cap="none" dirty="0">
              <a:solidFill>
                <a:srgbClr val="000000"/>
              </a:solidFill>
              <a:effectLst/>
              <a:latin typeface="Arial"/>
              <a:ea typeface="Arial"/>
              <a:cs typeface="Arial"/>
              <a:sym typeface="Arial"/>
            </a:endParaRPr>
          </a:p>
          <a:p>
            <a:pPr marL="158750" indent="0">
              <a:buNone/>
            </a:pPr>
            <a:endParaRPr lang="en-CA" sz="1100" b="0" i="0" u="none" strike="noStrike" cap="none" dirty="0">
              <a:solidFill>
                <a:srgbClr val="000000"/>
              </a:solidFill>
              <a:effectLst/>
              <a:latin typeface="Arial"/>
              <a:cs typeface="Arial"/>
              <a:sym typeface="Arial"/>
            </a:endParaRPr>
          </a:p>
          <a:p>
            <a:pPr marL="158750" indent="0">
              <a:buNone/>
            </a:pPr>
            <a:endParaRPr lang="en-CA" sz="1100" b="0" i="0" u="none" strike="noStrike" cap="none" dirty="0">
              <a:solidFill>
                <a:srgbClr val="000000"/>
              </a:solidFill>
              <a:effectLst/>
              <a:latin typeface="Arial"/>
              <a:cs typeface="Arial"/>
              <a:sym typeface="Arial"/>
            </a:endParaRPr>
          </a:p>
          <a:p>
            <a:pPr marL="158750" indent="0">
              <a:buNone/>
            </a:pPr>
            <a:endParaRPr lang="en-CA" dirty="0"/>
          </a:p>
        </p:txBody>
      </p:sp>
    </p:spTree>
    <p:extLst>
      <p:ext uri="{BB962C8B-B14F-4D97-AF65-F5344CB8AC3E}">
        <p14:creationId xmlns:p14="http://schemas.microsoft.com/office/powerpoint/2010/main" val="1796168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cap="none" dirty="0">
                <a:solidFill>
                  <a:srgbClr val="000000"/>
                </a:solidFill>
                <a:effectLst/>
                <a:latin typeface="Arial"/>
                <a:ea typeface="Arial"/>
                <a:cs typeface="Arial"/>
                <a:sym typeface="Arial"/>
              </a:rPr>
              <a:t>Speaker: </a:t>
            </a:r>
            <a:r>
              <a:rPr lang="en-CA" sz="1200" b="0" i="0" u="none" strike="noStrike" cap="none" dirty="0">
                <a:solidFill>
                  <a:srgbClr val="000000"/>
                </a:solidFill>
                <a:effectLst/>
                <a:latin typeface="Arial"/>
                <a:ea typeface="Arial"/>
                <a:cs typeface="Arial"/>
                <a:sym typeface="Arial"/>
              </a:rPr>
              <a:t>Clive</a:t>
            </a:r>
          </a:p>
          <a:p>
            <a:endParaRPr lang="en-CA" b="1" dirty="0"/>
          </a:p>
          <a:p>
            <a:pPr marL="0" indent="0">
              <a:buFontTx/>
              <a:buNone/>
            </a:pPr>
            <a:r>
              <a:rPr lang="en-CA" b="1" dirty="0"/>
              <a:t>Comox Experience:</a:t>
            </a:r>
          </a:p>
          <a:p>
            <a:pPr marL="171450" indent="-171450">
              <a:buFontTx/>
              <a:buChar char="-"/>
            </a:pPr>
            <a:r>
              <a:rPr lang="en-CA" b="0" dirty="0"/>
              <a:t>Re-tooling TCA &amp; what was done there. </a:t>
            </a:r>
          </a:p>
          <a:p>
            <a:pPr marL="171450" indent="-171450">
              <a:buFontTx/>
              <a:buChar char="-"/>
            </a:pPr>
            <a:r>
              <a:rPr lang="en-CA" b="0" dirty="0"/>
              <a:t>Didn’t have work orders that provided sub-asset categories &amp; getting it to work with Chart of accounts </a:t>
            </a:r>
          </a:p>
          <a:p>
            <a:pPr marL="171450" indent="-171450">
              <a:buFontTx/>
              <a:buChar char="-"/>
            </a:pPr>
            <a:r>
              <a:rPr lang="en-CA" b="0" dirty="0"/>
              <a:t>Create sub-asset categories &amp; done through new work order system that lined up with asset management &amp; provided in TCA</a:t>
            </a:r>
          </a:p>
          <a:p>
            <a:pPr marL="171450" indent="-171450">
              <a:buFontTx/>
              <a:buChar char="-"/>
            </a:pPr>
            <a:endParaRPr lang="en-CA" dirty="0"/>
          </a:p>
          <a:p>
            <a:pPr marL="0" indent="0">
              <a:buFontTx/>
              <a:buNone/>
            </a:pPr>
            <a:endParaRPr lang="en-CA" dirty="0"/>
          </a:p>
        </p:txBody>
      </p:sp>
      <p:sp>
        <p:nvSpPr>
          <p:cNvPr id="4" name="Slide Number Placeholder 3"/>
          <p:cNvSpPr>
            <a:spLocks noGrp="1"/>
          </p:cNvSpPr>
          <p:nvPr>
            <p:ph type="sldNum" sz="quarter" idx="5"/>
          </p:nvPr>
        </p:nvSpPr>
        <p:spPr/>
        <p:txBody>
          <a:bodyPr/>
          <a:lstStyle/>
          <a:p>
            <a:fld id="{7C4F1708-B4B8-471F-AB22-949B8ADF0235}" type="slidenum">
              <a:rPr lang="en-CA" smtClean="0"/>
              <a:t>20</a:t>
            </a:fld>
            <a:endParaRPr lang="en-CA"/>
          </a:p>
        </p:txBody>
      </p:sp>
    </p:spTree>
    <p:extLst>
      <p:ext uri="{BB962C8B-B14F-4D97-AF65-F5344CB8AC3E}">
        <p14:creationId xmlns:p14="http://schemas.microsoft.com/office/powerpoint/2010/main" val="1996682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cap="none" dirty="0">
                <a:solidFill>
                  <a:srgbClr val="000000"/>
                </a:solidFill>
                <a:effectLst/>
                <a:latin typeface="Arial"/>
                <a:ea typeface="Arial"/>
                <a:cs typeface="Arial"/>
                <a:sym typeface="Arial"/>
              </a:rPr>
              <a:t>Speaker: </a:t>
            </a:r>
            <a:r>
              <a:rPr lang="en-CA" dirty="0">
                <a:solidFill>
                  <a:srgbClr val="000000"/>
                </a:solidFill>
                <a:latin typeface="Arial"/>
                <a:ea typeface="Arial"/>
                <a:cs typeface="Arial"/>
                <a:sym typeface="Arial"/>
              </a:rPr>
              <a:t>Brittany</a:t>
            </a:r>
            <a:endParaRPr lang="en-CA" sz="1200" b="0" i="0" u="none" strike="noStrike" cap="none" dirty="0">
              <a:solidFill>
                <a:srgbClr val="000000"/>
              </a:solidFill>
              <a:effectLst/>
              <a:latin typeface="Arial"/>
              <a:ea typeface="Arial"/>
              <a:cs typeface="Arial"/>
              <a:sym typeface="Arial"/>
            </a:endParaRPr>
          </a:p>
          <a:p>
            <a:endParaRPr lang="en-CA" dirty="0"/>
          </a:p>
          <a:p>
            <a:r>
              <a:rPr lang="en-CA" dirty="0"/>
              <a:t>One of the biggest challenges with updating the TCA Schedule, is collecting and organizing your Capital Expenditure costs.  Typically the level of detail in your TCA (and detail required by AM programs) is not captured in your GL accounts, which can make this a very manual and time-intensive process.</a:t>
            </a:r>
            <a:endParaRPr lang="en-CA" dirty="0">
              <a:cs typeface="Calibri"/>
            </a:endParaRPr>
          </a:p>
          <a:p>
            <a:endParaRPr lang="en-CA" dirty="0">
              <a:cs typeface="Calibri"/>
            </a:endParaRPr>
          </a:p>
          <a:p>
            <a:r>
              <a:rPr lang="en-CA" dirty="0">
                <a:cs typeface="Calibri"/>
              </a:rPr>
              <a:t>As a solution, we build in the TCA categories into the Chart of Accounts and Work Order.</a:t>
            </a:r>
          </a:p>
          <a:p>
            <a:endParaRPr lang="en-CA" dirty="0">
              <a:cs typeface="Calibri"/>
            </a:endParaRPr>
          </a:p>
        </p:txBody>
      </p:sp>
      <p:sp>
        <p:nvSpPr>
          <p:cNvPr id="4" name="Slide Number Placeholder 3"/>
          <p:cNvSpPr>
            <a:spLocks noGrp="1"/>
          </p:cNvSpPr>
          <p:nvPr>
            <p:ph type="sldNum" sz="quarter" idx="5"/>
          </p:nvPr>
        </p:nvSpPr>
        <p:spPr/>
        <p:txBody>
          <a:bodyPr/>
          <a:lstStyle/>
          <a:p>
            <a:fld id="{7C4F1708-B4B8-471F-AB22-949B8ADF0235}" type="slidenum">
              <a:rPr lang="en-CA" smtClean="0"/>
              <a:t>21</a:t>
            </a:fld>
            <a:endParaRPr lang="en-CA"/>
          </a:p>
        </p:txBody>
      </p:sp>
    </p:spTree>
    <p:extLst>
      <p:ext uri="{BB962C8B-B14F-4D97-AF65-F5344CB8AC3E}">
        <p14:creationId xmlns:p14="http://schemas.microsoft.com/office/powerpoint/2010/main" val="2299836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cap="none" dirty="0">
                <a:solidFill>
                  <a:srgbClr val="000000"/>
                </a:solidFill>
                <a:effectLst/>
                <a:latin typeface="Arial"/>
                <a:ea typeface="Arial"/>
                <a:cs typeface="Arial"/>
                <a:sym typeface="Arial"/>
              </a:rPr>
              <a:t>Speaker: </a:t>
            </a:r>
            <a:r>
              <a:rPr lang="en-CA" dirty="0">
                <a:solidFill>
                  <a:srgbClr val="000000"/>
                </a:solidFill>
                <a:latin typeface="Arial"/>
                <a:ea typeface="Arial"/>
                <a:cs typeface="Arial"/>
                <a:sym typeface="Arial"/>
              </a:rPr>
              <a:t>Brittany</a:t>
            </a:r>
            <a:endParaRPr lang="en-CA" sz="1200" b="0" i="0" u="none" strike="noStrike" cap="none" dirty="0">
              <a:solidFill>
                <a:srgbClr val="000000"/>
              </a:solidFill>
              <a:effectLst/>
              <a:latin typeface="Arial"/>
              <a:ea typeface="Arial"/>
              <a:cs typeface="Arial"/>
              <a:sym typeface="Arial"/>
            </a:endParaRPr>
          </a:p>
          <a:p>
            <a:endParaRPr lang="en-CA"/>
          </a:p>
          <a:p>
            <a:r>
              <a:rPr lang="en-CA" dirty="0"/>
              <a:t>Benefits &amp; </a:t>
            </a:r>
            <a:endParaRPr lang="en-CA">
              <a:cs typeface="Calibri" panose="020F0502020204030204"/>
            </a:endParaRPr>
          </a:p>
          <a:p>
            <a:endParaRPr lang="en-CA" dirty="0">
              <a:cs typeface="Calibri"/>
            </a:endParaRPr>
          </a:p>
          <a:p>
            <a:r>
              <a:rPr lang="en-CA" dirty="0">
                <a:cs typeface="Calibri"/>
              </a:rPr>
              <a:t>At the end of the year, you can pull out a list of your work orders to easily copy into the TCA Schedule.</a:t>
            </a:r>
          </a:p>
          <a:p>
            <a:endParaRPr lang="en-CA" dirty="0">
              <a:cs typeface="Calibri"/>
            </a:endParaRPr>
          </a:p>
          <a:p>
            <a:endParaRPr lang="en-CA" dirty="0">
              <a:cs typeface="Calibri"/>
            </a:endParaRPr>
          </a:p>
        </p:txBody>
      </p:sp>
      <p:sp>
        <p:nvSpPr>
          <p:cNvPr id="4" name="Slide Number Placeholder 3"/>
          <p:cNvSpPr>
            <a:spLocks noGrp="1"/>
          </p:cNvSpPr>
          <p:nvPr>
            <p:ph type="sldNum" sz="quarter" idx="5"/>
          </p:nvPr>
        </p:nvSpPr>
        <p:spPr/>
        <p:txBody>
          <a:bodyPr/>
          <a:lstStyle/>
          <a:p>
            <a:fld id="{7C4F1708-B4B8-471F-AB22-949B8ADF0235}" type="slidenum">
              <a:rPr lang="en-CA" smtClean="0"/>
              <a:t>22</a:t>
            </a:fld>
            <a:endParaRPr lang="en-CA"/>
          </a:p>
        </p:txBody>
      </p:sp>
    </p:spTree>
    <p:extLst>
      <p:ext uri="{BB962C8B-B14F-4D97-AF65-F5344CB8AC3E}">
        <p14:creationId xmlns:p14="http://schemas.microsoft.com/office/powerpoint/2010/main" val="41180199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cap="none" dirty="0">
                <a:solidFill>
                  <a:srgbClr val="000000"/>
                </a:solidFill>
                <a:effectLst/>
                <a:latin typeface="Arial"/>
                <a:ea typeface="Arial"/>
                <a:cs typeface="Arial"/>
                <a:sym typeface="Arial"/>
              </a:rPr>
              <a:t>Speaker: </a:t>
            </a:r>
            <a:r>
              <a:rPr lang="en-CA" dirty="0">
                <a:solidFill>
                  <a:srgbClr val="000000"/>
                </a:solidFill>
                <a:latin typeface="Arial"/>
                <a:ea typeface="Arial"/>
                <a:cs typeface="Arial"/>
                <a:sym typeface="Arial"/>
              </a:rPr>
              <a:t>Brittany</a:t>
            </a:r>
            <a:endParaRPr lang="en-CA" sz="1200" b="0" i="0" u="none" strike="noStrike" cap="none" dirty="0">
              <a:solidFill>
                <a:srgbClr val="000000"/>
              </a:solidFill>
              <a:effectLst/>
              <a:latin typeface="Arial"/>
              <a:ea typeface="Arial"/>
              <a:cs typeface="Arial"/>
              <a:sym typeface="Arial"/>
            </a:endParaRPr>
          </a:p>
          <a:p>
            <a:endParaRPr lang="en-CA"/>
          </a:p>
          <a:p>
            <a:endParaRPr lang="en-CA" dirty="0">
              <a:cs typeface="Calibri"/>
            </a:endParaRPr>
          </a:p>
          <a:p>
            <a:endParaRPr lang="en-CA" dirty="0">
              <a:cs typeface="Calibri"/>
            </a:endParaRPr>
          </a:p>
        </p:txBody>
      </p:sp>
      <p:sp>
        <p:nvSpPr>
          <p:cNvPr id="4" name="Slide Number Placeholder 3"/>
          <p:cNvSpPr>
            <a:spLocks noGrp="1"/>
          </p:cNvSpPr>
          <p:nvPr>
            <p:ph type="sldNum" sz="quarter" idx="5"/>
          </p:nvPr>
        </p:nvSpPr>
        <p:spPr/>
        <p:txBody>
          <a:bodyPr/>
          <a:lstStyle/>
          <a:p>
            <a:fld id="{7C4F1708-B4B8-471F-AB22-949B8ADF0235}" type="slidenum">
              <a:rPr lang="en-CA" smtClean="0"/>
              <a:t>23</a:t>
            </a:fld>
            <a:endParaRPr lang="en-CA"/>
          </a:p>
        </p:txBody>
      </p:sp>
    </p:spTree>
    <p:extLst>
      <p:ext uri="{BB962C8B-B14F-4D97-AF65-F5344CB8AC3E}">
        <p14:creationId xmlns:p14="http://schemas.microsoft.com/office/powerpoint/2010/main" val="5766298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cap="none" dirty="0">
                <a:solidFill>
                  <a:srgbClr val="000000"/>
                </a:solidFill>
                <a:effectLst/>
                <a:latin typeface="Arial"/>
                <a:ea typeface="Arial"/>
                <a:cs typeface="Arial"/>
                <a:sym typeface="Arial"/>
              </a:rPr>
              <a:t>Speaker: </a:t>
            </a:r>
            <a:r>
              <a:rPr lang="en-CA" sz="1200" b="0" i="0" u="none" strike="noStrike" cap="none" dirty="0">
                <a:solidFill>
                  <a:srgbClr val="000000"/>
                </a:solidFill>
                <a:effectLst/>
                <a:latin typeface="Arial"/>
                <a:ea typeface="Arial"/>
                <a:cs typeface="Arial"/>
                <a:sym typeface="Arial"/>
              </a:rPr>
              <a:t>Cory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u="none" strike="noStrike" cap="none" dirty="0">
              <a:solidFill>
                <a:srgbClr val="000000"/>
              </a:solidFill>
              <a:effectLst/>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cap="none" dirty="0">
                <a:solidFill>
                  <a:srgbClr val="000000"/>
                </a:solidFill>
                <a:effectLst/>
                <a:latin typeface="Arial"/>
                <a:cs typeface="Arial"/>
                <a:sym typeface="Arial"/>
              </a:rPr>
              <a:t>The Frustration with most forecasted asset replacement budgets is their more money available than you have.</a:t>
            </a:r>
            <a:endParaRPr lang="en-CA" dirty="0"/>
          </a:p>
        </p:txBody>
      </p:sp>
      <p:sp>
        <p:nvSpPr>
          <p:cNvPr id="4" name="Slide Number Placeholder 3"/>
          <p:cNvSpPr>
            <a:spLocks noGrp="1"/>
          </p:cNvSpPr>
          <p:nvPr>
            <p:ph type="sldNum" sz="quarter" idx="5"/>
          </p:nvPr>
        </p:nvSpPr>
        <p:spPr/>
        <p:txBody>
          <a:bodyPr/>
          <a:lstStyle/>
          <a:p>
            <a:fld id="{7C4F1708-B4B8-471F-AB22-949B8ADF0235}" type="slidenum">
              <a:rPr lang="en-CA" smtClean="0"/>
              <a:t>24</a:t>
            </a:fld>
            <a:endParaRPr lang="en-CA"/>
          </a:p>
        </p:txBody>
      </p:sp>
    </p:spTree>
    <p:extLst>
      <p:ext uri="{BB962C8B-B14F-4D97-AF65-F5344CB8AC3E}">
        <p14:creationId xmlns:p14="http://schemas.microsoft.com/office/powerpoint/2010/main" val="21364351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cap="none" dirty="0">
                <a:solidFill>
                  <a:srgbClr val="000000"/>
                </a:solidFill>
                <a:effectLst/>
                <a:latin typeface="Arial"/>
                <a:ea typeface="Arial"/>
                <a:cs typeface="Arial"/>
                <a:sym typeface="Arial"/>
              </a:rPr>
              <a:t>Speaker: </a:t>
            </a:r>
            <a:r>
              <a:rPr lang="en-CA" sz="1200" b="0" i="0" u="none" strike="noStrike" cap="none" dirty="0">
                <a:solidFill>
                  <a:srgbClr val="000000"/>
                </a:solidFill>
                <a:effectLst/>
                <a:latin typeface="Arial"/>
                <a:ea typeface="Arial"/>
                <a:cs typeface="Arial"/>
                <a:sym typeface="Arial"/>
              </a:rPr>
              <a:t>Cory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u="none" strike="noStrike" cap="none" dirty="0">
              <a:solidFill>
                <a:srgbClr val="000000"/>
              </a:solidFill>
              <a:effectLst/>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cap="none" dirty="0">
                <a:solidFill>
                  <a:srgbClr val="000000"/>
                </a:solidFill>
                <a:effectLst/>
                <a:latin typeface="Arial"/>
                <a:cs typeface="Arial"/>
                <a:sym typeface="Arial"/>
              </a:rPr>
              <a:t>The Want is that every budget needs to be balanced properly &amp; that funding targets are realistic &amp; that you have confidence in the financial future.</a:t>
            </a:r>
            <a:endParaRPr lang="en-CA" dirty="0"/>
          </a:p>
        </p:txBody>
      </p:sp>
      <p:sp>
        <p:nvSpPr>
          <p:cNvPr id="4" name="Slide Number Placeholder 3"/>
          <p:cNvSpPr>
            <a:spLocks noGrp="1"/>
          </p:cNvSpPr>
          <p:nvPr>
            <p:ph type="sldNum" sz="quarter" idx="5"/>
          </p:nvPr>
        </p:nvSpPr>
        <p:spPr/>
        <p:txBody>
          <a:bodyPr/>
          <a:lstStyle/>
          <a:p>
            <a:fld id="{7C4F1708-B4B8-471F-AB22-949B8ADF0235}" type="slidenum">
              <a:rPr lang="en-CA" smtClean="0"/>
              <a:t>25</a:t>
            </a:fld>
            <a:endParaRPr lang="en-CA"/>
          </a:p>
        </p:txBody>
      </p:sp>
    </p:spTree>
    <p:extLst>
      <p:ext uri="{BB962C8B-B14F-4D97-AF65-F5344CB8AC3E}">
        <p14:creationId xmlns:p14="http://schemas.microsoft.com/office/powerpoint/2010/main" val="14756103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cap="none" dirty="0">
                <a:solidFill>
                  <a:srgbClr val="000000"/>
                </a:solidFill>
                <a:effectLst/>
                <a:latin typeface="Arial"/>
                <a:ea typeface="Arial"/>
                <a:cs typeface="Arial"/>
                <a:sym typeface="Arial"/>
              </a:rPr>
              <a:t>Speaker: </a:t>
            </a:r>
            <a:r>
              <a:rPr lang="en-CA" sz="1200" b="0" i="0" u="none" strike="noStrike" cap="none" dirty="0">
                <a:solidFill>
                  <a:srgbClr val="000000"/>
                </a:solidFill>
                <a:effectLst/>
                <a:latin typeface="Arial"/>
                <a:ea typeface="Arial"/>
                <a:cs typeface="Arial"/>
                <a:sym typeface="Arial"/>
              </a:rPr>
              <a:t>Clive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u="none" strike="noStrike" cap="none" dirty="0">
              <a:solidFill>
                <a:srgbClr val="000000"/>
              </a:solidFill>
              <a:effectLst/>
              <a:latin typeface="Arial"/>
              <a:cs typeface="Arial"/>
              <a:sym typeface="Arial"/>
            </a:endParaRPr>
          </a:p>
        </p:txBody>
      </p:sp>
      <p:sp>
        <p:nvSpPr>
          <p:cNvPr id="4" name="Slide Number Placeholder 3"/>
          <p:cNvSpPr>
            <a:spLocks noGrp="1"/>
          </p:cNvSpPr>
          <p:nvPr>
            <p:ph type="sldNum" sz="quarter" idx="5"/>
          </p:nvPr>
        </p:nvSpPr>
        <p:spPr/>
        <p:txBody>
          <a:bodyPr/>
          <a:lstStyle/>
          <a:p>
            <a:fld id="{7C4F1708-B4B8-471F-AB22-949B8ADF0235}" type="slidenum">
              <a:rPr lang="en-CA" smtClean="0"/>
              <a:t>26</a:t>
            </a:fld>
            <a:endParaRPr lang="en-CA"/>
          </a:p>
        </p:txBody>
      </p:sp>
    </p:spTree>
    <p:extLst>
      <p:ext uri="{BB962C8B-B14F-4D97-AF65-F5344CB8AC3E}">
        <p14:creationId xmlns:p14="http://schemas.microsoft.com/office/powerpoint/2010/main" val="3991298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cap="none" dirty="0">
                <a:solidFill>
                  <a:srgbClr val="000000"/>
                </a:solidFill>
                <a:effectLst/>
                <a:latin typeface="Arial"/>
                <a:ea typeface="Arial"/>
                <a:cs typeface="Arial"/>
                <a:sym typeface="Arial"/>
              </a:rPr>
              <a:t>Speaker: </a:t>
            </a:r>
            <a:r>
              <a:rPr lang="en-CA" sz="1200" b="0" i="0" u="none" strike="noStrike" cap="none" dirty="0">
                <a:solidFill>
                  <a:srgbClr val="000000"/>
                </a:solidFill>
                <a:effectLst/>
                <a:latin typeface="Arial"/>
                <a:ea typeface="Arial"/>
                <a:cs typeface="Arial"/>
                <a:sym typeface="Arial"/>
              </a:rPr>
              <a:t>Cory</a:t>
            </a:r>
          </a:p>
          <a:p>
            <a:endParaRPr lang="en-CA" dirty="0"/>
          </a:p>
          <a:p>
            <a:r>
              <a:rPr lang="en-CA"/>
              <a:t>How did Comox do it?</a:t>
            </a:r>
          </a:p>
          <a:p>
            <a:endParaRPr lang="en-CA"/>
          </a:p>
          <a:p>
            <a:r>
              <a:rPr lang="en-CA" dirty="0"/>
              <a:t>Life Cycle Funding is $7M</a:t>
            </a:r>
          </a:p>
          <a:p>
            <a:endParaRPr lang="en-CA" dirty="0"/>
          </a:p>
          <a:p>
            <a:r>
              <a:rPr lang="en-CA" dirty="0"/>
              <a:t>Current Funding was $2.5 million to bridge funding gap, taxes needed to increase by 52%.</a:t>
            </a:r>
          </a:p>
        </p:txBody>
      </p:sp>
      <p:sp>
        <p:nvSpPr>
          <p:cNvPr id="4" name="Slide Number Placeholder 3"/>
          <p:cNvSpPr>
            <a:spLocks noGrp="1"/>
          </p:cNvSpPr>
          <p:nvPr>
            <p:ph type="sldNum" sz="quarter" idx="5"/>
          </p:nvPr>
        </p:nvSpPr>
        <p:spPr/>
        <p:txBody>
          <a:bodyPr/>
          <a:lstStyle/>
          <a:p>
            <a:fld id="{7C4F1708-B4B8-471F-AB22-949B8ADF0235}" type="slidenum">
              <a:rPr lang="en-CA" smtClean="0"/>
              <a:t>27</a:t>
            </a:fld>
            <a:endParaRPr lang="en-CA"/>
          </a:p>
        </p:txBody>
      </p:sp>
    </p:spTree>
    <p:extLst>
      <p:ext uri="{BB962C8B-B14F-4D97-AF65-F5344CB8AC3E}">
        <p14:creationId xmlns:p14="http://schemas.microsoft.com/office/powerpoint/2010/main" val="2046219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cap="none">
                <a:solidFill>
                  <a:srgbClr val="000000"/>
                </a:solidFill>
                <a:effectLst/>
                <a:latin typeface="Arial"/>
                <a:ea typeface="Arial"/>
                <a:cs typeface="Arial"/>
                <a:sym typeface="Arial"/>
              </a:rPr>
              <a:t>Speaker: </a:t>
            </a:r>
            <a:r>
              <a:rPr lang="en-CA" sz="1200" b="0" i="0" u="none" strike="noStrike" cap="none">
                <a:solidFill>
                  <a:srgbClr val="000000"/>
                </a:solidFill>
                <a:effectLst/>
                <a:latin typeface="Arial"/>
                <a:ea typeface="Arial"/>
                <a:cs typeface="Arial"/>
                <a:sym typeface="Arial"/>
              </a:rPr>
              <a:t>Cory</a:t>
            </a:r>
          </a:p>
        </p:txBody>
      </p:sp>
      <p:sp>
        <p:nvSpPr>
          <p:cNvPr id="4" name="Slide Number Placeholder 3"/>
          <p:cNvSpPr>
            <a:spLocks noGrp="1"/>
          </p:cNvSpPr>
          <p:nvPr>
            <p:ph type="sldNum" sz="quarter" idx="5"/>
          </p:nvPr>
        </p:nvSpPr>
        <p:spPr/>
        <p:txBody>
          <a:bodyPr/>
          <a:lstStyle/>
          <a:p>
            <a:fld id="{7C4F1708-B4B8-471F-AB22-949B8ADF0235}" type="slidenum">
              <a:rPr lang="en-CA" smtClean="0"/>
              <a:t>28</a:t>
            </a:fld>
            <a:endParaRPr lang="en-CA"/>
          </a:p>
        </p:txBody>
      </p:sp>
    </p:spTree>
    <p:extLst>
      <p:ext uri="{BB962C8B-B14F-4D97-AF65-F5344CB8AC3E}">
        <p14:creationId xmlns:p14="http://schemas.microsoft.com/office/powerpoint/2010/main" val="5912500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cap="none" dirty="0">
                <a:solidFill>
                  <a:srgbClr val="000000"/>
                </a:solidFill>
                <a:effectLst/>
                <a:latin typeface="Arial"/>
                <a:ea typeface="Arial"/>
                <a:cs typeface="Arial"/>
                <a:sym typeface="Arial"/>
              </a:rPr>
              <a:t>Speaker: </a:t>
            </a:r>
            <a:r>
              <a:rPr lang="en-CA" sz="1200" b="0" i="0" u="none" strike="noStrike" cap="none" dirty="0">
                <a:solidFill>
                  <a:srgbClr val="000000"/>
                </a:solidFill>
                <a:effectLst/>
                <a:latin typeface="Arial"/>
                <a:ea typeface="Arial"/>
                <a:cs typeface="Arial"/>
                <a:sym typeface="Arial"/>
              </a:rPr>
              <a:t>Cory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cap="none" dirty="0">
                <a:solidFill>
                  <a:srgbClr val="000000"/>
                </a:solidFill>
                <a:effectLst/>
                <a:latin typeface="Arial"/>
                <a:ea typeface="Arial"/>
                <a:cs typeface="Arial"/>
                <a:sym typeface="Arial"/>
              </a:rPr>
              <a:t>The core concept is that the healthier assets are, the less risk,  the </a:t>
            </a:r>
            <a:r>
              <a:rPr lang="en-CA" sz="1200" b="0" i="0" u="none" strike="noStrike" cap="none" dirty="0" err="1">
                <a:solidFill>
                  <a:srgbClr val="000000"/>
                </a:solidFill>
                <a:effectLst/>
                <a:latin typeface="Arial"/>
                <a:ea typeface="Arial"/>
                <a:cs typeface="Arial"/>
                <a:sym typeface="Arial"/>
              </a:rPr>
              <a:t>righer</a:t>
            </a:r>
            <a:r>
              <a:rPr lang="en-CA" sz="1200" b="0" i="0" u="none" strike="noStrike" cap="none" dirty="0">
                <a:solidFill>
                  <a:srgbClr val="000000"/>
                </a:solidFill>
                <a:effectLst/>
                <a:latin typeface="Arial"/>
                <a:ea typeface="Arial"/>
                <a:cs typeface="Arial"/>
                <a:sym typeface="Arial"/>
              </a:rPr>
              <a:t> the level of service, the more you have to spend &amp; </a:t>
            </a:r>
            <a:r>
              <a:rPr lang="en-CA" sz="1200" b="0" i="0" u="none" strike="noStrike" cap="none" dirty="0" err="1">
                <a:solidFill>
                  <a:srgbClr val="000000"/>
                </a:solidFill>
                <a:effectLst/>
                <a:latin typeface="Arial"/>
                <a:ea typeface="Arial"/>
                <a:cs typeface="Arial"/>
                <a:sym typeface="Arial"/>
              </a:rPr>
              <a:t>viceversa</a:t>
            </a:r>
            <a:r>
              <a:rPr lang="en-CA" sz="1200" b="0" i="0" u="none" strike="noStrike" cap="none" dirty="0">
                <a:solidFill>
                  <a:srgbClr val="000000"/>
                </a:solidFill>
                <a:effectLst/>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cap="none" dirty="0">
                <a:solidFill>
                  <a:srgbClr val="000000"/>
                </a:solidFill>
                <a:effectLst/>
                <a:latin typeface="Arial"/>
                <a:ea typeface="Arial"/>
                <a:cs typeface="Arial"/>
                <a:sym typeface="Arial"/>
              </a:rPr>
              <a:t>There is a set of asset vital signs that inform the </a:t>
            </a:r>
            <a:r>
              <a:rPr lang="en-CA" sz="1200" b="0" i="0" u="none" strike="noStrike" cap="none" dirty="0" err="1">
                <a:solidFill>
                  <a:srgbClr val="000000"/>
                </a:solidFill>
                <a:effectLst/>
                <a:latin typeface="Arial"/>
                <a:ea typeface="Arial"/>
                <a:cs typeface="Arial"/>
                <a:sym typeface="Arial"/>
              </a:rPr>
              <a:t>healthscore</a:t>
            </a:r>
            <a:r>
              <a:rPr lang="en-CA" sz="1200" b="0" i="0" u="none" strike="noStrike" cap="none" dirty="0">
                <a:solidFill>
                  <a:srgbClr val="000000"/>
                </a:solidFill>
                <a:effectLst/>
                <a:latin typeface="Arial"/>
                <a:ea typeface="Arial"/>
                <a:cs typeface="Arial"/>
                <a:sym typeface="Arial"/>
              </a:rPr>
              <a:t> which we don’t have time to get into today b/c of time but more than happy to share more about that offline.</a:t>
            </a:r>
          </a:p>
          <a:p>
            <a:endParaRPr lang="en-CA" dirty="0"/>
          </a:p>
          <a:p>
            <a:r>
              <a:rPr lang="en-CA" dirty="0"/>
              <a:t>But the overall goal is we wanted to crease a single metric that provides insights into risk &amp; level of service &amp; try  to move the conversation from </a:t>
            </a:r>
            <a:r>
              <a:rPr lang="en-CA" dirty="0" err="1"/>
              <a:t>from</a:t>
            </a:r>
            <a:r>
              <a:rPr lang="en-CA" dirty="0"/>
              <a:t> saying keep taxes low to saying keep assets healthy.</a:t>
            </a:r>
          </a:p>
          <a:p>
            <a:endParaRPr lang="en-CA" dirty="0"/>
          </a:p>
          <a:p>
            <a:r>
              <a:rPr lang="en-CA" dirty="0"/>
              <a:t>The asset health score if a function of % of assets past their life, how far into the asset life span, condition </a:t>
            </a:r>
            <a:r>
              <a:rPr lang="en-CA" dirty="0" err="1"/>
              <a:t>etc</a:t>
            </a:r>
            <a:r>
              <a:rPr lang="en-CA" dirty="0"/>
              <a:t>… it’s a rolled up metric….</a:t>
            </a:r>
          </a:p>
        </p:txBody>
      </p:sp>
      <p:sp>
        <p:nvSpPr>
          <p:cNvPr id="4" name="Slide Number Placeholder 3"/>
          <p:cNvSpPr>
            <a:spLocks noGrp="1"/>
          </p:cNvSpPr>
          <p:nvPr>
            <p:ph type="sldNum" sz="quarter" idx="5"/>
          </p:nvPr>
        </p:nvSpPr>
        <p:spPr/>
        <p:txBody>
          <a:bodyPr/>
          <a:lstStyle/>
          <a:p>
            <a:fld id="{7C4F1708-B4B8-471F-AB22-949B8ADF0235}" type="slidenum">
              <a:rPr lang="en-CA" smtClean="0"/>
              <a:t>29</a:t>
            </a:fld>
            <a:endParaRPr lang="en-CA"/>
          </a:p>
        </p:txBody>
      </p:sp>
    </p:spTree>
    <p:extLst>
      <p:ext uri="{BB962C8B-B14F-4D97-AF65-F5344CB8AC3E}">
        <p14:creationId xmlns:p14="http://schemas.microsoft.com/office/powerpoint/2010/main" val="2399476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CA" sz="12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Tx/>
              <a:buSzTx/>
              <a:buFontTx/>
              <a:buNone/>
              <a:tabLst/>
              <a:defRPr/>
            </a:pPr>
            <a:r>
              <a:rPr lang="en-CA" sz="1200" b="1" dirty="0"/>
              <a:t>Speaker: Clive</a:t>
            </a:r>
            <a:endParaRPr lang="en-CA" sz="1200" dirty="0"/>
          </a:p>
          <a:p>
            <a:pPr marL="158750" indent="0">
              <a:buNone/>
            </a:pPr>
            <a:endParaRPr lang="en-CA" sz="1200" b="0" i="0" u="none" strike="noStrike" cap="none" dirty="0">
              <a:solidFill>
                <a:srgbClr val="000000"/>
              </a:solidFill>
              <a:effectLst/>
              <a:latin typeface="Arial"/>
              <a:ea typeface="Arial"/>
              <a:cs typeface="Arial"/>
              <a:sym typeface="Arial"/>
            </a:endParaRPr>
          </a:p>
          <a:p>
            <a:pPr marL="158750" indent="0">
              <a:buNone/>
            </a:pPr>
            <a:endParaRPr lang="en-CA" sz="1200" b="0" i="0" u="none" strike="noStrike" cap="none" dirty="0">
              <a:solidFill>
                <a:srgbClr val="000000"/>
              </a:solidFill>
              <a:effectLst/>
              <a:latin typeface="Arial"/>
              <a:ea typeface="Arial"/>
              <a:cs typeface="Arial"/>
              <a:sym typeface="Arial"/>
            </a:endParaRPr>
          </a:p>
          <a:p>
            <a:pPr marL="158750" indent="0">
              <a:buNone/>
            </a:pPr>
            <a:r>
              <a:rPr lang="en-CA" sz="1200" b="0" i="0" u="none" strike="noStrike" cap="none" dirty="0">
                <a:solidFill>
                  <a:srgbClr val="000000"/>
                </a:solidFill>
                <a:effectLst/>
                <a:latin typeface="Arial"/>
                <a:ea typeface="Arial"/>
                <a:cs typeface="Arial"/>
                <a:sym typeface="Arial"/>
              </a:rPr>
              <a:t>Fist Phase: Build Awareness with council &amp; get buy in</a:t>
            </a:r>
          </a:p>
          <a:p>
            <a:pPr marL="158750" indent="0">
              <a:buNone/>
            </a:pPr>
            <a:endParaRPr lang="en-CA" sz="12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cap="none" dirty="0">
                <a:solidFill>
                  <a:srgbClr val="000000"/>
                </a:solidFill>
                <a:effectLst/>
                <a:latin typeface="Arial"/>
                <a:ea typeface="Arial"/>
                <a:cs typeface="Arial"/>
                <a:sym typeface="Arial"/>
              </a:rPr>
              <a:t>Now the Town has AM as a #1 strategic priority </a:t>
            </a:r>
          </a:p>
          <a:p>
            <a:pPr marL="158750" indent="0">
              <a:buNone/>
            </a:pPr>
            <a:endParaRPr lang="en-CA" sz="1200" b="0" i="0" u="none" strike="noStrike" cap="none" dirty="0">
              <a:solidFill>
                <a:srgbClr val="000000"/>
              </a:solidFill>
              <a:effectLst/>
              <a:latin typeface="Arial"/>
              <a:ea typeface="Arial"/>
              <a:cs typeface="Arial"/>
              <a:sym typeface="Arial"/>
            </a:endParaRPr>
          </a:p>
          <a:p>
            <a:pPr marL="158750" indent="0">
              <a:buNone/>
            </a:pPr>
            <a:r>
              <a:rPr lang="en-CA" sz="1200" b="0" i="0" u="none" strike="noStrike" cap="none" dirty="0">
                <a:solidFill>
                  <a:srgbClr val="000000"/>
                </a:solidFill>
                <a:effectLst/>
                <a:latin typeface="Arial"/>
                <a:ea typeface="Arial"/>
                <a:cs typeface="Arial"/>
                <a:sym typeface="Arial"/>
              </a:rPr>
              <a:t>Second Phase: Refine funding target to a more realistic level &amp; develop financial strategy.</a:t>
            </a:r>
          </a:p>
          <a:p>
            <a:pPr marL="158750" indent="0">
              <a:buNone/>
            </a:pPr>
            <a:endParaRPr lang="en-CA" sz="12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cap="none" dirty="0">
                <a:solidFill>
                  <a:srgbClr val="000000"/>
                </a:solidFill>
                <a:effectLst/>
                <a:latin typeface="Arial"/>
                <a:ea typeface="Arial"/>
                <a:cs typeface="Arial"/>
                <a:sym typeface="Arial"/>
              </a:rPr>
              <a:t>Say something about Cory &amp; Britney….</a:t>
            </a:r>
          </a:p>
          <a:p>
            <a:pPr marL="158750" indent="0">
              <a:buNone/>
            </a:pPr>
            <a:endParaRPr lang="en-CA" sz="1200" b="0" i="0" u="none" strike="noStrike" cap="none" dirty="0">
              <a:solidFill>
                <a:srgbClr val="000000"/>
              </a:solidFill>
              <a:effectLst/>
              <a:latin typeface="Arial"/>
              <a:ea typeface="Arial"/>
              <a:cs typeface="Arial"/>
              <a:sym typeface="Arial"/>
            </a:endParaRPr>
          </a:p>
          <a:p>
            <a:pPr marL="158750" indent="0">
              <a:buNone/>
            </a:pPr>
            <a:endParaRPr lang="en-CA" sz="1200" b="0" i="0" u="none" strike="noStrike" cap="none" dirty="0">
              <a:solidFill>
                <a:srgbClr val="000000"/>
              </a:solidFill>
              <a:effectLst/>
              <a:latin typeface="Arial"/>
              <a:ea typeface="Arial"/>
              <a:cs typeface="Arial"/>
              <a:sym typeface="Arial"/>
            </a:endParaRPr>
          </a:p>
          <a:p>
            <a:pPr marL="158750" indent="0">
              <a:buNone/>
            </a:pPr>
            <a:endParaRPr lang="en-CA" dirty="0"/>
          </a:p>
        </p:txBody>
      </p:sp>
    </p:spTree>
    <p:extLst>
      <p:ext uri="{BB962C8B-B14F-4D97-AF65-F5344CB8AC3E}">
        <p14:creationId xmlns:p14="http://schemas.microsoft.com/office/powerpoint/2010/main" val="4549255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cap="none" dirty="0">
                <a:solidFill>
                  <a:srgbClr val="000000"/>
                </a:solidFill>
                <a:effectLst/>
                <a:latin typeface="Arial"/>
                <a:ea typeface="Arial"/>
                <a:cs typeface="Arial"/>
                <a:sym typeface="Arial"/>
              </a:rPr>
              <a:t>Speaker: </a:t>
            </a:r>
            <a:r>
              <a:rPr lang="en-CA" sz="1200" b="0" i="0" u="none" strike="noStrike" cap="none" dirty="0">
                <a:solidFill>
                  <a:srgbClr val="000000"/>
                </a:solidFill>
                <a:effectLst/>
                <a:latin typeface="Arial"/>
                <a:ea typeface="Arial"/>
                <a:cs typeface="Arial"/>
                <a:sym typeface="Arial"/>
              </a:rPr>
              <a:t>Cory</a:t>
            </a:r>
          </a:p>
          <a:p>
            <a:endParaRPr lang="en-CA" dirty="0"/>
          </a:p>
          <a:p>
            <a:endParaRPr lang="en-CA" dirty="0"/>
          </a:p>
          <a:p>
            <a:r>
              <a:rPr lang="en-CA" dirty="0"/>
              <a:t>You can see we looked at developing various </a:t>
            </a:r>
            <a:r>
              <a:rPr lang="en-CA" dirty="0" err="1"/>
              <a:t>scanrios</a:t>
            </a:r>
            <a:r>
              <a:rPr lang="en-CA" dirty="0"/>
              <a:t>.</a:t>
            </a:r>
          </a:p>
          <a:p>
            <a:endParaRPr lang="en-CA" dirty="0"/>
          </a:p>
          <a:p>
            <a:r>
              <a:rPr lang="en-CA" dirty="0"/>
              <a:t>Scenario 1 was based around keeping the asset which means same level of service &amp; risk</a:t>
            </a:r>
          </a:p>
          <a:p>
            <a:endParaRPr lang="en-CA" dirty="0"/>
          </a:p>
          <a:p>
            <a:r>
              <a:rPr lang="en-CA" dirty="0" err="1"/>
              <a:t>Sceanrio</a:t>
            </a:r>
            <a:r>
              <a:rPr lang="en-CA" dirty="0"/>
              <a:t> 2 was based around reducing level of service &amp; increasing risk.</a:t>
            </a:r>
          </a:p>
          <a:p>
            <a:endParaRPr lang="en-CA" dirty="0"/>
          </a:p>
          <a:p>
            <a:endParaRPr lang="en-CA" dirty="0"/>
          </a:p>
          <a:p>
            <a:r>
              <a:rPr lang="en-CA" dirty="0"/>
              <a:t>If you remember </a:t>
            </a:r>
            <a:r>
              <a:rPr lang="en-CA" dirty="0" err="1"/>
              <a:t>cCve</a:t>
            </a:r>
            <a:r>
              <a:rPr lang="en-CA" dirty="0"/>
              <a:t> talking about the roads department coming forward with a large budget, well with this approach we can show them that maybe you cannot afford to keep the health of roads the same so what other asset categories need to give?</a:t>
            </a:r>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7C4F1708-B4B8-471F-AB22-949B8ADF0235}" type="slidenum">
              <a:rPr lang="en-CA" smtClean="0"/>
              <a:t>30</a:t>
            </a:fld>
            <a:endParaRPr lang="en-CA"/>
          </a:p>
        </p:txBody>
      </p:sp>
    </p:spTree>
    <p:extLst>
      <p:ext uri="{BB962C8B-B14F-4D97-AF65-F5344CB8AC3E}">
        <p14:creationId xmlns:p14="http://schemas.microsoft.com/office/powerpoint/2010/main" val="3466674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cap="none" dirty="0">
                <a:solidFill>
                  <a:srgbClr val="000000"/>
                </a:solidFill>
                <a:effectLst/>
                <a:latin typeface="Arial"/>
                <a:ea typeface="Arial"/>
                <a:cs typeface="Arial"/>
                <a:sym typeface="Arial"/>
              </a:rPr>
              <a:t>Speaker: </a:t>
            </a:r>
            <a:r>
              <a:rPr lang="en-CA" sz="1200" b="0" i="0" u="none" strike="noStrike" cap="none" dirty="0">
                <a:solidFill>
                  <a:srgbClr val="000000"/>
                </a:solidFill>
                <a:effectLst/>
                <a:latin typeface="Arial"/>
                <a:ea typeface="Arial"/>
                <a:cs typeface="Arial"/>
                <a:sym typeface="Arial"/>
              </a:rPr>
              <a:t>Cory</a:t>
            </a:r>
          </a:p>
          <a:p>
            <a:endParaRPr lang="en-CA" dirty="0"/>
          </a:p>
          <a:p>
            <a:endParaRPr lang="en-CA" dirty="0"/>
          </a:p>
          <a:p>
            <a:r>
              <a:rPr lang="en-CA" dirty="0"/>
              <a:t>You can see we looked at developing various </a:t>
            </a:r>
            <a:r>
              <a:rPr lang="en-CA" dirty="0" err="1"/>
              <a:t>scanrios</a:t>
            </a:r>
            <a:r>
              <a:rPr lang="en-CA" dirty="0"/>
              <a:t>.</a:t>
            </a:r>
          </a:p>
          <a:p>
            <a:endParaRPr lang="en-CA" dirty="0"/>
          </a:p>
          <a:p>
            <a:r>
              <a:rPr lang="en-CA" dirty="0"/>
              <a:t>Scenario 1 was based around keeping the asset which means same level of service &amp; risk</a:t>
            </a:r>
          </a:p>
          <a:p>
            <a:endParaRPr lang="en-CA" dirty="0"/>
          </a:p>
          <a:p>
            <a:r>
              <a:rPr lang="en-CA" dirty="0"/>
              <a:t>Scenario 2 was based around reducing level of service &amp; increasing risk.</a:t>
            </a:r>
          </a:p>
          <a:p>
            <a:endParaRPr lang="en-CA" dirty="0"/>
          </a:p>
          <a:p>
            <a:endParaRPr lang="en-CA" dirty="0"/>
          </a:p>
          <a:p>
            <a:r>
              <a:rPr lang="en-CA" dirty="0"/>
              <a:t>If you remember </a:t>
            </a:r>
            <a:r>
              <a:rPr lang="en-CA" dirty="0" err="1"/>
              <a:t>cCve</a:t>
            </a:r>
            <a:r>
              <a:rPr lang="en-CA" dirty="0"/>
              <a:t> talking about the roads department coming forward with a large budget, well with this approach we can show them that maybe you cannot afford to keep the health of roads the same so what other asset categories need to give?</a:t>
            </a:r>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7C4F1708-B4B8-471F-AB22-949B8ADF0235}" type="slidenum">
              <a:rPr lang="en-CA" smtClean="0"/>
              <a:t>31</a:t>
            </a:fld>
            <a:endParaRPr lang="en-CA"/>
          </a:p>
        </p:txBody>
      </p:sp>
    </p:spTree>
    <p:extLst>
      <p:ext uri="{BB962C8B-B14F-4D97-AF65-F5344CB8AC3E}">
        <p14:creationId xmlns:p14="http://schemas.microsoft.com/office/powerpoint/2010/main" val="25120140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cap="none" dirty="0">
                <a:solidFill>
                  <a:srgbClr val="000000"/>
                </a:solidFill>
                <a:effectLst/>
                <a:latin typeface="Arial"/>
                <a:ea typeface="Arial"/>
                <a:cs typeface="Arial"/>
                <a:sym typeface="Arial"/>
              </a:rPr>
              <a:t>Speaker: </a:t>
            </a:r>
            <a:r>
              <a:rPr lang="en-CA" sz="1200" b="0" i="0" u="none" strike="noStrike" cap="none" dirty="0">
                <a:solidFill>
                  <a:srgbClr val="000000"/>
                </a:solidFill>
                <a:effectLst/>
                <a:latin typeface="Arial"/>
                <a:ea typeface="Arial"/>
                <a:cs typeface="Arial"/>
                <a:sym typeface="Arial"/>
              </a:rPr>
              <a:t>Cory</a:t>
            </a:r>
          </a:p>
          <a:p>
            <a:endParaRPr lang="en-CA" dirty="0"/>
          </a:p>
          <a:p>
            <a:r>
              <a:rPr lang="en-CA" dirty="0"/>
              <a:t>You can see we looked at developing various </a:t>
            </a:r>
            <a:r>
              <a:rPr lang="en-CA" dirty="0" err="1"/>
              <a:t>scanrios</a:t>
            </a:r>
            <a:r>
              <a:rPr lang="en-CA" dirty="0"/>
              <a:t>.</a:t>
            </a:r>
          </a:p>
          <a:p>
            <a:endParaRPr lang="en-CA" dirty="0"/>
          </a:p>
          <a:p>
            <a:r>
              <a:rPr lang="en-CA" dirty="0"/>
              <a:t>Scenario 1 was based around keeping the asset which means same level of service &amp; risk</a:t>
            </a:r>
          </a:p>
          <a:p>
            <a:endParaRPr lang="en-CA" dirty="0"/>
          </a:p>
          <a:p>
            <a:r>
              <a:rPr lang="en-CA" dirty="0" err="1"/>
              <a:t>Sceanrio</a:t>
            </a:r>
            <a:r>
              <a:rPr lang="en-CA" dirty="0"/>
              <a:t> 2 was based around reducing level of service &amp; increasing risk.</a:t>
            </a:r>
          </a:p>
          <a:p>
            <a:endParaRPr lang="en-CA" dirty="0"/>
          </a:p>
          <a:p>
            <a:endParaRPr lang="en-CA" dirty="0"/>
          </a:p>
          <a:p>
            <a:r>
              <a:rPr lang="en-CA" dirty="0"/>
              <a:t>If you remember </a:t>
            </a:r>
            <a:r>
              <a:rPr lang="en-CA" dirty="0" err="1"/>
              <a:t>cCve</a:t>
            </a:r>
            <a:r>
              <a:rPr lang="en-CA" dirty="0"/>
              <a:t> talking about the roads department coming forward with a large budget, well with this approach we can show them that maybe you cannot afford to keep the health of roads the same so what other asset categories need to give?</a:t>
            </a:r>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7C4F1708-B4B8-471F-AB22-949B8ADF0235}" type="slidenum">
              <a:rPr lang="en-CA" smtClean="0"/>
              <a:t>32</a:t>
            </a:fld>
            <a:endParaRPr lang="en-CA"/>
          </a:p>
        </p:txBody>
      </p:sp>
    </p:spTree>
    <p:extLst>
      <p:ext uri="{BB962C8B-B14F-4D97-AF65-F5344CB8AC3E}">
        <p14:creationId xmlns:p14="http://schemas.microsoft.com/office/powerpoint/2010/main" val="6887682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cap="none" dirty="0">
                <a:solidFill>
                  <a:srgbClr val="000000"/>
                </a:solidFill>
                <a:effectLst/>
                <a:latin typeface="Arial"/>
                <a:ea typeface="Arial"/>
                <a:cs typeface="Arial"/>
                <a:sym typeface="Arial"/>
              </a:rPr>
              <a:t>Speaker: </a:t>
            </a:r>
            <a:r>
              <a:rPr lang="en-CA" sz="1200" b="0" i="0" u="none" strike="noStrike" cap="none" dirty="0">
                <a:solidFill>
                  <a:srgbClr val="000000"/>
                </a:solidFill>
                <a:effectLst/>
                <a:latin typeface="Arial"/>
                <a:ea typeface="Arial"/>
                <a:cs typeface="Arial"/>
                <a:sym typeface="Arial"/>
              </a:rPr>
              <a:t>Cory</a:t>
            </a:r>
          </a:p>
          <a:p>
            <a:endParaRPr lang="en-CA" dirty="0"/>
          </a:p>
          <a:p>
            <a:endParaRPr lang="en-CA" dirty="0"/>
          </a:p>
          <a:p>
            <a:r>
              <a:rPr lang="en-CA" dirty="0"/>
              <a:t>You can see we looked at developing various </a:t>
            </a:r>
            <a:r>
              <a:rPr lang="en-CA" dirty="0" err="1"/>
              <a:t>scanrios</a:t>
            </a:r>
            <a:r>
              <a:rPr lang="en-CA" dirty="0"/>
              <a:t>.</a:t>
            </a:r>
          </a:p>
          <a:p>
            <a:endParaRPr lang="en-CA" dirty="0"/>
          </a:p>
          <a:p>
            <a:r>
              <a:rPr lang="en-CA" dirty="0"/>
              <a:t>Scenario 1 was based around keeping the asset which means same level of service &amp; risk</a:t>
            </a:r>
          </a:p>
          <a:p>
            <a:endParaRPr lang="en-CA" dirty="0"/>
          </a:p>
          <a:p>
            <a:r>
              <a:rPr lang="en-CA" dirty="0" err="1"/>
              <a:t>Sceanrio</a:t>
            </a:r>
            <a:r>
              <a:rPr lang="en-CA" dirty="0"/>
              <a:t> 2 was based around reducing level of service &amp; increasing risk.</a:t>
            </a:r>
          </a:p>
          <a:p>
            <a:endParaRPr lang="en-CA" dirty="0"/>
          </a:p>
          <a:p>
            <a:endParaRPr lang="en-CA" dirty="0"/>
          </a:p>
          <a:p>
            <a:r>
              <a:rPr lang="en-CA" dirty="0"/>
              <a:t>If you remember </a:t>
            </a:r>
            <a:r>
              <a:rPr lang="en-CA" dirty="0" err="1"/>
              <a:t>cCve</a:t>
            </a:r>
            <a:r>
              <a:rPr lang="en-CA" dirty="0"/>
              <a:t> talking about the roads department coming forward with a large budget, well with this approach we can show them that maybe you cannot afford to keep the health of roads the same so what other asset categories need to give?</a:t>
            </a:r>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7C4F1708-B4B8-471F-AB22-949B8ADF0235}" type="slidenum">
              <a:rPr lang="en-CA" smtClean="0"/>
              <a:t>33</a:t>
            </a:fld>
            <a:endParaRPr lang="en-CA"/>
          </a:p>
        </p:txBody>
      </p:sp>
    </p:spTree>
    <p:extLst>
      <p:ext uri="{BB962C8B-B14F-4D97-AF65-F5344CB8AC3E}">
        <p14:creationId xmlns:p14="http://schemas.microsoft.com/office/powerpoint/2010/main" val="18042052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cap="none" dirty="0">
                <a:solidFill>
                  <a:srgbClr val="000000"/>
                </a:solidFill>
                <a:effectLst/>
                <a:latin typeface="Arial"/>
                <a:ea typeface="Arial"/>
                <a:cs typeface="Arial"/>
                <a:sym typeface="Arial"/>
              </a:rPr>
              <a:t>Speaker: </a:t>
            </a:r>
            <a:r>
              <a:rPr lang="en-CA" sz="1200" b="0" i="0" u="none" strike="noStrike" cap="none" dirty="0">
                <a:solidFill>
                  <a:srgbClr val="000000"/>
                </a:solidFill>
                <a:effectLst/>
                <a:latin typeface="Arial"/>
                <a:ea typeface="Arial"/>
                <a:cs typeface="Arial"/>
                <a:sym typeface="Arial"/>
              </a:rPr>
              <a:t>Cory</a:t>
            </a:r>
          </a:p>
          <a:p>
            <a:endParaRPr lang="en-CA" dirty="0"/>
          </a:p>
          <a:p>
            <a:endParaRPr lang="en-CA" dirty="0"/>
          </a:p>
          <a:p>
            <a:r>
              <a:rPr lang="en-CA" dirty="0"/>
              <a:t>You can see we looked at developing various </a:t>
            </a:r>
            <a:r>
              <a:rPr lang="en-CA" dirty="0" err="1"/>
              <a:t>scanrios</a:t>
            </a:r>
            <a:r>
              <a:rPr lang="en-CA" dirty="0"/>
              <a:t>.</a:t>
            </a:r>
          </a:p>
          <a:p>
            <a:endParaRPr lang="en-CA" dirty="0"/>
          </a:p>
          <a:p>
            <a:r>
              <a:rPr lang="en-CA" dirty="0"/>
              <a:t>Scenario 1 was based around keeping the asset which means same level of service &amp; risk</a:t>
            </a:r>
          </a:p>
          <a:p>
            <a:endParaRPr lang="en-CA" dirty="0"/>
          </a:p>
          <a:p>
            <a:r>
              <a:rPr lang="en-CA" dirty="0" err="1"/>
              <a:t>Sceanrio</a:t>
            </a:r>
            <a:r>
              <a:rPr lang="en-CA" dirty="0"/>
              <a:t> 2 was based around reducing level of service &amp; increasing risk.</a:t>
            </a:r>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7C4F1708-B4B8-471F-AB22-949B8ADF0235}" type="slidenum">
              <a:rPr lang="en-CA" smtClean="0"/>
              <a:t>34</a:t>
            </a:fld>
            <a:endParaRPr lang="en-CA"/>
          </a:p>
        </p:txBody>
      </p:sp>
    </p:spTree>
    <p:extLst>
      <p:ext uri="{BB962C8B-B14F-4D97-AF65-F5344CB8AC3E}">
        <p14:creationId xmlns:p14="http://schemas.microsoft.com/office/powerpoint/2010/main" val="9808382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cap="none" dirty="0">
                <a:solidFill>
                  <a:srgbClr val="000000"/>
                </a:solidFill>
                <a:effectLst/>
                <a:latin typeface="Arial"/>
                <a:ea typeface="Arial"/>
                <a:cs typeface="Arial"/>
                <a:sym typeface="Arial"/>
              </a:rPr>
              <a:t>Speaker: </a:t>
            </a:r>
            <a:r>
              <a:rPr lang="en-CA" sz="1200" b="0" i="0" u="none" strike="noStrike" cap="none" dirty="0">
                <a:solidFill>
                  <a:srgbClr val="000000"/>
                </a:solidFill>
                <a:effectLst/>
                <a:latin typeface="Arial"/>
                <a:ea typeface="Arial"/>
                <a:cs typeface="Arial"/>
                <a:sym typeface="Arial"/>
              </a:rPr>
              <a:t>Cory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cap="none" dirty="0">
                <a:solidFill>
                  <a:srgbClr val="000000"/>
                </a:solidFill>
                <a:effectLst/>
                <a:latin typeface="Arial"/>
                <a:ea typeface="Arial"/>
                <a:cs typeface="Arial"/>
                <a:sym typeface="Arial"/>
              </a:rPr>
              <a:t>Frustration: </a:t>
            </a:r>
            <a:r>
              <a:rPr lang="en-CA" dirty="0"/>
              <a:t>How do you move from the current funding level to the new funding level in a realistic &amp; affordable manner.</a:t>
            </a:r>
          </a:p>
          <a:p>
            <a:endParaRPr lang="en-CA" dirty="0"/>
          </a:p>
          <a:p>
            <a:r>
              <a:rPr lang="en-CA" dirty="0"/>
              <a:t>This is where we directly linked the outputs of the asset management plan to the long-term financial strategy for asset replacement. </a:t>
            </a:r>
          </a:p>
          <a:p>
            <a:endParaRPr lang="en-CA" dirty="0"/>
          </a:p>
          <a:p>
            <a:r>
              <a:rPr lang="en-CA" dirty="0"/>
              <a:t>This is where questions come up such as; </a:t>
            </a:r>
          </a:p>
          <a:p>
            <a:pPr marL="228600" indent="-228600">
              <a:buAutoNum type="arabicParenR"/>
            </a:pPr>
            <a:r>
              <a:rPr lang="en-CA" dirty="0"/>
              <a:t>how much do we budget a transfer into &amp; out of reserves. </a:t>
            </a:r>
          </a:p>
          <a:p>
            <a:pPr marL="228600" indent="-228600">
              <a:buAutoNum type="arabicParenR"/>
            </a:pPr>
            <a:r>
              <a:rPr lang="en-CA" dirty="0"/>
              <a:t>What is our minimum reserve level, </a:t>
            </a:r>
          </a:p>
          <a:p>
            <a:pPr marL="228600" indent="-228600">
              <a:buAutoNum type="arabicParenR"/>
            </a:pPr>
            <a:r>
              <a:rPr lang="en-CA" dirty="0"/>
              <a:t>how much debt do we use &amp; is this within the provincial maximum </a:t>
            </a:r>
            <a:r>
              <a:rPr lang="en-CA" dirty="0" err="1"/>
              <a:t>etc</a:t>
            </a:r>
            <a:r>
              <a:rPr lang="en-CA" dirty="0"/>
              <a:t>….</a:t>
            </a:r>
          </a:p>
          <a:p>
            <a:pPr marL="228600" indent="-228600">
              <a:buAutoNum type="arabicParenR"/>
            </a:pPr>
            <a:r>
              <a:rPr lang="en-CA" dirty="0"/>
              <a:t>Is this plan affordable?</a:t>
            </a:r>
          </a:p>
        </p:txBody>
      </p:sp>
      <p:sp>
        <p:nvSpPr>
          <p:cNvPr id="4" name="Slide Number Placeholder 3"/>
          <p:cNvSpPr>
            <a:spLocks noGrp="1"/>
          </p:cNvSpPr>
          <p:nvPr>
            <p:ph type="sldNum" sz="quarter" idx="5"/>
          </p:nvPr>
        </p:nvSpPr>
        <p:spPr/>
        <p:txBody>
          <a:bodyPr/>
          <a:lstStyle/>
          <a:p>
            <a:fld id="{7C4F1708-B4B8-471F-AB22-949B8ADF0235}" type="slidenum">
              <a:rPr lang="en-CA" smtClean="0"/>
              <a:t>35</a:t>
            </a:fld>
            <a:endParaRPr lang="en-CA"/>
          </a:p>
        </p:txBody>
      </p:sp>
    </p:spTree>
    <p:extLst>
      <p:ext uri="{BB962C8B-B14F-4D97-AF65-F5344CB8AC3E}">
        <p14:creationId xmlns:p14="http://schemas.microsoft.com/office/powerpoint/2010/main" val="10648619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cap="none" dirty="0">
                <a:solidFill>
                  <a:srgbClr val="000000"/>
                </a:solidFill>
                <a:effectLst/>
                <a:latin typeface="Arial"/>
                <a:ea typeface="Arial"/>
                <a:cs typeface="Arial"/>
                <a:sym typeface="Arial"/>
              </a:rPr>
              <a:t>Speaker: </a:t>
            </a:r>
            <a:r>
              <a:rPr lang="en-CA" sz="1200" b="0" i="0" u="none" strike="noStrike" cap="none" dirty="0">
                <a:solidFill>
                  <a:srgbClr val="000000"/>
                </a:solidFill>
                <a:effectLst/>
                <a:latin typeface="Arial"/>
                <a:ea typeface="Arial"/>
                <a:cs typeface="Arial"/>
                <a:sym typeface="Arial"/>
              </a:rPr>
              <a:t>Cory</a:t>
            </a:r>
          </a:p>
          <a:p>
            <a:endParaRPr lang="en-CA" dirty="0"/>
          </a:p>
          <a:p>
            <a:r>
              <a:rPr lang="en-CA" dirty="0"/>
              <a:t>Do you have decided where you want to go from a funding perspective but you don’t know if you can get there.</a:t>
            </a:r>
          </a:p>
          <a:p>
            <a:endParaRPr lang="en-CA" dirty="0"/>
          </a:p>
          <a:p>
            <a:r>
              <a:rPr lang="en-CA" dirty="0"/>
              <a:t>In other words, what you want is the most cost efficient &amp; affordable way to move from one side to the other. </a:t>
            </a:r>
          </a:p>
          <a:p>
            <a:endParaRPr lang="en-CA" dirty="0"/>
          </a:p>
          <a:p>
            <a:r>
              <a:rPr lang="en-CA" dirty="0"/>
              <a:t>I like to think that completing your asset management plan with out a long-term financial strategy is like saying you want to go from that side of the river to the other but not sure where that bridge will go, if you can afford it, how do we manage that project over time. </a:t>
            </a:r>
            <a:r>
              <a:rPr lang="en-CA" dirty="0" err="1"/>
              <a:t>Etc</a:t>
            </a:r>
            <a:r>
              <a:rPr lang="en-CA" dirty="0"/>
              <a:t>….</a:t>
            </a:r>
          </a:p>
          <a:p>
            <a:endParaRPr lang="en-CA" dirty="0"/>
          </a:p>
          <a:p>
            <a:r>
              <a:rPr lang="en-CA" dirty="0"/>
              <a:t>So the core message here is that you need to create a financial strategy to bridge your funding gap otherwise you could be missing a core piece. </a:t>
            </a:r>
          </a:p>
          <a:p>
            <a:endParaRPr lang="en-CA" dirty="0"/>
          </a:p>
          <a:p>
            <a:r>
              <a:rPr lang="en-CA" b="1" dirty="0"/>
              <a:t>Speaker: </a:t>
            </a:r>
            <a:r>
              <a:rPr lang="en-CA" dirty="0"/>
              <a:t>Clive</a:t>
            </a:r>
          </a:p>
          <a:p>
            <a:endParaRPr lang="en-CA" dirty="0"/>
          </a:p>
          <a:p>
            <a:r>
              <a:rPr lang="en-CA" dirty="0"/>
              <a:t>- The Town has celebrated being debt free but may need to rethink that over time &amp; weaving in the reality of this.</a:t>
            </a:r>
          </a:p>
          <a:p>
            <a:endParaRPr lang="en-CA" dirty="0"/>
          </a:p>
        </p:txBody>
      </p:sp>
      <p:sp>
        <p:nvSpPr>
          <p:cNvPr id="4" name="Slide Number Placeholder 3"/>
          <p:cNvSpPr>
            <a:spLocks noGrp="1"/>
          </p:cNvSpPr>
          <p:nvPr>
            <p:ph type="sldNum" sz="quarter" idx="5"/>
          </p:nvPr>
        </p:nvSpPr>
        <p:spPr/>
        <p:txBody>
          <a:bodyPr/>
          <a:lstStyle/>
          <a:p>
            <a:fld id="{7C4F1708-B4B8-471F-AB22-949B8ADF0235}" type="slidenum">
              <a:rPr lang="en-CA" smtClean="0"/>
              <a:t>36</a:t>
            </a:fld>
            <a:endParaRPr lang="en-CA"/>
          </a:p>
        </p:txBody>
      </p:sp>
    </p:spTree>
    <p:extLst>
      <p:ext uri="{BB962C8B-B14F-4D97-AF65-F5344CB8AC3E}">
        <p14:creationId xmlns:p14="http://schemas.microsoft.com/office/powerpoint/2010/main" val="35447459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413f08fb26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413f08fb2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Tx/>
              <a:buSzTx/>
              <a:buFontTx/>
              <a:buNone/>
              <a:tabLst/>
              <a:defRPr/>
            </a:pPr>
            <a:r>
              <a:rPr lang="en-CA" sz="1100" b="1" dirty="0"/>
              <a:t>Speaker: </a:t>
            </a:r>
            <a:r>
              <a:rPr lang="en-CA" sz="1100" b="0" dirty="0"/>
              <a:t>Cory</a:t>
            </a:r>
          </a:p>
          <a:p>
            <a:pPr marL="158750" indent="0">
              <a:buNone/>
            </a:pPr>
            <a:endParaRPr lang="en-CA" sz="1100" b="0" i="0" u="none" strike="noStrike" cap="none" dirty="0">
              <a:solidFill>
                <a:srgbClr val="000000"/>
              </a:solidFill>
              <a:effectLst/>
              <a:latin typeface="Arial"/>
              <a:ea typeface="Arial"/>
              <a:cs typeface="Arial"/>
              <a:sym typeface="Arial"/>
            </a:endParaRPr>
          </a:p>
          <a:p>
            <a:pPr marL="158750" indent="0">
              <a:buNone/>
            </a:pPr>
            <a:r>
              <a:rPr lang="en-CA" sz="1100" b="0" i="0" u="none" strike="noStrike" cap="none" dirty="0">
                <a:solidFill>
                  <a:srgbClr val="000000"/>
                </a:solidFill>
                <a:effectLst/>
                <a:latin typeface="Arial"/>
                <a:ea typeface="Arial"/>
                <a:cs typeface="Arial"/>
                <a:sym typeface="Arial"/>
              </a:rPr>
              <a:t>So how do you do this?</a:t>
            </a:r>
          </a:p>
          <a:p>
            <a:pPr marL="158750" indent="0">
              <a:buNone/>
            </a:pPr>
            <a:endParaRPr lang="en-CA" sz="1100" b="0" i="0" u="none" strike="noStrike" cap="none" dirty="0">
              <a:solidFill>
                <a:srgbClr val="000000"/>
              </a:solidFill>
              <a:effectLst/>
              <a:latin typeface="Arial"/>
              <a:cs typeface="Arial"/>
              <a:sym typeface="Arial"/>
            </a:endParaRPr>
          </a:p>
          <a:p>
            <a:pPr marL="158750" indent="0">
              <a:buNone/>
            </a:pPr>
            <a:r>
              <a:rPr lang="en-CA" sz="1100" b="0" i="0" u="none" strike="noStrike" cap="none" dirty="0">
                <a:solidFill>
                  <a:srgbClr val="000000"/>
                </a:solidFill>
                <a:effectLst/>
                <a:latin typeface="Arial"/>
                <a:cs typeface="Arial"/>
                <a:sym typeface="Arial"/>
              </a:rPr>
              <a:t>We need to consider:</a:t>
            </a:r>
          </a:p>
          <a:p>
            <a:pPr marL="330200" indent="-171450">
              <a:buFontTx/>
              <a:buChar char="-"/>
            </a:pPr>
            <a:r>
              <a:rPr lang="en-CA" sz="1100" b="0" i="0" u="none" strike="noStrike" cap="none" dirty="0">
                <a:solidFill>
                  <a:srgbClr val="000000"/>
                </a:solidFill>
                <a:effectLst/>
                <a:latin typeface="Arial"/>
                <a:cs typeface="Arial"/>
                <a:sym typeface="Arial"/>
              </a:rPr>
              <a:t>Reserves. Need to look at current budgeted transfers into reserves, budget transfers out, minimum reserve levels based on </a:t>
            </a:r>
            <a:r>
              <a:rPr lang="en-CA" sz="1100" b="0" i="0" u="none" strike="noStrike" cap="none" dirty="0" err="1">
                <a:solidFill>
                  <a:srgbClr val="000000"/>
                </a:solidFill>
                <a:effectLst/>
                <a:latin typeface="Arial"/>
                <a:cs typeface="Arial"/>
                <a:sym typeface="Arial"/>
              </a:rPr>
              <a:t>mitigrating</a:t>
            </a:r>
            <a:r>
              <a:rPr lang="en-CA" sz="1100" b="0" i="0" u="none" strike="noStrike" cap="none" dirty="0">
                <a:solidFill>
                  <a:srgbClr val="000000"/>
                </a:solidFill>
                <a:effectLst/>
                <a:latin typeface="Arial"/>
                <a:cs typeface="Arial"/>
                <a:sym typeface="Arial"/>
              </a:rPr>
              <a:t> risk &amp; creating what we call a financial buffer</a:t>
            </a:r>
          </a:p>
          <a:p>
            <a:pPr marL="330200" indent="-171450">
              <a:buFontTx/>
              <a:buChar char="-"/>
            </a:pPr>
            <a:r>
              <a:rPr lang="en-CA" sz="1100" b="0" i="0" u="none" strike="noStrike" cap="none" dirty="0">
                <a:solidFill>
                  <a:srgbClr val="000000"/>
                </a:solidFill>
                <a:effectLst/>
                <a:latin typeface="Arial"/>
                <a:cs typeface="Arial"/>
                <a:sym typeface="Arial"/>
              </a:rPr>
              <a:t>Debt. We need to consider how much</a:t>
            </a:r>
          </a:p>
          <a:p>
            <a:pPr marL="330200" indent="-171450">
              <a:buFontTx/>
              <a:buChar char="-"/>
            </a:pPr>
            <a:r>
              <a:rPr lang="en-CA" sz="1100" b="0" i="0" u="none" strike="noStrike" cap="none" dirty="0">
                <a:solidFill>
                  <a:srgbClr val="000000"/>
                </a:solidFill>
                <a:effectLst/>
                <a:latin typeface="Arial"/>
                <a:cs typeface="Arial"/>
                <a:sym typeface="Arial"/>
              </a:rPr>
              <a:t>Affordability. Can our citizens afford this.</a:t>
            </a:r>
          </a:p>
          <a:p>
            <a:pPr marL="330200" indent="-171450">
              <a:buFontTx/>
              <a:buChar char="-"/>
            </a:pPr>
            <a:endParaRPr lang="en-CA" sz="1100" b="0" i="0" u="none" strike="noStrike" cap="none" dirty="0">
              <a:solidFill>
                <a:srgbClr val="000000"/>
              </a:solidFill>
              <a:effectLst/>
              <a:latin typeface="Arial"/>
              <a:cs typeface="Arial"/>
              <a:sym typeface="Arial"/>
            </a:endParaRPr>
          </a:p>
          <a:p>
            <a:pPr marL="158750" indent="0">
              <a:buFontTx/>
              <a:buNone/>
            </a:pPr>
            <a:r>
              <a:rPr lang="en-CA" sz="1100" b="0" i="0" u="none" strike="noStrike" cap="none" dirty="0">
                <a:solidFill>
                  <a:srgbClr val="000000"/>
                </a:solidFill>
                <a:effectLst/>
                <a:latin typeface="Arial"/>
                <a:cs typeface="Arial"/>
                <a:sym typeface="Arial"/>
              </a:rPr>
              <a:t>There is often some back &amp; forth here. For example: if we want to keep our </a:t>
            </a:r>
            <a:r>
              <a:rPr lang="en-CA" sz="1100" b="0" i="0" u="none" strike="noStrike" cap="none" dirty="0" err="1">
                <a:solidFill>
                  <a:srgbClr val="000000"/>
                </a:solidFill>
                <a:effectLst/>
                <a:latin typeface="Arial"/>
                <a:cs typeface="Arial"/>
                <a:sym typeface="Arial"/>
              </a:rPr>
              <a:t>healthscore</a:t>
            </a:r>
            <a:r>
              <a:rPr lang="en-CA" sz="1100" b="0" i="0" u="none" strike="noStrike" cap="none" dirty="0">
                <a:solidFill>
                  <a:srgbClr val="000000"/>
                </a:solidFill>
                <a:effectLst/>
                <a:latin typeface="Arial"/>
                <a:cs typeface="Arial"/>
                <a:sym typeface="Arial"/>
              </a:rPr>
              <a:t> the same, what is the impact to reserves, debt &amp; affordability? If it doesn’t work, then you know you need to reduce your </a:t>
            </a:r>
            <a:r>
              <a:rPr lang="en-CA" sz="1100" b="0" i="0" u="none" strike="noStrike" cap="none" dirty="0" err="1">
                <a:solidFill>
                  <a:srgbClr val="000000"/>
                </a:solidFill>
                <a:effectLst/>
                <a:latin typeface="Arial"/>
                <a:cs typeface="Arial"/>
                <a:sym typeface="Arial"/>
              </a:rPr>
              <a:t>healthscore</a:t>
            </a:r>
            <a:r>
              <a:rPr lang="en-CA" sz="1100" b="0" i="0" u="none" strike="noStrike" cap="none" dirty="0">
                <a:solidFill>
                  <a:srgbClr val="000000"/>
                </a:solidFill>
                <a:effectLst/>
                <a:latin typeface="Arial"/>
                <a:cs typeface="Arial"/>
                <a:sym typeface="Arial"/>
              </a:rPr>
              <a:t> or in other words adjust risk &amp; level of service. </a:t>
            </a:r>
          </a:p>
          <a:p>
            <a:pPr marL="158750" indent="0">
              <a:buFontTx/>
              <a:buNone/>
            </a:pPr>
            <a:endParaRPr lang="en-CA" sz="1100" b="0" i="0" u="none" strike="noStrike" cap="none" dirty="0">
              <a:solidFill>
                <a:srgbClr val="000000"/>
              </a:solidFill>
              <a:effectLst/>
              <a:latin typeface="Arial"/>
              <a:cs typeface="Arial"/>
              <a:sym typeface="Arial"/>
            </a:endParaRPr>
          </a:p>
          <a:p>
            <a:pPr marL="158750" indent="0">
              <a:buFontTx/>
              <a:buNone/>
            </a:pPr>
            <a:r>
              <a:rPr lang="en-CA" sz="1100" b="0" i="0" u="none" strike="noStrike" cap="none" dirty="0">
                <a:solidFill>
                  <a:srgbClr val="000000"/>
                </a:solidFill>
                <a:effectLst/>
                <a:latin typeface="Arial"/>
                <a:cs typeface="Arial"/>
                <a:sym typeface="Arial"/>
              </a:rPr>
              <a:t>There</a:t>
            </a:r>
          </a:p>
          <a:p>
            <a:pPr marL="158750" indent="0">
              <a:buFontTx/>
              <a:buNone/>
            </a:pPr>
            <a:r>
              <a:rPr lang="en-CA" sz="1100" b="0" i="0" u="none" strike="noStrike" cap="none" dirty="0">
                <a:solidFill>
                  <a:srgbClr val="000000"/>
                </a:solidFill>
                <a:effectLst/>
                <a:latin typeface="Arial"/>
                <a:cs typeface="Arial"/>
                <a:sym typeface="Arial"/>
              </a:rPr>
              <a:t>Going back to the Comox example: that is why we created a </a:t>
            </a:r>
            <a:r>
              <a:rPr lang="en-CA" sz="1100" b="0" i="0" u="none" strike="noStrike" cap="none" dirty="0" err="1">
                <a:solidFill>
                  <a:srgbClr val="000000"/>
                </a:solidFill>
                <a:effectLst/>
                <a:latin typeface="Arial"/>
                <a:cs typeface="Arial"/>
                <a:sym typeface="Arial"/>
              </a:rPr>
              <a:t>varitety</a:t>
            </a:r>
            <a:r>
              <a:rPr lang="en-CA" sz="1100" b="0" i="0" u="none" strike="noStrike" cap="none" dirty="0">
                <a:solidFill>
                  <a:srgbClr val="000000"/>
                </a:solidFill>
                <a:effectLst/>
                <a:latin typeface="Arial"/>
                <a:cs typeface="Arial"/>
                <a:sym typeface="Arial"/>
              </a:rPr>
              <a:t> of different scenarios. One might not be  desired but not financially possible. By connecting them both it will prevent lots of back &amp; forth. </a:t>
            </a:r>
            <a:endParaRPr dirty="0"/>
          </a:p>
        </p:txBody>
      </p:sp>
    </p:spTree>
    <p:extLst>
      <p:ext uri="{BB962C8B-B14F-4D97-AF65-F5344CB8AC3E}">
        <p14:creationId xmlns:p14="http://schemas.microsoft.com/office/powerpoint/2010/main" val="11131620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413f08fb26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413f08fb2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200" b="1" dirty="0"/>
              <a:t>Speaker: </a:t>
            </a:r>
            <a:r>
              <a:rPr lang="en-CA" sz="1200" b="0" dirty="0"/>
              <a:t>Cory</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200" b="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200" b="0" dirty="0"/>
              <a:t>Frustration with trying to communicate results in a way that resonate with everyone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200" b="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1570082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413f08fb26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413f08fb2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200" b="1" dirty="0"/>
              <a:t>Speaker: </a:t>
            </a:r>
            <a:r>
              <a:rPr lang="en-CA" sz="1200" b="0" dirty="0"/>
              <a:t>Cory</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200" b="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200" b="0" dirty="0" err="1"/>
              <a:t>Eveyrone</a:t>
            </a:r>
            <a:r>
              <a:rPr lang="en-CA" sz="1200" b="0" dirty="0"/>
              <a:t> wants to communicate the results crystal clear, get everyone on the same page &amp; not have to convince, convince, convince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200" b="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200" b="0" dirty="0"/>
              <a:t>Also wanted to move away from telling councils this is what you should do, to telling them this is the impact of your decision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9997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413f08fb26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413f08fb2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CA" b="1" dirty="0"/>
              <a:t>Speaker: </a:t>
            </a:r>
            <a:r>
              <a:rPr lang="en-CA" b="0" dirty="0"/>
              <a:t>Cory</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CA" b="0"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CA" b="0" dirty="0"/>
              <a:t>Along this journey, Comox bumped up against some common challenges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CA" b="1"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CA" b="1" dirty="0"/>
              <a:t>The 1</a:t>
            </a:r>
            <a:r>
              <a:rPr lang="en-CA" b="1" baseline="30000" dirty="0"/>
              <a:t>st</a:t>
            </a:r>
            <a:r>
              <a:rPr lang="en-CA" b="1" dirty="0"/>
              <a:t> challenge &amp; the biggest of them all.</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CA" b="1"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CA" b="0" dirty="0"/>
              <a:t>The town first identified their asset replacement budget using </a:t>
            </a:r>
            <a:r>
              <a:rPr lang="en-CA" dirty="0"/>
              <a:t>life cycle funding forecasts which suggested the Town needed to increase their asset replacement budget from $2.5 million to $7 million. In order to bridge the funding gap, the town would have had to increase taxes 52%. ($4.5 million or 280% into asset replacement investments). This was unrealistic &amp; not financially feasible.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CA" dirty="0"/>
          </a:p>
          <a:p>
            <a:pPr marL="158750" indent="0">
              <a:buFont typeface="Arial" panose="020B0604020202020204" pitchFamily="34" charset="0"/>
              <a:buNone/>
            </a:pPr>
            <a:endParaRPr lang="en-CA" dirty="0"/>
          </a:p>
        </p:txBody>
      </p:sp>
    </p:spTree>
    <p:extLst>
      <p:ext uri="{BB962C8B-B14F-4D97-AF65-F5344CB8AC3E}">
        <p14:creationId xmlns:p14="http://schemas.microsoft.com/office/powerpoint/2010/main" val="32350605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413f08fb26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413f08fb2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200" b="1" dirty="0"/>
              <a:t>Speaker: </a:t>
            </a:r>
            <a:r>
              <a:rPr lang="en-CA" sz="1200" b="0" dirty="0"/>
              <a:t>Cory</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200" b="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200" b="0" dirty="0" err="1"/>
              <a:t>Eveyrone</a:t>
            </a:r>
            <a:r>
              <a:rPr lang="en-CA" sz="1200" b="0" dirty="0"/>
              <a:t> wants to communicate the results crystal clear, get everyone on the same page &amp; not have to convince, convince, convince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200" b="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5939444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413f08fb26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413f08fb2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200" b="1" dirty="0"/>
              <a:t>Speaker: </a:t>
            </a:r>
            <a:r>
              <a:rPr lang="en-CA" sz="1200" b="0" dirty="0"/>
              <a:t>Cory</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200" b="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200" b="0" dirty="0" err="1"/>
              <a:t>Eveyrone</a:t>
            </a:r>
            <a:r>
              <a:rPr lang="en-CA" sz="1200" b="0" dirty="0"/>
              <a:t> wants to communicate the results crystal clear, get everyone on the same page &amp; not have to convince, convince, convince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200" b="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8556214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Cost Side</a:t>
            </a:r>
          </a:p>
          <a:p>
            <a:r>
              <a:rPr lang="en-CA"/>
              <a:t>- Indexing cost</a:t>
            </a:r>
          </a:p>
        </p:txBody>
      </p:sp>
      <p:sp>
        <p:nvSpPr>
          <p:cNvPr id="4" name="Slide Number Placeholder 3"/>
          <p:cNvSpPr>
            <a:spLocks noGrp="1"/>
          </p:cNvSpPr>
          <p:nvPr>
            <p:ph type="sldNum" sz="quarter" idx="5"/>
          </p:nvPr>
        </p:nvSpPr>
        <p:spPr/>
        <p:txBody>
          <a:bodyPr/>
          <a:lstStyle/>
          <a:p>
            <a:fld id="{7C4F1708-B4B8-471F-AB22-949B8ADF0235}" type="slidenum">
              <a:rPr lang="en-CA" smtClean="0"/>
              <a:t>42</a:t>
            </a:fld>
            <a:endParaRPr lang="en-CA"/>
          </a:p>
        </p:txBody>
      </p:sp>
    </p:spTree>
    <p:extLst>
      <p:ext uri="{BB962C8B-B14F-4D97-AF65-F5344CB8AC3E}">
        <p14:creationId xmlns:p14="http://schemas.microsoft.com/office/powerpoint/2010/main" val="26771471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Cost Side</a:t>
            </a:r>
          </a:p>
          <a:p>
            <a:r>
              <a:rPr lang="en-CA"/>
              <a:t>- Indexing cost</a:t>
            </a:r>
          </a:p>
        </p:txBody>
      </p:sp>
      <p:sp>
        <p:nvSpPr>
          <p:cNvPr id="4" name="Slide Number Placeholder 3"/>
          <p:cNvSpPr>
            <a:spLocks noGrp="1"/>
          </p:cNvSpPr>
          <p:nvPr>
            <p:ph type="sldNum" sz="quarter" idx="5"/>
          </p:nvPr>
        </p:nvSpPr>
        <p:spPr/>
        <p:txBody>
          <a:bodyPr/>
          <a:lstStyle/>
          <a:p>
            <a:fld id="{7C4F1708-B4B8-471F-AB22-949B8ADF0235}" type="slidenum">
              <a:rPr lang="en-CA" smtClean="0"/>
              <a:t>43</a:t>
            </a:fld>
            <a:endParaRPr lang="en-CA"/>
          </a:p>
        </p:txBody>
      </p:sp>
    </p:spTree>
    <p:extLst>
      <p:ext uri="{BB962C8B-B14F-4D97-AF65-F5344CB8AC3E}">
        <p14:creationId xmlns:p14="http://schemas.microsoft.com/office/powerpoint/2010/main" val="5015151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Cost Side</a:t>
            </a:r>
          </a:p>
          <a:p>
            <a:r>
              <a:rPr lang="en-CA"/>
              <a:t>- Indexing cost</a:t>
            </a:r>
          </a:p>
        </p:txBody>
      </p:sp>
      <p:sp>
        <p:nvSpPr>
          <p:cNvPr id="4" name="Slide Number Placeholder 3"/>
          <p:cNvSpPr>
            <a:spLocks noGrp="1"/>
          </p:cNvSpPr>
          <p:nvPr>
            <p:ph type="sldNum" sz="quarter" idx="5"/>
          </p:nvPr>
        </p:nvSpPr>
        <p:spPr/>
        <p:txBody>
          <a:bodyPr/>
          <a:lstStyle/>
          <a:p>
            <a:fld id="{7C4F1708-B4B8-471F-AB22-949B8ADF0235}" type="slidenum">
              <a:rPr lang="en-CA" smtClean="0"/>
              <a:t>44</a:t>
            </a:fld>
            <a:endParaRPr lang="en-CA"/>
          </a:p>
        </p:txBody>
      </p:sp>
    </p:spTree>
    <p:extLst>
      <p:ext uri="{BB962C8B-B14F-4D97-AF65-F5344CB8AC3E}">
        <p14:creationId xmlns:p14="http://schemas.microsoft.com/office/powerpoint/2010/main" val="28533352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Definitions</a:t>
            </a:r>
          </a:p>
          <a:p>
            <a:r>
              <a:rPr lang="en-CA" b="1"/>
              <a:t>Past Life Assets</a:t>
            </a:r>
            <a:r>
              <a:rPr lang="en-CA"/>
              <a:t>: % of the asset portfolio that is past it estimated service life</a:t>
            </a:r>
          </a:p>
          <a:p>
            <a:r>
              <a:rPr lang="en-CA" b="1"/>
              <a:t>Consumption</a:t>
            </a:r>
            <a:r>
              <a:rPr lang="en-CA"/>
              <a:t>: How far into the estimated asset life span?</a:t>
            </a:r>
          </a:p>
          <a:p>
            <a:r>
              <a:rPr lang="en-CA" b="1" err="1"/>
              <a:t>HealthScore</a:t>
            </a:r>
            <a:r>
              <a:rPr lang="en-CA" b="1"/>
              <a:t>: </a:t>
            </a:r>
            <a:r>
              <a:rPr lang="en-CA"/>
              <a:t>Measure of the assets likelihood to deliver service without disruption. The higher the </a:t>
            </a:r>
            <a:r>
              <a:rPr lang="en-CA" err="1"/>
              <a:t>healthscore</a:t>
            </a:r>
            <a:r>
              <a:rPr lang="en-CA"/>
              <a:t>, the more likely the asset can deliver services with a lower likelihood of service disruption.</a:t>
            </a:r>
          </a:p>
          <a:p>
            <a:endParaRPr lang="en-CA"/>
          </a:p>
          <a:p>
            <a:endParaRPr lang="en-PH"/>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1B67AF-C986-4264-AA9C-06E2F9E61B48}" type="slidenum">
              <a:rPr kumimoji="0" lang="en-P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P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2592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1B67AF-C986-4264-AA9C-06E2F9E61B48}" type="slidenum">
              <a:rPr kumimoji="0" lang="en-P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P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63327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cap="none" dirty="0">
                <a:solidFill>
                  <a:srgbClr val="000000"/>
                </a:solidFill>
                <a:effectLst/>
                <a:latin typeface="Arial"/>
                <a:ea typeface="Arial"/>
                <a:cs typeface="Arial"/>
                <a:sym typeface="Arial"/>
              </a:rPr>
              <a:t>Speaker: </a:t>
            </a:r>
            <a:r>
              <a:rPr lang="en-CA" sz="1200" b="0" i="0" u="none" strike="noStrike" cap="none" dirty="0">
                <a:solidFill>
                  <a:srgbClr val="000000"/>
                </a:solidFill>
                <a:effectLst/>
                <a:latin typeface="Arial"/>
                <a:ea typeface="Arial"/>
                <a:cs typeface="Arial"/>
                <a:sym typeface="Arial"/>
              </a:rPr>
              <a:t>Cory</a:t>
            </a:r>
          </a:p>
          <a:p>
            <a:endParaRPr lang="en-CA" dirty="0"/>
          </a:p>
          <a:p>
            <a:endParaRPr lang="en-CA" dirty="0"/>
          </a:p>
          <a:p>
            <a:r>
              <a:rPr lang="en-CA" dirty="0"/>
              <a:t>You can see we looked at developing various </a:t>
            </a:r>
            <a:r>
              <a:rPr lang="en-CA" dirty="0" err="1"/>
              <a:t>scanrios</a:t>
            </a:r>
            <a:r>
              <a:rPr lang="en-CA" dirty="0"/>
              <a:t>.</a:t>
            </a:r>
          </a:p>
          <a:p>
            <a:endParaRPr lang="en-CA" dirty="0"/>
          </a:p>
          <a:p>
            <a:r>
              <a:rPr lang="en-CA" dirty="0"/>
              <a:t>Scenario 1 was based around keeping the asset which means same level of service &amp; risk</a:t>
            </a:r>
          </a:p>
          <a:p>
            <a:endParaRPr lang="en-CA" dirty="0"/>
          </a:p>
          <a:p>
            <a:r>
              <a:rPr lang="en-CA" dirty="0" err="1"/>
              <a:t>Sceanrio</a:t>
            </a:r>
            <a:r>
              <a:rPr lang="en-CA" dirty="0"/>
              <a:t> 2 was based around reducing level of service &amp; increasing risk.</a:t>
            </a:r>
          </a:p>
          <a:p>
            <a:endParaRPr lang="en-CA" dirty="0"/>
          </a:p>
          <a:p>
            <a:endParaRPr lang="en-CA" dirty="0"/>
          </a:p>
          <a:p>
            <a:r>
              <a:rPr lang="en-CA" dirty="0"/>
              <a:t>If you remember </a:t>
            </a:r>
            <a:r>
              <a:rPr lang="en-CA" dirty="0" err="1"/>
              <a:t>cCve</a:t>
            </a:r>
            <a:r>
              <a:rPr lang="en-CA" dirty="0"/>
              <a:t> talking about the roads department coming forward with a large budget, well with this approach we can show them that maybe you cannot afford to keep the health of roads the same so what other asset categories need to give?</a:t>
            </a:r>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7C4F1708-B4B8-471F-AB22-949B8ADF0235}" type="slidenum">
              <a:rPr lang="en-CA" smtClean="0"/>
              <a:t>51</a:t>
            </a:fld>
            <a:endParaRPr lang="en-CA"/>
          </a:p>
        </p:txBody>
      </p:sp>
    </p:spTree>
    <p:extLst>
      <p:ext uri="{BB962C8B-B14F-4D97-AF65-F5344CB8AC3E}">
        <p14:creationId xmlns:p14="http://schemas.microsoft.com/office/powerpoint/2010/main" val="4252352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cap="none" dirty="0">
                <a:solidFill>
                  <a:srgbClr val="000000"/>
                </a:solidFill>
                <a:effectLst/>
                <a:latin typeface="Arial"/>
                <a:ea typeface="Arial"/>
                <a:cs typeface="Arial"/>
                <a:sym typeface="Arial"/>
              </a:rPr>
              <a:t>Speaker: </a:t>
            </a:r>
            <a:r>
              <a:rPr lang="en-CA" sz="1200" b="0" i="0" u="none" strike="noStrike" cap="none" dirty="0">
                <a:solidFill>
                  <a:srgbClr val="000000"/>
                </a:solidFill>
                <a:effectLst/>
                <a:latin typeface="Arial"/>
                <a:ea typeface="Arial"/>
                <a:cs typeface="Arial"/>
                <a:sym typeface="Arial"/>
              </a:rPr>
              <a:t>Cory</a:t>
            </a:r>
          </a:p>
          <a:p>
            <a:endParaRPr lang="en-CA" dirty="0"/>
          </a:p>
          <a:p>
            <a:endParaRPr lang="en-CA" dirty="0"/>
          </a:p>
          <a:p>
            <a:r>
              <a:rPr lang="en-CA" dirty="0"/>
              <a:t>You can see we looked at developing various </a:t>
            </a:r>
            <a:r>
              <a:rPr lang="en-CA" dirty="0" err="1"/>
              <a:t>scanrios</a:t>
            </a:r>
            <a:r>
              <a:rPr lang="en-CA" dirty="0"/>
              <a:t>.</a:t>
            </a:r>
          </a:p>
          <a:p>
            <a:endParaRPr lang="en-CA" dirty="0"/>
          </a:p>
          <a:p>
            <a:r>
              <a:rPr lang="en-CA" dirty="0"/>
              <a:t>Scenario 1 was based around keeping the asset which means same level of service &amp; risk</a:t>
            </a:r>
          </a:p>
          <a:p>
            <a:endParaRPr lang="en-CA" dirty="0"/>
          </a:p>
          <a:p>
            <a:r>
              <a:rPr lang="en-CA" dirty="0" err="1"/>
              <a:t>Sceanrio</a:t>
            </a:r>
            <a:r>
              <a:rPr lang="en-CA" dirty="0"/>
              <a:t> 2 was based around reducing level of service &amp; increasing risk.</a:t>
            </a:r>
          </a:p>
          <a:p>
            <a:endParaRPr lang="en-CA" dirty="0"/>
          </a:p>
          <a:p>
            <a:endParaRPr lang="en-CA" dirty="0"/>
          </a:p>
          <a:p>
            <a:r>
              <a:rPr lang="en-CA" dirty="0"/>
              <a:t>If you remember </a:t>
            </a:r>
            <a:r>
              <a:rPr lang="en-CA" dirty="0" err="1"/>
              <a:t>cCve</a:t>
            </a:r>
            <a:r>
              <a:rPr lang="en-CA" dirty="0"/>
              <a:t> talking about the roads department coming forward with a large budget, well with this approach we can show them that maybe you cannot afford to keep the health of roads the same so what other asset categories need to give?</a:t>
            </a:r>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7C4F1708-B4B8-471F-AB22-949B8ADF0235}" type="slidenum">
              <a:rPr lang="en-CA" smtClean="0"/>
              <a:t>52</a:t>
            </a:fld>
            <a:endParaRPr lang="en-CA"/>
          </a:p>
        </p:txBody>
      </p:sp>
    </p:spTree>
    <p:extLst>
      <p:ext uri="{BB962C8B-B14F-4D97-AF65-F5344CB8AC3E}">
        <p14:creationId xmlns:p14="http://schemas.microsoft.com/office/powerpoint/2010/main" val="440465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413f08fb26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413f08fb2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CA" b="1" dirty="0"/>
              <a:t>Speaker 1: </a:t>
            </a:r>
            <a:r>
              <a:rPr lang="en-CA" b="0" dirty="0"/>
              <a:t>Cory?  | Clive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CA"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CA" dirty="0"/>
              <a:t>The life cycle funding target were presented but there was no consideration on how we were going to fund it. There was no consideration to the impact on taxation, debt, reserves </a:t>
            </a:r>
            <a:r>
              <a:rPr lang="en-CA" dirty="0" err="1"/>
              <a:t>etc</a:t>
            </a:r>
            <a:r>
              <a:rPr lang="en-CA" dirty="0"/>
              <a:t>….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CA"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CA" dirty="0"/>
              <a:t>Cory to Pause &amp; ask </a:t>
            </a:r>
            <a:r>
              <a:rPr lang="en-CA" dirty="0" err="1"/>
              <a:t>clive</a:t>
            </a:r>
            <a:r>
              <a:rPr lang="en-CA" dirty="0"/>
              <a:t> if he has anything to add….</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CA"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CA" b="1" dirty="0"/>
              <a:t>Clive: </a:t>
            </a:r>
            <a:r>
              <a:rPr lang="en-CA" dirty="0"/>
              <a:t>Without a long-term financial plan, its still an awareness thing &amp; no plan…..</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CA" dirty="0"/>
          </a:p>
        </p:txBody>
      </p:sp>
    </p:spTree>
    <p:extLst>
      <p:ext uri="{BB962C8B-B14F-4D97-AF65-F5344CB8AC3E}">
        <p14:creationId xmlns:p14="http://schemas.microsoft.com/office/powerpoint/2010/main" val="3531659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413f08fb26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413f08fb2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CA" b="1" dirty="0"/>
              <a:t>Speaker: </a:t>
            </a:r>
            <a:r>
              <a:rPr lang="en-CA" dirty="0"/>
              <a:t>Cory | Clive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CA"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CA" dirty="0"/>
              <a:t>It was difficult to predict how risk &amp; level of service would change into the future based the identified replacement budget. This made it difficult for staff &amp; council to set budgets with confidence &amp; understand the impact their decisions today have on their future.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CA"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CA" b="1" dirty="0"/>
              <a:t>Speaker: </a:t>
            </a:r>
            <a:r>
              <a:rPr lang="en-CA" b="0" dirty="0"/>
              <a:t>Clive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CA"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CA" b="1" dirty="0"/>
              <a:t>Comox Example: </a:t>
            </a:r>
            <a:r>
              <a:rPr lang="en-CA" dirty="0"/>
              <a:t>Roads department came in &amp; just finish a road condition assessment. They said they needed $X million &amp; our entire general capital fund budget was $X million. But we had no systematic way to show them trade-off between investing the entire budget into roads  &amp; what that would mean for the rest of the asset categories &amp; how that aligned with future level of service needs.</a:t>
            </a:r>
          </a:p>
          <a:p>
            <a:pPr marL="158750" indent="0">
              <a:buFont typeface="Arial" panose="020B0604020202020204" pitchFamily="34" charset="0"/>
              <a:buNone/>
            </a:pPr>
            <a:endParaRPr lang="en-CA" dirty="0"/>
          </a:p>
        </p:txBody>
      </p:sp>
    </p:spTree>
    <p:extLst>
      <p:ext uri="{BB962C8B-B14F-4D97-AF65-F5344CB8AC3E}">
        <p14:creationId xmlns:p14="http://schemas.microsoft.com/office/powerpoint/2010/main" val="1299866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413f08fb26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413f08fb2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1" dirty="0"/>
              <a:t>Speaker: </a:t>
            </a:r>
            <a:r>
              <a:rPr lang="en-CA" b="0" dirty="0"/>
              <a:t>Clive</a:t>
            </a:r>
          </a:p>
          <a:p>
            <a:pPr marL="158750" indent="0">
              <a:buFont typeface="Arial" panose="020B0604020202020204" pitchFamily="34" charset="0"/>
              <a:buNone/>
            </a:pPr>
            <a:endParaRPr lang="en-CA" dirty="0"/>
          </a:p>
          <a:p>
            <a:pPr marL="158750" indent="0">
              <a:buFont typeface="Arial" panose="020B0604020202020204" pitchFamily="34" charset="0"/>
              <a:buNone/>
            </a:pPr>
            <a:r>
              <a:rPr lang="en-CA" b="1" dirty="0"/>
              <a:t>Comox Example:  </a:t>
            </a:r>
            <a:r>
              <a:rPr lang="en-CA" b="0" dirty="0"/>
              <a:t>One councillor said we are going to lower taxes, build a new building &amp; put bike lanes but by doing the presentation on AM we have been able to show them the wave of costs coming to the Town. If we miss the opportunity to share AM we miss the opportunity to get them to think about long-term…….</a:t>
            </a:r>
          </a:p>
        </p:txBody>
      </p:sp>
    </p:spTree>
    <p:extLst>
      <p:ext uri="{BB962C8B-B14F-4D97-AF65-F5344CB8AC3E}">
        <p14:creationId xmlns:p14="http://schemas.microsoft.com/office/powerpoint/2010/main" val="3782231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413f08fb26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413f08fb2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CA" b="1" dirty="0"/>
              <a:t>Speaker: </a:t>
            </a:r>
            <a:r>
              <a:rPr lang="en-CA" b="0" dirty="0"/>
              <a:t>Clive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CA"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CA"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CA" b="1" dirty="0"/>
              <a:t>Comox Example: </a:t>
            </a:r>
            <a:r>
              <a:rPr lang="en-CA" dirty="0"/>
              <a:t>Comox had a GIS system with some attribute data but not all required to support asset management, spreadsheets with data. We had a TCA inventory but wasn’t sure which direction to go &amp; what sources to use? How do we keep data up to date?  What data would be the most reliable plan &amp; there was some thought that we needed to go collect a bunch of new data to build our plan. </a:t>
            </a:r>
          </a:p>
        </p:txBody>
      </p:sp>
    </p:spTree>
    <p:extLst>
      <p:ext uri="{BB962C8B-B14F-4D97-AF65-F5344CB8AC3E}">
        <p14:creationId xmlns:p14="http://schemas.microsoft.com/office/powerpoint/2010/main" val="1277093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413f08fb26_0_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413f08fb26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Tx/>
              <a:buSzTx/>
              <a:buFontTx/>
              <a:buNone/>
              <a:tabLst/>
              <a:defRPr/>
            </a:pPr>
            <a:r>
              <a:rPr lang="en-CA" sz="1100" b="1" dirty="0"/>
              <a:t>Speaker: </a:t>
            </a:r>
            <a:r>
              <a:rPr lang="en-CA" sz="1100" b="0" dirty="0"/>
              <a:t>Cory</a:t>
            </a:r>
          </a:p>
          <a:p>
            <a:pPr marL="158750" indent="0">
              <a:buNone/>
            </a:pPr>
            <a:endParaRPr lang="en-CA" sz="1100" b="0" i="0" u="none" strike="noStrike" cap="none" dirty="0">
              <a:solidFill>
                <a:srgbClr val="000000"/>
              </a:solidFill>
              <a:effectLst/>
              <a:latin typeface="Arial"/>
              <a:ea typeface="Arial"/>
              <a:cs typeface="Arial"/>
              <a:sym typeface="Arial"/>
            </a:endParaRPr>
          </a:p>
          <a:p>
            <a:pPr marL="158750" indent="0">
              <a:buNone/>
            </a:pPr>
            <a:endParaRPr lang="en-CA" sz="1100" b="0" i="0" u="none" strike="noStrike" cap="none" dirty="0">
              <a:solidFill>
                <a:srgbClr val="000000"/>
              </a:solidFill>
              <a:effectLst/>
              <a:latin typeface="Arial"/>
              <a:ea typeface="Arial"/>
              <a:cs typeface="Arial"/>
              <a:sym typeface="Arial"/>
            </a:endParaRPr>
          </a:p>
          <a:p>
            <a:pPr marL="158750" indent="0">
              <a:buNone/>
            </a:pPr>
            <a:r>
              <a:rPr lang="en-CA" sz="1100" b="0" i="0" u="none" strike="noStrike" cap="none" dirty="0">
                <a:solidFill>
                  <a:srgbClr val="000000"/>
                </a:solidFill>
                <a:effectLst/>
                <a:latin typeface="Arial"/>
                <a:ea typeface="Arial"/>
                <a:cs typeface="Arial"/>
                <a:sym typeface="Arial"/>
              </a:rPr>
              <a:t>Of those challenges have any of you bumped up against them?</a:t>
            </a:r>
          </a:p>
          <a:p>
            <a:pPr marL="158750" indent="0">
              <a:buNone/>
            </a:pPr>
            <a:endParaRPr lang="en-CA" sz="1100" b="0" i="0" u="none" strike="noStrike" cap="none" dirty="0">
              <a:solidFill>
                <a:srgbClr val="000000"/>
              </a:solidFill>
              <a:effectLst/>
              <a:latin typeface="Arial"/>
              <a:ea typeface="Arial"/>
              <a:cs typeface="Arial"/>
              <a:sym typeface="Arial"/>
            </a:endParaRPr>
          </a:p>
          <a:p>
            <a:pPr marL="457200" indent="-298450">
              <a:buFontTx/>
              <a:buChar char="-"/>
            </a:pPr>
            <a:endParaRPr lang="en-CA"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595125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2AEBD-4BFE-4C22-B914-63B75ECD18EC}"/>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CA"/>
          </a:p>
        </p:txBody>
      </p:sp>
      <p:sp>
        <p:nvSpPr>
          <p:cNvPr id="3" name="Subtitle 2">
            <a:extLst>
              <a:ext uri="{FF2B5EF4-FFF2-40B4-BE49-F238E27FC236}">
                <a16:creationId xmlns:a16="http://schemas.microsoft.com/office/drawing/2014/main" id="{3054EB10-EF8D-4804-AA24-2EDFAF71E61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AE6E16FF-FEB1-462B-8E7C-4414E02B0A90}"/>
              </a:ext>
            </a:extLst>
          </p:cNvPr>
          <p:cNvSpPr>
            <a:spLocks noGrp="1"/>
          </p:cNvSpPr>
          <p:nvPr>
            <p:ph type="dt" sz="half" idx="10"/>
          </p:nvPr>
        </p:nvSpPr>
        <p:spPr/>
        <p:txBody>
          <a:bodyPr/>
          <a:lstStyle/>
          <a:p>
            <a:fld id="{867BDE8B-3C5A-4E48-894D-5042F9862E70}" type="datetimeFigureOut">
              <a:rPr lang="en-CA" smtClean="0"/>
              <a:t>2020-02-12</a:t>
            </a:fld>
            <a:endParaRPr lang="en-CA"/>
          </a:p>
        </p:txBody>
      </p:sp>
      <p:sp>
        <p:nvSpPr>
          <p:cNvPr id="5" name="Footer Placeholder 4">
            <a:extLst>
              <a:ext uri="{FF2B5EF4-FFF2-40B4-BE49-F238E27FC236}">
                <a16:creationId xmlns:a16="http://schemas.microsoft.com/office/drawing/2014/main" id="{1579EFB0-1A49-4451-B8CE-00866D1091E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7A32F79-10F0-47A9-BB07-6533067390E3}"/>
              </a:ext>
            </a:extLst>
          </p:cNvPr>
          <p:cNvSpPr>
            <a:spLocks noGrp="1"/>
          </p:cNvSpPr>
          <p:nvPr>
            <p:ph type="sldNum" sz="quarter" idx="12"/>
          </p:nvPr>
        </p:nvSpPr>
        <p:spPr/>
        <p:txBody>
          <a:bodyPr/>
          <a:lstStyle/>
          <a:p>
            <a:fld id="{4C416E7A-A5FE-4E1D-8082-3DCECABD2E31}" type="slidenum">
              <a:rPr lang="en-CA" smtClean="0"/>
              <a:t>‹#›</a:t>
            </a:fld>
            <a:endParaRPr lang="en-CA"/>
          </a:p>
        </p:txBody>
      </p:sp>
    </p:spTree>
    <p:extLst>
      <p:ext uri="{BB962C8B-B14F-4D97-AF65-F5344CB8AC3E}">
        <p14:creationId xmlns:p14="http://schemas.microsoft.com/office/powerpoint/2010/main" val="2439709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6D215-E07C-4839-BDC9-0CEA3AD522E5}"/>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8736086-A8B7-45A3-9699-FFEB3BC083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40AA99F-23EB-4B00-B1AC-473CD438CEEB}"/>
              </a:ext>
            </a:extLst>
          </p:cNvPr>
          <p:cNvSpPr>
            <a:spLocks noGrp="1"/>
          </p:cNvSpPr>
          <p:nvPr>
            <p:ph type="dt" sz="half" idx="10"/>
          </p:nvPr>
        </p:nvSpPr>
        <p:spPr/>
        <p:txBody>
          <a:bodyPr/>
          <a:lstStyle/>
          <a:p>
            <a:fld id="{867BDE8B-3C5A-4E48-894D-5042F9862E70}" type="datetimeFigureOut">
              <a:rPr lang="en-CA" smtClean="0"/>
              <a:t>2020-02-12</a:t>
            </a:fld>
            <a:endParaRPr lang="en-CA"/>
          </a:p>
        </p:txBody>
      </p:sp>
      <p:sp>
        <p:nvSpPr>
          <p:cNvPr id="5" name="Footer Placeholder 4">
            <a:extLst>
              <a:ext uri="{FF2B5EF4-FFF2-40B4-BE49-F238E27FC236}">
                <a16:creationId xmlns:a16="http://schemas.microsoft.com/office/drawing/2014/main" id="{D4BD5337-7C30-4FD1-A37C-96347170DB6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2F1314B-7C18-417A-A1DE-4A4BFD2BB0D4}"/>
              </a:ext>
            </a:extLst>
          </p:cNvPr>
          <p:cNvSpPr>
            <a:spLocks noGrp="1"/>
          </p:cNvSpPr>
          <p:nvPr>
            <p:ph type="sldNum" sz="quarter" idx="12"/>
          </p:nvPr>
        </p:nvSpPr>
        <p:spPr/>
        <p:txBody>
          <a:bodyPr/>
          <a:lstStyle/>
          <a:p>
            <a:fld id="{4C416E7A-A5FE-4E1D-8082-3DCECABD2E31}" type="slidenum">
              <a:rPr lang="en-CA" smtClean="0"/>
              <a:t>‹#›</a:t>
            </a:fld>
            <a:endParaRPr lang="en-CA"/>
          </a:p>
        </p:txBody>
      </p:sp>
    </p:spTree>
    <p:extLst>
      <p:ext uri="{BB962C8B-B14F-4D97-AF65-F5344CB8AC3E}">
        <p14:creationId xmlns:p14="http://schemas.microsoft.com/office/powerpoint/2010/main" val="3349111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DB1709-12E8-4DA1-8F6E-091998ED344F}"/>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A772F919-9BF6-402A-AFF0-8E115C8BF770}"/>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BAEE8F4-1BBF-4551-B33E-26C0C97C1F18}"/>
              </a:ext>
            </a:extLst>
          </p:cNvPr>
          <p:cNvSpPr>
            <a:spLocks noGrp="1"/>
          </p:cNvSpPr>
          <p:nvPr>
            <p:ph type="dt" sz="half" idx="10"/>
          </p:nvPr>
        </p:nvSpPr>
        <p:spPr/>
        <p:txBody>
          <a:bodyPr/>
          <a:lstStyle/>
          <a:p>
            <a:fld id="{867BDE8B-3C5A-4E48-894D-5042F9862E70}" type="datetimeFigureOut">
              <a:rPr lang="en-CA" smtClean="0"/>
              <a:t>2020-02-12</a:t>
            </a:fld>
            <a:endParaRPr lang="en-CA"/>
          </a:p>
        </p:txBody>
      </p:sp>
      <p:sp>
        <p:nvSpPr>
          <p:cNvPr id="5" name="Footer Placeholder 4">
            <a:extLst>
              <a:ext uri="{FF2B5EF4-FFF2-40B4-BE49-F238E27FC236}">
                <a16:creationId xmlns:a16="http://schemas.microsoft.com/office/drawing/2014/main" id="{A133E87A-894B-47A0-BE56-B1DB5685D61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9139BC2-5BD3-4E1F-B5A0-DD783405A191}"/>
              </a:ext>
            </a:extLst>
          </p:cNvPr>
          <p:cNvSpPr>
            <a:spLocks noGrp="1"/>
          </p:cNvSpPr>
          <p:nvPr>
            <p:ph type="sldNum" sz="quarter" idx="12"/>
          </p:nvPr>
        </p:nvSpPr>
        <p:spPr/>
        <p:txBody>
          <a:bodyPr/>
          <a:lstStyle/>
          <a:p>
            <a:fld id="{4C416E7A-A5FE-4E1D-8082-3DCECABD2E31}" type="slidenum">
              <a:rPr lang="en-CA" smtClean="0"/>
              <a:t>‹#›</a:t>
            </a:fld>
            <a:endParaRPr lang="en-CA"/>
          </a:p>
        </p:txBody>
      </p:sp>
    </p:spTree>
    <p:extLst>
      <p:ext uri="{BB962C8B-B14F-4D97-AF65-F5344CB8AC3E}">
        <p14:creationId xmlns:p14="http://schemas.microsoft.com/office/powerpoint/2010/main" val="2135853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2" y="3225800"/>
            <a:ext cx="9144000" cy="3632200"/>
          </a:xfrm>
          <a:prstGeom prst="rect">
            <a:avLst/>
          </a:prstGeom>
          <a:gradFill flip="none" rotWithShape="1">
            <a:gsLst>
              <a:gs pos="44000">
                <a:srgbClr val="CBCBCB">
                  <a:alpha val="22000"/>
                </a:srgbClr>
              </a:gs>
              <a:gs pos="100000">
                <a:srgbClr val="5F5F5F">
                  <a:alpha val="19000"/>
                </a:srgbClr>
              </a:gs>
              <a:gs pos="100000">
                <a:srgbClr val="FFFFF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1"/>
            <a:endParaRPr lang="en-US" sz="1349">
              <a:solidFill>
                <a:prstClr val="white"/>
              </a:solidFill>
            </a:endParaRPr>
          </a:p>
        </p:txBody>
      </p:sp>
      <p:sp>
        <p:nvSpPr>
          <p:cNvPr id="2" name="Title 1"/>
          <p:cNvSpPr>
            <a:spLocks noGrp="1"/>
          </p:cNvSpPr>
          <p:nvPr>
            <p:ph type="ctrTitle"/>
          </p:nvPr>
        </p:nvSpPr>
        <p:spPr>
          <a:xfrm>
            <a:off x="685802" y="4987991"/>
            <a:ext cx="7772400" cy="610820"/>
          </a:xfrm>
        </p:spPr>
        <p:txBody>
          <a:bodyPr/>
          <a:lstStyle>
            <a:lvl1pPr algn="ctr">
              <a:defRPr lang="en-US" sz="2249" kern="1200" smtClean="0">
                <a:solidFill>
                  <a:schemeClr val="tx1">
                    <a:lumMod val="75000"/>
                    <a:lumOff val="25000"/>
                  </a:schemeClr>
                </a:solidFill>
                <a:latin typeface="+mj-lt"/>
                <a:ea typeface="+mj-ea"/>
                <a:cs typeface="+mj-cs"/>
              </a:defRPr>
            </a:lvl1pPr>
          </a:lstStyle>
          <a:p>
            <a:r>
              <a:rPr lang="en-US"/>
              <a:t>Click to edit Master title style</a:t>
            </a:r>
          </a:p>
        </p:txBody>
      </p:sp>
      <p:sp>
        <p:nvSpPr>
          <p:cNvPr id="3" name="Subtitle 2"/>
          <p:cNvSpPr>
            <a:spLocks noGrp="1"/>
          </p:cNvSpPr>
          <p:nvPr>
            <p:ph type="subTitle" idx="1"/>
          </p:nvPr>
        </p:nvSpPr>
        <p:spPr>
          <a:xfrm>
            <a:off x="1371601" y="5509360"/>
            <a:ext cx="6400802" cy="764440"/>
          </a:xfrm>
        </p:spPr>
        <p:txBody>
          <a:bodyPr>
            <a:normAutofit/>
          </a:bodyPr>
          <a:lstStyle>
            <a:lvl1pPr marL="0" indent="0" algn="ctr">
              <a:buNone/>
              <a:defRPr lang="en-US" sz="1349" kern="1200" smtClean="0">
                <a:solidFill>
                  <a:schemeClr val="tx1">
                    <a:lumMod val="65000"/>
                    <a:lumOff val="35000"/>
                  </a:schemeClr>
                </a:solidFill>
                <a:latin typeface="+mj-lt"/>
                <a:ea typeface="+mj-ea"/>
                <a:cs typeface="+mj-cs"/>
              </a:defRPr>
            </a:lvl1pPr>
            <a:lvl2pPr marL="342778" indent="0" algn="ctr">
              <a:buNone/>
              <a:defRPr>
                <a:solidFill>
                  <a:schemeClr val="tx1">
                    <a:tint val="75000"/>
                  </a:schemeClr>
                </a:solidFill>
              </a:defRPr>
            </a:lvl2pPr>
            <a:lvl3pPr marL="685555" indent="0" algn="ctr">
              <a:buNone/>
              <a:defRPr>
                <a:solidFill>
                  <a:schemeClr val="tx1">
                    <a:tint val="75000"/>
                  </a:schemeClr>
                </a:solidFill>
              </a:defRPr>
            </a:lvl3pPr>
            <a:lvl4pPr marL="1028331" indent="0" algn="ctr">
              <a:buNone/>
              <a:defRPr>
                <a:solidFill>
                  <a:schemeClr val="tx1">
                    <a:tint val="75000"/>
                  </a:schemeClr>
                </a:solidFill>
              </a:defRPr>
            </a:lvl4pPr>
            <a:lvl5pPr marL="1371109" indent="0" algn="ctr">
              <a:buNone/>
              <a:defRPr>
                <a:solidFill>
                  <a:schemeClr val="tx1">
                    <a:tint val="75000"/>
                  </a:schemeClr>
                </a:solidFill>
              </a:defRPr>
            </a:lvl5pPr>
            <a:lvl6pPr marL="1713887" indent="0" algn="ctr">
              <a:buNone/>
              <a:defRPr>
                <a:solidFill>
                  <a:schemeClr val="tx1">
                    <a:tint val="75000"/>
                  </a:schemeClr>
                </a:solidFill>
              </a:defRPr>
            </a:lvl6pPr>
            <a:lvl7pPr marL="2056664" indent="0" algn="ctr">
              <a:buNone/>
              <a:defRPr>
                <a:solidFill>
                  <a:schemeClr val="tx1">
                    <a:tint val="75000"/>
                  </a:schemeClr>
                </a:solidFill>
              </a:defRPr>
            </a:lvl7pPr>
            <a:lvl8pPr marL="2399440" indent="0" algn="ctr">
              <a:buNone/>
              <a:defRPr>
                <a:solidFill>
                  <a:schemeClr val="tx1">
                    <a:tint val="75000"/>
                  </a:schemeClr>
                </a:solidFill>
              </a:defRPr>
            </a:lvl8pPr>
            <a:lvl9pPr marL="27422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2/12/2020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3" y="6356356"/>
            <a:ext cx="2133600" cy="365125"/>
          </a:xfrm>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6325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1" y="3886200"/>
            <a:ext cx="6400802" cy="1752600"/>
          </a:xfrm>
        </p:spPr>
        <p:txBody>
          <a:bodyPr/>
          <a:lstStyle>
            <a:lvl1pPr marL="0" indent="0" algn="ctr">
              <a:buNone/>
              <a:defRPr>
                <a:solidFill>
                  <a:schemeClr val="tx1">
                    <a:tint val="75000"/>
                  </a:schemeClr>
                </a:solidFill>
              </a:defRPr>
            </a:lvl1pPr>
            <a:lvl2pPr marL="342791" indent="0" algn="ctr">
              <a:buNone/>
              <a:defRPr>
                <a:solidFill>
                  <a:schemeClr val="tx1">
                    <a:tint val="75000"/>
                  </a:schemeClr>
                </a:solidFill>
              </a:defRPr>
            </a:lvl2pPr>
            <a:lvl3pPr marL="685584" indent="0" algn="ctr">
              <a:buNone/>
              <a:defRPr>
                <a:solidFill>
                  <a:schemeClr val="tx1">
                    <a:tint val="75000"/>
                  </a:schemeClr>
                </a:solidFill>
              </a:defRPr>
            </a:lvl3pPr>
            <a:lvl4pPr marL="1028375" indent="0" algn="ctr">
              <a:buNone/>
              <a:defRPr>
                <a:solidFill>
                  <a:schemeClr val="tx1">
                    <a:tint val="75000"/>
                  </a:schemeClr>
                </a:solidFill>
              </a:defRPr>
            </a:lvl4pPr>
            <a:lvl5pPr marL="1371166" indent="0" algn="ctr">
              <a:buNone/>
              <a:defRPr>
                <a:solidFill>
                  <a:schemeClr val="tx1">
                    <a:tint val="75000"/>
                  </a:schemeClr>
                </a:solidFill>
              </a:defRPr>
            </a:lvl5pPr>
            <a:lvl6pPr marL="1713957" indent="0" algn="ctr">
              <a:buNone/>
              <a:defRPr>
                <a:solidFill>
                  <a:schemeClr val="tx1">
                    <a:tint val="75000"/>
                  </a:schemeClr>
                </a:solidFill>
              </a:defRPr>
            </a:lvl6pPr>
            <a:lvl7pPr marL="2056750" indent="0" algn="ctr">
              <a:buNone/>
              <a:defRPr>
                <a:solidFill>
                  <a:schemeClr val="tx1">
                    <a:tint val="75000"/>
                  </a:schemeClr>
                </a:solidFill>
              </a:defRPr>
            </a:lvl7pPr>
            <a:lvl8pPr marL="2399540" indent="0" algn="ctr">
              <a:buNone/>
              <a:defRPr>
                <a:solidFill>
                  <a:schemeClr val="tx1">
                    <a:tint val="75000"/>
                  </a:schemeClr>
                </a:solidFill>
              </a:defRPr>
            </a:lvl8pPr>
            <a:lvl9pPr marL="27423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2/12/2020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69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2/12/2020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73090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2999"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791" indent="0">
              <a:buNone/>
              <a:defRPr sz="1349">
                <a:solidFill>
                  <a:schemeClr val="tx1">
                    <a:tint val="75000"/>
                  </a:schemeClr>
                </a:solidFill>
              </a:defRPr>
            </a:lvl2pPr>
            <a:lvl3pPr marL="685584" indent="0">
              <a:buNone/>
              <a:defRPr sz="1200">
                <a:solidFill>
                  <a:schemeClr val="tx1">
                    <a:tint val="75000"/>
                  </a:schemeClr>
                </a:solidFill>
              </a:defRPr>
            </a:lvl3pPr>
            <a:lvl4pPr marL="1028375" indent="0">
              <a:buNone/>
              <a:defRPr sz="1050">
                <a:solidFill>
                  <a:schemeClr val="tx1">
                    <a:tint val="75000"/>
                  </a:schemeClr>
                </a:solidFill>
              </a:defRPr>
            </a:lvl4pPr>
            <a:lvl5pPr marL="1371166" indent="0">
              <a:buNone/>
              <a:defRPr sz="1050">
                <a:solidFill>
                  <a:schemeClr val="tx1">
                    <a:tint val="75000"/>
                  </a:schemeClr>
                </a:solidFill>
              </a:defRPr>
            </a:lvl5pPr>
            <a:lvl6pPr marL="1713957" indent="0">
              <a:buNone/>
              <a:defRPr sz="1050">
                <a:solidFill>
                  <a:schemeClr val="tx1">
                    <a:tint val="75000"/>
                  </a:schemeClr>
                </a:solidFill>
              </a:defRPr>
            </a:lvl6pPr>
            <a:lvl7pPr marL="2056750" indent="0">
              <a:buNone/>
              <a:defRPr sz="1050">
                <a:solidFill>
                  <a:schemeClr val="tx1">
                    <a:tint val="75000"/>
                  </a:schemeClr>
                </a:solidFill>
              </a:defRPr>
            </a:lvl7pPr>
            <a:lvl8pPr marL="2399540" indent="0">
              <a:buNone/>
              <a:defRPr sz="1050">
                <a:solidFill>
                  <a:schemeClr val="tx1">
                    <a:tint val="75000"/>
                  </a:schemeClr>
                </a:solidFill>
              </a:defRPr>
            </a:lvl8pPr>
            <a:lvl9pPr marL="2742332"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2/12/2020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72278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099"/>
            </a:lvl1pPr>
            <a:lvl2pPr>
              <a:defRPr sz="1799"/>
            </a:lvl2pPr>
            <a:lvl3pPr>
              <a:defRPr sz="1500"/>
            </a:lvl3pPr>
            <a:lvl4pPr>
              <a:defRPr sz="1349"/>
            </a:lvl4pPr>
            <a:lvl5pPr>
              <a:defRPr sz="1349"/>
            </a:lvl5pPr>
            <a:lvl6pPr>
              <a:defRPr sz="1349"/>
            </a:lvl6pPr>
            <a:lvl7pPr>
              <a:defRPr sz="1349"/>
            </a:lvl7pPr>
            <a:lvl8pPr>
              <a:defRPr sz="1349"/>
            </a:lvl8pPr>
            <a:lvl9pPr>
              <a:defRPr sz="13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099"/>
            </a:lvl1pPr>
            <a:lvl2pPr>
              <a:defRPr sz="1799"/>
            </a:lvl2pPr>
            <a:lvl3pPr>
              <a:defRPr sz="1500"/>
            </a:lvl3pPr>
            <a:lvl4pPr>
              <a:defRPr sz="1349"/>
            </a:lvl4pPr>
            <a:lvl5pPr>
              <a:defRPr sz="1349"/>
            </a:lvl5pPr>
            <a:lvl6pPr>
              <a:defRPr sz="1349"/>
            </a:lvl6pPr>
            <a:lvl7pPr>
              <a:defRPr sz="1349"/>
            </a:lvl7pPr>
            <a:lvl8pPr>
              <a:defRPr sz="1349"/>
            </a:lvl8pPr>
            <a:lvl9pPr>
              <a:defRPr sz="13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2/12/2020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8472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7"/>
            <a:ext cx="4040188" cy="639763"/>
          </a:xfrm>
        </p:spPr>
        <p:txBody>
          <a:bodyPr anchor="b"/>
          <a:lstStyle>
            <a:lvl1pPr marL="0" indent="0">
              <a:buNone/>
              <a:defRPr sz="1799" b="1"/>
            </a:lvl1pPr>
            <a:lvl2pPr marL="342791" indent="0">
              <a:buNone/>
              <a:defRPr sz="1500" b="1"/>
            </a:lvl2pPr>
            <a:lvl3pPr marL="685584" indent="0">
              <a:buNone/>
              <a:defRPr sz="1349" b="1"/>
            </a:lvl3pPr>
            <a:lvl4pPr marL="1028375" indent="0">
              <a:buNone/>
              <a:defRPr sz="1200" b="1"/>
            </a:lvl4pPr>
            <a:lvl5pPr marL="1371166" indent="0">
              <a:buNone/>
              <a:defRPr sz="1200" b="1"/>
            </a:lvl5pPr>
            <a:lvl6pPr marL="1713957" indent="0">
              <a:buNone/>
              <a:defRPr sz="1200" b="1"/>
            </a:lvl6pPr>
            <a:lvl7pPr marL="2056750" indent="0">
              <a:buNone/>
              <a:defRPr sz="1200" b="1"/>
            </a:lvl7pPr>
            <a:lvl8pPr marL="2399540" indent="0">
              <a:buNone/>
              <a:defRPr sz="1200" b="1"/>
            </a:lvl8pPr>
            <a:lvl9pPr marL="2742332"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1799"/>
            </a:lvl1pPr>
            <a:lvl2pPr>
              <a:defRPr sz="1500"/>
            </a:lvl2pPr>
            <a:lvl3pPr>
              <a:defRPr sz="1349"/>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7"/>
            <a:ext cx="4041775" cy="639763"/>
          </a:xfrm>
        </p:spPr>
        <p:txBody>
          <a:bodyPr anchor="b"/>
          <a:lstStyle>
            <a:lvl1pPr marL="0" indent="0">
              <a:buNone/>
              <a:defRPr sz="1799" b="1"/>
            </a:lvl1pPr>
            <a:lvl2pPr marL="342791" indent="0">
              <a:buNone/>
              <a:defRPr sz="1500" b="1"/>
            </a:lvl2pPr>
            <a:lvl3pPr marL="685584" indent="0">
              <a:buNone/>
              <a:defRPr sz="1349" b="1"/>
            </a:lvl3pPr>
            <a:lvl4pPr marL="1028375" indent="0">
              <a:buNone/>
              <a:defRPr sz="1200" b="1"/>
            </a:lvl4pPr>
            <a:lvl5pPr marL="1371166" indent="0">
              <a:buNone/>
              <a:defRPr sz="1200" b="1"/>
            </a:lvl5pPr>
            <a:lvl6pPr marL="1713957" indent="0">
              <a:buNone/>
              <a:defRPr sz="1200" b="1"/>
            </a:lvl6pPr>
            <a:lvl7pPr marL="2056750" indent="0">
              <a:buNone/>
              <a:defRPr sz="1200" b="1"/>
            </a:lvl7pPr>
            <a:lvl8pPr marL="2399540" indent="0">
              <a:buNone/>
              <a:defRPr sz="1200" b="1"/>
            </a:lvl8pPr>
            <a:lvl9pPr marL="27423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1799"/>
            </a:lvl1pPr>
            <a:lvl2pPr>
              <a:defRPr sz="1500"/>
            </a:lvl2pPr>
            <a:lvl3pPr>
              <a:defRPr sz="1349"/>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1176A7-B091-469C-82C8-89C693043C40}" type="datetimeFigureOut">
              <a:rPr lang="en-US" smtClean="0">
                <a:solidFill>
                  <a:prstClr val="black">
                    <a:tint val="75000"/>
                  </a:prstClr>
                </a:solidFill>
              </a:rPr>
              <a:pPr/>
              <a:t>2/12/2020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8566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2/12/2020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457201" y="274645"/>
            <a:ext cx="8229602" cy="715961"/>
          </a:xfrm>
        </p:spPr>
        <p:txBody>
          <a:bodyPr>
            <a:normAutofit/>
          </a:bodyPr>
          <a:lstStyle>
            <a:lvl1pPr algn="l">
              <a:defRPr sz="2099">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566537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2/12/2020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457201" y="274645"/>
            <a:ext cx="8229602" cy="715961"/>
          </a:xfrm>
        </p:spPr>
        <p:txBody>
          <a:bodyPr>
            <a:normAutofit/>
          </a:bodyPr>
          <a:lstStyle>
            <a:lvl1pPr algn="l">
              <a:defRPr sz="2099">
                <a:solidFill>
                  <a:schemeClr val="bg1">
                    <a:lumMod val="50000"/>
                  </a:schemeClr>
                </a:solidFill>
              </a:defRPr>
            </a:lvl1pPr>
          </a:lstStyle>
          <a:p>
            <a:r>
              <a:rPr lang="en-US"/>
              <a:t>Click to edit Master title style</a:t>
            </a:r>
          </a:p>
        </p:txBody>
      </p:sp>
      <p:sp>
        <p:nvSpPr>
          <p:cNvPr id="7" name="Text Placeholder 9"/>
          <p:cNvSpPr>
            <a:spLocks noGrp="1"/>
          </p:cNvSpPr>
          <p:nvPr>
            <p:ph type="body" sz="quarter" idx="13" hasCustomPrompt="1"/>
          </p:nvPr>
        </p:nvSpPr>
        <p:spPr>
          <a:xfrm>
            <a:off x="457201" y="990600"/>
            <a:ext cx="8229602" cy="508000"/>
          </a:xfrm>
        </p:spPr>
        <p:txBody>
          <a:bodyPr>
            <a:noAutofit/>
          </a:bodyPr>
          <a:lstStyle>
            <a:lvl1pPr marL="0" indent="0">
              <a:buNone/>
              <a:defRPr sz="1050">
                <a:solidFill>
                  <a:schemeClr val="bg1">
                    <a:lumMod val="50000"/>
                  </a:schemeClr>
                </a:solidFill>
              </a:defRPr>
            </a:lvl1pPr>
          </a:lstStyle>
          <a:p>
            <a:pPr lvl="0"/>
            <a:r>
              <a:rPr lang="en-US"/>
              <a:t>Subtitle</a:t>
            </a:r>
          </a:p>
        </p:txBody>
      </p:sp>
    </p:spTree>
    <p:extLst>
      <p:ext uri="{BB962C8B-B14F-4D97-AF65-F5344CB8AC3E}">
        <p14:creationId xmlns:p14="http://schemas.microsoft.com/office/powerpoint/2010/main" val="3843956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D4F90-1FC6-49D6-A239-E401E3F0C7D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DF2C6A9-B8F2-42D0-BE4C-87601420C5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CC88638-4FA2-4CDE-BFE4-F4A2EF3DAB0D}"/>
              </a:ext>
            </a:extLst>
          </p:cNvPr>
          <p:cNvSpPr>
            <a:spLocks noGrp="1"/>
          </p:cNvSpPr>
          <p:nvPr>
            <p:ph type="dt" sz="half" idx="10"/>
          </p:nvPr>
        </p:nvSpPr>
        <p:spPr/>
        <p:txBody>
          <a:bodyPr/>
          <a:lstStyle/>
          <a:p>
            <a:fld id="{867BDE8B-3C5A-4E48-894D-5042F9862E70}" type="datetimeFigureOut">
              <a:rPr lang="en-CA" smtClean="0"/>
              <a:t>2020-02-12</a:t>
            </a:fld>
            <a:endParaRPr lang="en-CA"/>
          </a:p>
        </p:txBody>
      </p:sp>
      <p:sp>
        <p:nvSpPr>
          <p:cNvPr id="5" name="Footer Placeholder 4">
            <a:extLst>
              <a:ext uri="{FF2B5EF4-FFF2-40B4-BE49-F238E27FC236}">
                <a16:creationId xmlns:a16="http://schemas.microsoft.com/office/drawing/2014/main" id="{9E0589FF-C857-456B-8913-74772F74650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9E1693E-BD6D-40D9-AF47-84FEE428C53D}"/>
              </a:ext>
            </a:extLst>
          </p:cNvPr>
          <p:cNvSpPr>
            <a:spLocks noGrp="1"/>
          </p:cNvSpPr>
          <p:nvPr>
            <p:ph type="sldNum" sz="quarter" idx="12"/>
          </p:nvPr>
        </p:nvSpPr>
        <p:spPr/>
        <p:txBody>
          <a:bodyPr/>
          <a:lstStyle/>
          <a:p>
            <a:fld id="{4C416E7A-A5FE-4E1D-8082-3DCECABD2E31}" type="slidenum">
              <a:rPr lang="en-CA" smtClean="0"/>
              <a:t>‹#›</a:t>
            </a:fld>
            <a:endParaRPr lang="en-CA"/>
          </a:p>
        </p:txBody>
      </p:sp>
    </p:spTree>
    <p:extLst>
      <p:ext uri="{BB962C8B-B14F-4D97-AF65-F5344CB8AC3E}">
        <p14:creationId xmlns:p14="http://schemas.microsoft.com/office/powerpoint/2010/main" val="3304443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1176A7-B091-469C-82C8-89C693043C40}" type="datetimeFigureOut">
              <a:rPr lang="en-US" smtClean="0">
                <a:solidFill>
                  <a:prstClr val="black">
                    <a:tint val="75000"/>
                  </a:prstClr>
                </a:solidFill>
              </a:rPr>
              <a:pPr/>
              <a:t>2/12/2020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4831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3"/>
            <a:ext cx="3008313" cy="1162051"/>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8"/>
            <a:ext cx="5111751" cy="5853113"/>
          </a:xfrm>
        </p:spPr>
        <p:txBody>
          <a:bodyPr/>
          <a:lstStyle>
            <a:lvl1pPr>
              <a:defRPr sz="2400"/>
            </a:lvl1pPr>
            <a:lvl2pPr>
              <a:defRPr sz="2099"/>
            </a:lvl2pPr>
            <a:lvl3pPr>
              <a:defRPr sz="1799"/>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050"/>
            </a:lvl1pPr>
            <a:lvl2pPr marL="342791" indent="0">
              <a:buNone/>
              <a:defRPr sz="900"/>
            </a:lvl2pPr>
            <a:lvl3pPr marL="685584" indent="0">
              <a:buNone/>
              <a:defRPr sz="750"/>
            </a:lvl3pPr>
            <a:lvl4pPr marL="1028375" indent="0">
              <a:buNone/>
              <a:defRPr sz="675"/>
            </a:lvl4pPr>
            <a:lvl5pPr marL="1371166" indent="0">
              <a:buNone/>
              <a:defRPr sz="675"/>
            </a:lvl5pPr>
            <a:lvl6pPr marL="1713957" indent="0">
              <a:buNone/>
              <a:defRPr sz="675"/>
            </a:lvl6pPr>
            <a:lvl7pPr marL="2056750" indent="0">
              <a:buNone/>
              <a:defRPr sz="675"/>
            </a:lvl7pPr>
            <a:lvl8pPr marL="2399540" indent="0">
              <a:buNone/>
              <a:defRPr sz="675"/>
            </a:lvl8pPr>
            <a:lvl9pPr marL="2742332"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2/12/2020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82328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5"/>
            <a:ext cx="54864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9" y="612775"/>
            <a:ext cx="5486400" cy="4114800"/>
          </a:xfrm>
        </p:spPr>
        <p:txBody>
          <a:bodyPr/>
          <a:lstStyle>
            <a:lvl1pPr marL="0" indent="0">
              <a:buNone/>
              <a:defRPr sz="2400"/>
            </a:lvl1pPr>
            <a:lvl2pPr marL="342791" indent="0">
              <a:buNone/>
              <a:defRPr sz="2099"/>
            </a:lvl2pPr>
            <a:lvl3pPr marL="685584" indent="0">
              <a:buNone/>
              <a:defRPr sz="1799"/>
            </a:lvl3pPr>
            <a:lvl4pPr marL="1028375" indent="0">
              <a:buNone/>
              <a:defRPr sz="1500"/>
            </a:lvl4pPr>
            <a:lvl5pPr marL="1371166" indent="0">
              <a:buNone/>
              <a:defRPr sz="1500"/>
            </a:lvl5pPr>
            <a:lvl6pPr marL="1713957" indent="0">
              <a:buNone/>
              <a:defRPr sz="1500"/>
            </a:lvl6pPr>
            <a:lvl7pPr marL="2056750" indent="0">
              <a:buNone/>
              <a:defRPr sz="1500"/>
            </a:lvl7pPr>
            <a:lvl8pPr marL="2399540" indent="0">
              <a:buNone/>
              <a:defRPr sz="1500"/>
            </a:lvl8pPr>
            <a:lvl9pPr marL="2742332" indent="0">
              <a:buNone/>
              <a:defRPr sz="1500"/>
            </a:lvl9pPr>
          </a:lstStyle>
          <a:p>
            <a:endParaRPr lang="en-US"/>
          </a:p>
        </p:txBody>
      </p:sp>
      <p:sp>
        <p:nvSpPr>
          <p:cNvPr id="4" name="Text Placeholder 3"/>
          <p:cNvSpPr>
            <a:spLocks noGrp="1"/>
          </p:cNvSpPr>
          <p:nvPr>
            <p:ph type="body" sz="half" idx="2"/>
          </p:nvPr>
        </p:nvSpPr>
        <p:spPr>
          <a:xfrm>
            <a:off x="1792289" y="5367343"/>
            <a:ext cx="5486400" cy="804863"/>
          </a:xfrm>
        </p:spPr>
        <p:txBody>
          <a:bodyPr/>
          <a:lstStyle>
            <a:lvl1pPr marL="0" indent="0">
              <a:buNone/>
              <a:defRPr sz="1050"/>
            </a:lvl1pPr>
            <a:lvl2pPr marL="342791" indent="0">
              <a:buNone/>
              <a:defRPr sz="900"/>
            </a:lvl2pPr>
            <a:lvl3pPr marL="685584" indent="0">
              <a:buNone/>
              <a:defRPr sz="750"/>
            </a:lvl3pPr>
            <a:lvl4pPr marL="1028375" indent="0">
              <a:buNone/>
              <a:defRPr sz="675"/>
            </a:lvl4pPr>
            <a:lvl5pPr marL="1371166" indent="0">
              <a:buNone/>
              <a:defRPr sz="675"/>
            </a:lvl5pPr>
            <a:lvl6pPr marL="1713957" indent="0">
              <a:buNone/>
              <a:defRPr sz="675"/>
            </a:lvl6pPr>
            <a:lvl7pPr marL="2056750" indent="0">
              <a:buNone/>
              <a:defRPr sz="675"/>
            </a:lvl7pPr>
            <a:lvl8pPr marL="2399540" indent="0">
              <a:buNone/>
              <a:defRPr sz="675"/>
            </a:lvl8pPr>
            <a:lvl9pPr marL="2742332"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2/12/2020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03049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2/12/2020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57501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2/12/2020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09775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2/12/2020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457201" y="274645"/>
            <a:ext cx="8229602" cy="715961"/>
          </a:xfrm>
        </p:spPr>
        <p:txBody>
          <a:bodyPr>
            <a:normAutofit/>
          </a:bodyPr>
          <a:lstStyle>
            <a:lvl1pPr algn="l">
              <a:defRPr sz="2099">
                <a:solidFill>
                  <a:schemeClr val="tx1">
                    <a:lumMod val="65000"/>
                    <a:lumOff val="35000"/>
                  </a:schemeClr>
                </a:solidFill>
              </a:defRPr>
            </a:lvl1pPr>
          </a:lstStyle>
          <a:p>
            <a:r>
              <a:rPr lang="en-US"/>
              <a:t>Click to edit Master title style</a:t>
            </a:r>
          </a:p>
        </p:txBody>
      </p:sp>
      <p:sp>
        <p:nvSpPr>
          <p:cNvPr id="7" name="Text Placeholder 9"/>
          <p:cNvSpPr>
            <a:spLocks noGrp="1"/>
          </p:cNvSpPr>
          <p:nvPr>
            <p:ph type="body" sz="quarter" idx="13" hasCustomPrompt="1"/>
          </p:nvPr>
        </p:nvSpPr>
        <p:spPr>
          <a:xfrm>
            <a:off x="457201" y="990600"/>
            <a:ext cx="8229602" cy="508000"/>
          </a:xfrm>
        </p:spPr>
        <p:txBody>
          <a:bodyPr>
            <a:noAutofit/>
          </a:bodyPr>
          <a:lstStyle>
            <a:lvl1pPr marL="0" indent="0">
              <a:buNone/>
              <a:defRPr sz="1050">
                <a:solidFill>
                  <a:schemeClr val="tx1">
                    <a:lumMod val="65000"/>
                    <a:lumOff val="35000"/>
                  </a:schemeClr>
                </a:solidFill>
              </a:defRPr>
            </a:lvl1pPr>
          </a:lstStyle>
          <a:p>
            <a:pPr lvl="0"/>
            <a:r>
              <a:rPr lang="en-US"/>
              <a:t>Subtitle</a:t>
            </a:r>
          </a:p>
        </p:txBody>
      </p:sp>
    </p:spTree>
    <p:extLst>
      <p:ext uri="{BB962C8B-B14F-4D97-AF65-F5344CB8AC3E}">
        <p14:creationId xmlns:p14="http://schemas.microsoft.com/office/powerpoint/2010/main" val="4141347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itle Only">
    <p:bg>
      <p:bgPr>
        <a:gradFill flip="none" rotWithShape="1">
          <a:gsLst>
            <a:gs pos="81000">
              <a:schemeClr val="bg1">
                <a:lumMod val="95000"/>
              </a:schemeClr>
            </a:gs>
            <a:gs pos="0">
              <a:schemeClr val="bg1"/>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2" y="274646"/>
            <a:ext cx="5029200" cy="711081"/>
          </a:xfrm>
        </p:spPr>
        <p:txBody>
          <a:bodyPr>
            <a:noAutofit/>
          </a:bodyPr>
          <a:lstStyle>
            <a:lvl1pPr>
              <a:defRPr sz="2024"/>
            </a:lvl1pPr>
          </a:lstStyle>
          <a:p>
            <a:r>
              <a:rPr lang="en-US"/>
              <a:t>Click to edit Master title style</a:t>
            </a:r>
          </a:p>
        </p:txBody>
      </p:sp>
      <p:sp>
        <p:nvSpPr>
          <p:cNvPr id="3" name="Date Placeholder 2"/>
          <p:cNvSpPr>
            <a:spLocks noGrp="1"/>
          </p:cNvSpPr>
          <p:nvPr>
            <p:ph type="dt" sz="half" idx="10"/>
          </p:nvPr>
        </p:nvSpPr>
        <p:spPr/>
        <p:txBody>
          <a:bodyPr/>
          <a:lstStyle/>
          <a:p>
            <a:fld id="{6204E2B0-FEF2-4C8F-90A4-46C9D72643E3}" type="datetime1">
              <a:rPr lang="en-US" smtClean="0"/>
              <a:t>2/12/2020</a:t>
            </a:fld>
            <a:endParaRPr lang="en-US"/>
          </a:p>
        </p:txBody>
      </p:sp>
      <p:sp>
        <p:nvSpPr>
          <p:cNvPr id="4" name="Footer Placeholder 3"/>
          <p:cNvSpPr>
            <a:spLocks noGrp="1"/>
          </p:cNvSpPr>
          <p:nvPr>
            <p:ph type="ftr" sz="quarter" idx="11"/>
          </p:nvPr>
        </p:nvSpPr>
        <p:spPr/>
        <p:txBody>
          <a:bodyPr/>
          <a:lstStyle/>
          <a:p>
            <a:r>
              <a:rPr lang="en-US"/>
              <a:t>SlideModel.com</a:t>
            </a:r>
          </a:p>
        </p:txBody>
      </p:sp>
      <p:sp>
        <p:nvSpPr>
          <p:cNvPr id="5" name="Slide Number Placeholder 4"/>
          <p:cNvSpPr>
            <a:spLocks noGrp="1"/>
          </p:cNvSpPr>
          <p:nvPr>
            <p:ph type="sldNum" sz="quarter" idx="12"/>
          </p:nvPr>
        </p:nvSpPr>
        <p:spPr>
          <a:xfrm>
            <a:off x="8572500" y="6356357"/>
            <a:ext cx="571502" cy="365125"/>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w="0">
            <a:noFill/>
            <a:prstDash val="solid"/>
            <a:round/>
            <a:headEnd/>
            <a:tailEnd/>
          </a:ln>
        </p:spPr>
        <p:txBody>
          <a:bodyPr vert="horz" wrap="square" lIns="0" tIns="91440" rIns="0" bIns="91440" numCol="1" anchor="ctr" anchorCtr="1" compatLnSpc="1">
            <a:prstTxWarp prst="textNoShape">
              <a:avLst/>
            </a:prstTxWarp>
          </a:bodyPr>
          <a:lstStyle>
            <a:lvl1pPr algn="r">
              <a:defRPr lang="en-US" sz="788" kern="0" smtClean="0">
                <a:solidFill>
                  <a:schemeClr val="bg1"/>
                </a:solidFill>
                <a:latin typeface="Arial" pitchFamily="34" charset="0"/>
                <a:cs typeface="Arial" pitchFamily="34" charset="0"/>
              </a:defRPr>
            </a:lvl1pPr>
          </a:lstStyle>
          <a:p>
            <a:fld id="{96E69268-9C8B-4EBF-A9EE-DC5DC2D48DC3}" type="slidenum">
              <a:rPr lang="es-UY" smtClean="0"/>
              <a:pPr/>
              <a:t>‹#›</a:t>
            </a:fld>
            <a:endParaRPr lang="es-UY"/>
          </a:p>
        </p:txBody>
      </p:sp>
      <p:sp>
        <p:nvSpPr>
          <p:cNvPr id="8" name="Text Placeholder 8"/>
          <p:cNvSpPr>
            <a:spLocks noGrp="1"/>
          </p:cNvSpPr>
          <p:nvPr>
            <p:ph type="body" sz="quarter" idx="13" hasCustomPrompt="1"/>
          </p:nvPr>
        </p:nvSpPr>
        <p:spPr>
          <a:xfrm>
            <a:off x="5610227" y="362139"/>
            <a:ext cx="3086100" cy="533400"/>
          </a:xfrm>
        </p:spPr>
        <p:txBody>
          <a:bodyPr anchor="ctr">
            <a:noAutofit/>
          </a:bodyPr>
          <a:lstStyle>
            <a:lvl1pPr marL="0" indent="0" algn="r">
              <a:buNone/>
              <a:defRPr sz="1124" baseline="0">
                <a:solidFill>
                  <a:schemeClr val="tx1">
                    <a:lumMod val="50000"/>
                    <a:lumOff val="50000"/>
                  </a:schemeClr>
                </a:solidFill>
              </a:defRPr>
            </a:lvl1pPr>
          </a:lstStyle>
          <a:p>
            <a:pPr lvl="0"/>
            <a:r>
              <a:rPr lang="en-US"/>
              <a:t>Breadcrumb 1 &gt; Breadcrumb 2</a:t>
            </a:r>
            <a:endParaRPr lang="es-UY"/>
          </a:p>
        </p:txBody>
      </p:sp>
    </p:spTree>
    <p:extLst>
      <p:ext uri="{BB962C8B-B14F-4D97-AF65-F5344CB8AC3E}">
        <p14:creationId xmlns:p14="http://schemas.microsoft.com/office/powerpoint/2010/main" val="30707085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Left Clipart Right">
    <p:bg>
      <p:bgPr>
        <a:solidFill>
          <a:schemeClr val="bg1">
            <a:lumMod val="95000"/>
            <a:alpha val="50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solidFill>
                  <a:prstClr val="black">
                    <a:tint val="75000"/>
                  </a:prstClr>
                </a:solidFill>
              </a:rPr>
              <a:pPr/>
              <a:t>2/12/2020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E69268-9C8B-4EBF-A9EE-DC5DC2D48DC3}" type="slidenum">
              <a:rPr lang="en-US" smtClean="0">
                <a:solidFill>
                  <a:prstClr val="black">
                    <a:tint val="75000"/>
                  </a:prstClr>
                </a:solidFill>
              </a:rPr>
              <a:pPr/>
              <a:t>‹#›</a:t>
            </a:fld>
            <a:endParaRPr lang="en-US">
              <a:solidFill>
                <a:prstClr val="black">
                  <a:tint val="75000"/>
                </a:prstClr>
              </a:solidFill>
            </a:endParaRPr>
          </a:p>
        </p:txBody>
      </p:sp>
      <p:sp>
        <p:nvSpPr>
          <p:cNvPr id="9" name="Content Placeholder 7"/>
          <p:cNvSpPr>
            <a:spLocks noGrp="1"/>
          </p:cNvSpPr>
          <p:nvPr>
            <p:ph sz="quarter" idx="13" hasCustomPrompt="1"/>
          </p:nvPr>
        </p:nvSpPr>
        <p:spPr>
          <a:xfrm>
            <a:off x="513293" y="1066800"/>
            <a:ext cx="3144069" cy="762000"/>
          </a:xfrm>
        </p:spPr>
        <p:txBody>
          <a:bodyPr>
            <a:noAutofit/>
          </a:bodyPr>
          <a:lstStyle>
            <a:lvl1pPr>
              <a:defRPr sz="2249" b="1"/>
            </a:lvl1pPr>
          </a:lstStyle>
          <a:p>
            <a:pPr lvl="0"/>
            <a:r>
              <a:rPr lang="en-US"/>
              <a:t>CLICK TO EDIT</a:t>
            </a:r>
          </a:p>
        </p:txBody>
      </p:sp>
      <p:sp>
        <p:nvSpPr>
          <p:cNvPr id="12" name="Content Placeholder 10"/>
          <p:cNvSpPr>
            <a:spLocks noGrp="1"/>
          </p:cNvSpPr>
          <p:nvPr>
            <p:ph sz="quarter" idx="14"/>
          </p:nvPr>
        </p:nvSpPr>
        <p:spPr>
          <a:xfrm>
            <a:off x="513293" y="2057400"/>
            <a:ext cx="3144069"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87367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14006" y="2870638"/>
            <a:ext cx="4449167" cy="711081"/>
          </a:xfrm>
        </p:spPr>
        <p:txBody>
          <a:bodyPr>
            <a:normAutofit/>
          </a:bodyPr>
          <a:lstStyle>
            <a:lvl1pPr algn="ctr">
              <a:defRPr sz="2025"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p:txBody>
          <a:bodyPr/>
          <a:lstStyle/>
          <a:p>
            <a:fld id="{425404F2-BE9A-4460-8815-8F645183555F}" type="datetimeFigureOut">
              <a:rPr lang="en-US" smtClean="0">
                <a:solidFill>
                  <a:srgbClr val="080808">
                    <a:tint val="75000"/>
                  </a:srgbClr>
                </a:solidFill>
              </a:rPr>
              <a:pPr/>
              <a:t>2/12/2020</a:t>
            </a:fld>
            <a:endParaRPr lang="en-US">
              <a:solidFill>
                <a:srgbClr val="080808">
                  <a:tint val="75000"/>
                </a:srgbClr>
              </a:solidFill>
            </a:endParaRPr>
          </a:p>
        </p:txBody>
      </p:sp>
      <p:sp>
        <p:nvSpPr>
          <p:cNvPr id="4" name="Footer Placeholder 3"/>
          <p:cNvSpPr>
            <a:spLocks noGrp="1"/>
          </p:cNvSpPr>
          <p:nvPr>
            <p:ph type="ftr" sz="quarter" idx="11"/>
          </p:nvPr>
        </p:nvSpPr>
        <p:spPr/>
        <p:txBody>
          <a:bodyPr/>
          <a:lstStyle/>
          <a:p>
            <a:endParaRPr lang="en-US">
              <a:solidFill>
                <a:srgbClr val="080808">
                  <a:tint val="75000"/>
                </a:srgbClr>
              </a:solidFill>
            </a:endParaRPr>
          </a:p>
        </p:txBody>
      </p:sp>
      <p:sp>
        <p:nvSpPr>
          <p:cNvPr id="5" name="Slide Number Placeholder 4"/>
          <p:cNvSpPr>
            <a:spLocks noGrp="1"/>
          </p:cNvSpPr>
          <p:nvPr>
            <p:ph type="sldNum" sz="quarter" idx="12"/>
          </p:nvPr>
        </p:nvSpPr>
        <p:spPr/>
        <p:txBody>
          <a:bodyPr/>
          <a:lstStyle/>
          <a:p>
            <a:fld id="{96E69268-9C8B-4EBF-A9EE-DC5DC2D48DC3}" type="slidenum">
              <a:rPr lang="en-US" smtClean="0">
                <a:solidFill>
                  <a:srgbClr val="080808">
                    <a:tint val="75000"/>
                  </a:srgbClr>
                </a:solidFill>
              </a:rPr>
              <a:pPr/>
              <a:t>‹#›</a:t>
            </a:fld>
            <a:endParaRPr lang="en-US">
              <a:solidFill>
                <a:srgbClr val="080808">
                  <a:tint val="75000"/>
                </a:srgbClr>
              </a:solidFill>
            </a:endParaRPr>
          </a:p>
        </p:txBody>
      </p:sp>
    </p:spTree>
    <p:extLst>
      <p:ext uri="{BB962C8B-B14F-4D97-AF65-F5344CB8AC3E}">
        <p14:creationId xmlns:p14="http://schemas.microsoft.com/office/powerpoint/2010/main" val="36167788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1256198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C2C3C-98EC-4FA6-A47A-27ED82389E2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AFA57669-C5B8-4DAC-B5CB-3078681AF78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497B1C-EAF8-4453-967F-B0C48A080F08}"/>
              </a:ext>
            </a:extLst>
          </p:cNvPr>
          <p:cNvSpPr>
            <a:spLocks noGrp="1"/>
          </p:cNvSpPr>
          <p:nvPr>
            <p:ph type="dt" sz="half" idx="10"/>
          </p:nvPr>
        </p:nvSpPr>
        <p:spPr/>
        <p:txBody>
          <a:bodyPr/>
          <a:lstStyle/>
          <a:p>
            <a:fld id="{867BDE8B-3C5A-4E48-894D-5042F9862E70}" type="datetimeFigureOut">
              <a:rPr lang="en-CA" smtClean="0"/>
              <a:t>2020-02-12</a:t>
            </a:fld>
            <a:endParaRPr lang="en-CA"/>
          </a:p>
        </p:txBody>
      </p:sp>
      <p:sp>
        <p:nvSpPr>
          <p:cNvPr id="5" name="Footer Placeholder 4">
            <a:extLst>
              <a:ext uri="{FF2B5EF4-FFF2-40B4-BE49-F238E27FC236}">
                <a16:creationId xmlns:a16="http://schemas.microsoft.com/office/drawing/2014/main" id="{8F7E26C3-5AC1-4FD2-BE28-D0A0B019859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8C6BA95-2636-4DF8-90E0-88CE34208AA9}"/>
              </a:ext>
            </a:extLst>
          </p:cNvPr>
          <p:cNvSpPr>
            <a:spLocks noGrp="1"/>
          </p:cNvSpPr>
          <p:nvPr>
            <p:ph type="sldNum" sz="quarter" idx="12"/>
          </p:nvPr>
        </p:nvSpPr>
        <p:spPr/>
        <p:txBody>
          <a:bodyPr/>
          <a:lstStyle/>
          <a:p>
            <a:fld id="{4C416E7A-A5FE-4E1D-8082-3DCECABD2E31}" type="slidenum">
              <a:rPr lang="en-CA" smtClean="0"/>
              <a:t>‹#›</a:t>
            </a:fld>
            <a:endParaRPr lang="en-CA"/>
          </a:p>
        </p:txBody>
      </p:sp>
    </p:spTree>
    <p:extLst>
      <p:ext uri="{BB962C8B-B14F-4D97-AF65-F5344CB8AC3E}">
        <p14:creationId xmlns:p14="http://schemas.microsoft.com/office/powerpoint/2010/main" val="21629777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1" y="3225800"/>
            <a:ext cx="9144000" cy="3632200"/>
          </a:xfrm>
          <a:prstGeom prst="rect">
            <a:avLst/>
          </a:prstGeom>
          <a:gradFill flip="none" rotWithShape="1">
            <a:gsLst>
              <a:gs pos="44000">
                <a:srgbClr val="CBCBCB">
                  <a:alpha val="22000"/>
                </a:srgbClr>
              </a:gs>
              <a:gs pos="100000">
                <a:srgbClr val="5F5F5F">
                  <a:alpha val="19000"/>
                </a:srgbClr>
              </a:gs>
              <a:gs pos="100000">
                <a:srgbClr val="FFFFF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48"/>
            <a:endParaRPr lang="en-US" sz="1799">
              <a:solidFill>
                <a:prstClr val="white"/>
              </a:solidFill>
            </a:endParaRPr>
          </a:p>
        </p:txBody>
      </p:sp>
      <p:sp>
        <p:nvSpPr>
          <p:cNvPr id="2" name="Title 1"/>
          <p:cNvSpPr>
            <a:spLocks noGrp="1"/>
          </p:cNvSpPr>
          <p:nvPr>
            <p:ph type="ctrTitle"/>
          </p:nvPr>
        </p:nvSpPr>
        <p:spPr>
          <a:xfrm>
            <a:off x="685801" y="4987991"/>
            <a:ext cx="7772400" cy="610820"/>
          </a:xfrm>
        </p:spPr>
        <p:txBody>
          <a:bodyPr/>
          <a:lstStyle>
            <a:lvl1pPr algn="ctr">
              <a:defRPr lang="en-US" sz="2999" kern="1200" smtClean="0">
                <a:solidFill>
                  <a:schemeClr val="tx1">
                    <a:lumMod val="75000"/>
                    <a:lumOff val="25000"/>
                  </a:schemeClr>
                </a:solidFill>
                <a:latin typeface="+mj-lt"/>
                <a:ea typeface="+mj-ea"/>
                <a:cs typeface="+mj-cs"/>
              </a:defRPr>
            </a:lvl1pPr>
          </a:lstStyle>
          <a:p>
            <a:r>
              <a:rPr lang="en-US"/>
              <a:t>Click to edit Master title style</a:t>
            </a:r>
          </a:p>
        </p:txBody>
      </p:sp>
      <p:sp>
        <p:nvSpPr>
          <p:cNvPr id="3" name="Subtitle 2"/>
          <p:cNvSpPr>
            <a:spLocks noGrp="1"/>
          </p:cNvSpPr>
          <p:nvPr>
            <p:ph type="subTitle" idx="1"/>
          </p:nvPr>
        </p:nvSpPr>
        <p:spPr>
          <a:xfrm>
            <a:off x="1371601" y="5509360"/>
            <a:ext cx="6400801" cy="764440"/>
          </a:xfrm>
        </p:spPr>
        <p:txBody>
          <a:bodyPr>
            <a:normAutofit/>
          </a:bodyPr>
          <a:lstStyle>
            <a:lvl1pPr marL="0" indent="0" algn="ctr">
              <a:buNone/>
              <a:defRPr lang="en-US" sz="1799" kern="1200" smtClean="0">
                <a:solidFill>
                  <a:schemeClr val="tx1">
                    <a:lumMod val="65000"/>
                    <a:lumOff val="35000"/>
                  </a:schemeClr>
                </a:solidFill>
                <a:latin typeface="+mj-lt"/>
                <a:ea typeface="+mj-ea"/>
                <a:cs typeface="+mj-cs"/>
              </a:defRPr>
            </a:lvl1pPr>
            <a:lvl2pPr marL="457037" indent="0" algn="ctr">
              <a:buNone/>
              <a:defRPr>
                <a:solidFill>
                  <a:schemeClr val="tx1">
                    <a:tint val="75000"/>
                  </a:schemeClr>
                </a:solidFill>
              </a:defRPr>
            </a:lvl2pPr>
            <a:lvl3pPr marL="914073" indent="0" algn="ctr">
              <a:buNone/>
              <a:defRPr>
                <a:solidFill>
                  <a:schemeClr val="tx1">
                    <a:tint val="75000"/>
                  </a:schemeClr>
                </a:solidFill>
              </a:defRPr>
            </a:lvl3pPr>
            <a:lvl4pPr marL="1371108" indent="0" algn="ctr">
              <a:buNone/>
              <a:defRPr>
                <a:solidFill>
                  <a:schemeClr val="tx1">
                    <a:tint val="75000"/>
                  </a:schemeClr>
                </a:solidFill>
              </a:defRPr>
            </a:lvl4pPr>
            <a:lvl5pPr marL="1828145" indent="0" algn="ctr">
              <a:buNone/>
              <a:defRPr>
                <a:solidFill>
                  <a:schemeClr val="tx1">
                    <a:tint val="75000"/>
                  </a:schemeClr>
                </a:solidFill>
              </a:defRPr>
            </a:lvl5pPr>
            <a:lvl6pPr marL="2285182" indent="0" algn="ctr">
              <a:buNone/>
              <a:defRPr>
                <a:solidFill>
                  <a:schemeClr val="tx1">
                    <a:tint val="75000"/>
                  </a:schemeClr>
                </a:solidFill>
              </a:defRPr>
            </a:lvl6pPr>
            <a:lvl7pPr marL="2742218" indent="0" algn="ctr">
              <a:buNone/>
              <a:defRPr>
                <a:solidFill>
                  <a:schemeClr val="tx1">
                    <a:tint val="75000"/>
                  </a:schemeClr>
                </a:solidFill>
              </a:defRPr>
            </a:lvl7pPr>
            <a:lvl8pPr marL="3199253" indent="0" algn="ctr">
              <a:buNone/>
              <a:defRPr>
                <a:solidFill>
                  <a:schemeClr val="tx1">
                    <a:tint val="75000"/>
                  </a:schemeClr>
                </a:solidFill>
              </a:defRPr>
            </a:lvl8pPr>
            <a:lvl9pPr marL="365629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2/12/2020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3" y="6356355"/>
            <a:ext cx="2133600" cy="365125"/>
          </a:xfrm>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99108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32"/>
            <a:ext cx="7772400" cy="1470025"/>
          </a:xfrm>
        </p:spPr>
        <p:txBody>
          <a:bodyPr/>
          <a:lstStyle/>
          <a:p>
            <a:r>
              <a:rPr lang="en-US"/>
              <a:t>Click to edit Master title style</a:t>
            </a:r>
          </a:p>
        </p:txBody>
      </p:sp>
      <p:sp>
        <p:nvSpPr>
          <p:cNvPr id="3" name="Subtitle 2"/>
          <p:cNvSpPr>
            <a:spLocks noGrp="1"/>
          </p:cNvSpPr>
          <p:nvPr>
            <p:ph type="subTitle" idx="1"/>
          </p:nvPr>
        </p:nvSpPr>
        <p:spPr>
          <a:xfrm>
            <a:off x="1371601" y="3886200"/>
            <a:ext cx="6400801" cy="1752600"/>
          </a:xfrm>
        </p:spPr>
        <p:txBody>
          <a:bodyPr/>
          <a:lstStyle>
            <a:lvl1pPr marL="0" indent="0" algn="ctr">
              <a:buNone/>
              <a:defRPr>
                <a:solidFill>
                  <a:schemeClr val="tx1">
                    <a:tint val="75000"/>
                  </a:schemeClr>
                </a:solidFill>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6" indent="0" algn="ctr">
              <a:buNone/>
              <a:defRPr>
                <a:solidFill>
                  <a:schemeClr val="tx1">
                    <a:tint val="75000"/>
                  </a:schemeClr>
                </a:solidFill>
              </a:defRPr>
            </a:lvl4pPr>
            <a:lvl5pPr marL="1828221" indent="0" algn="ctr">
              <a:buNone/>
              <a:defRPr>
                <a:solidFill>
                  <a:schemeClr val="tx1">
                    <a:tint val="75000"/>
                  </a:schemeClr>
                </a:solidFill>
              </a:defRPr>
            </a:lvl5pPr>
            <a:lvl6pPr marL="2285276" indent="0" algn="ctr">
              <a:buNone/>
              <a:defRPr>
                <a:solidFill>
                  <a:schemeClr val="tx1">
                    <a:tint val="75000"/>
                  </a:schemeClr>
                </a:solidFill>
              </a:defRPr>
            </a:lvl6pPr>
            <a:lvl7pPr marL="2742333" indent="0" algn="ctr">
              <a:buNone/>
              <a:defRPr>
                <a:solidFill>
                  <a:schemeClr val="tx1">
                    <a:tint val="75000"/>
                  </a:schemeClr>
                </a:solidFill>
              </a:defRPr>
            </a:lvl7pPr>
            <a:lvl8pPr marL="3199387" indent="0" algn="ctr">
              <a:buNone/>
              <a:defRPr>
                <a:solidFill>
                  <a:schemeClr val="tx1">
                    <a:tint val="75000"/>
                  </a:schemeClr>
                </a:solidFill>
              </a:defRPr>
            </a:lvl8pPr>
            <a:lvl9pPr marL="365644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2/12/2020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84223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2/12/2020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27769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055" indent="0">
              <a:buNone/>
              <a:defRPr sz="1799">
                <a:solidFill>
                  <a:schemeClr val="tx1">
                    <a:tint val="75000"/>
                  </a:schemeClr>
                </a:solidFill>
              </a:defRPr>
            </a:lvl2pPr>
            <a:lvl3pPr marL="914112" indent="0">
              <a:buNone/>
              <a:defRPr sz="1600">
                <a:solidFill>
                  <a:schemeClr val="tx1">
                    <a:tint val="75000"/>
                  </a:schemeClr>
                </a:solidFill>
              </a:defRPr>
            </a:lvl3pPr>
            <a:lvl4pPr marL="1371166" indent="0">
              <a:buNone/>
              <a:defRPr sz="1400">
                <a:solidFill>
                  <a:schemeClr val="tx1">
                    <a:tint val="75000"/>
                  </a:schemeClr>
                </a:solidFill>
              </a:defRPr>
            </a:lvl4pPr>
            <a:lvl5pPr marL="1828221" indent="0">
              <a:buNone/>
              <a:defRPr sz="1400">
                <a:solidFill>
                  <a:schemeClr val="tx1">
                    <a:tint val="75000"/>
                  </a:schemeClr>
                </a:solidFill>
              </a:defRPr>
            </a:lvl5pPr>
            <a:lvl6pPr marL="2285276" indent="0">
              <a:buNone/>
              <a:defRPr sz="1400">
                <a:solidFill>
                  <a:schemeClr val="tx1">
                    <a:tint val="75000"/>
                  </a:schemeClr>
                </a:solidFill>
              </a:defRPr>
            </a:lvl6pPr>
            <a:lvl7pPr marL="2742333" indent="0">
              <a:buNone/>
              <a:defRPr sz="1400">
                <a:solidFill>
                  <a:schemeClr val="tx1">
                    <a:tint val="75000"/>
                  </a:schemeClr>
                </a:solidFill>
              </a:defRPr>
            </a:lvl7pPr>
            <a:lvl8pPr marL="3199387" indent="0">
              <a:buNone/>
              <a:defRPr sz="1400">
                <a:solidFill>
                  <a:schemeClr val="tx1">
                    <a:tint val="75000"/>
                  </a:schemeClr>
                </a:solidFill>
              </a:defRPr>
            </a:lvl8pPr>
            <a:lvl9pPr marL="365644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2/12/2020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37794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799"/>
            </a:lvl1pPr>
            <a:lvl2pPr>
              <a:defRPr sz="2399"/>
            </a:lvl2pPr>
            <a:lvl3pPr>
              <a:defRPr sz="2000"/>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799"/>
            </a:lvl1pPr>
            <a:lvl2pPr>
              <a:defRPr sz="2399"/>
            </a:lvl2pPr>
            <a:lvl3pPr>
              <a:defRPr sz="2000"/>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2/12/2020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35280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6"/>
            <a:ext cx="4040188" cy="639763"/>
          </a:xfrm>
        </p:spPr>
        <p:txBody>
          <a:bodyPr anchor="b"/>
          <a:lstStyle>
            <a:lvl1pPr marL="0" indent="0">
              <a:buNone/>
              <a:defRPr sz="2399" b="1"/>
            </a:lvl1pPr>
            <a:lvl2pPr marL="457055" indent="0">
              <a:buNone/>
              <a:defRPr sz="2000" b="1"/>
            </a:lvl2pPr>
            <a:lvl3pPr marL="914112" indent="0">
              <a:buNone/>
              <a:defRPr sz="1799" b="1"/>
            </a:lvl3pPr>
            <a:lvl4pPr marL="1371166" indent="0">
              <a:buNone/>
              <a:defRPr sz="1600" b="1"/>
            </a:lvl4pPr>
            <a:lvl5pPr marL="1828221" indent="0">
              <a:buNone/>
              <a:defRPr sz="1600" b="1"/>
            </a:lvl5pPr>
            <a:lvl6pPr marL="2285276" indent="0">
              <a:buNone/>
              <a:defRPr sz="1600" b="1"/>
            </a:lvl6pPr>
            <a:lvl7pPr marL="2742333" indent="0">
              <a:buNone/>
              <a:defRPr sz="1600" b="1"/>
            </a:lvl7pPr>
            <a:lvl8pPr marL="3199387" indent="0">
              <a:buNone/>
              <a:defRPr sz="1600" b="1"/>
            </a:lvl8pPr>
            <a:lvl9pPr marL="365644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399"/>
            </a:lvl1pPr>
            <a:lvl2pPr>
              <a:defRPr sz="2000"/>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6"/>
            <a:ext cx="4041775" cy="639763"/>
          </a:xfrm>
        </p:spPr>
        <p:txBody>
          <a:bodyPr anchor="b"/>
          <a:lstStyle>
            <a:lvl1pPr marL="0" indent="0">
              <a:buNone/>
              <a:defRPr sz="2399" b="1"/>
            </a:lvl1pPr>
            <a:lvl2pPr marL="457055" indent="0">
              <a:buNone/>
              <a:defRPr sz="2000" b="1"/>
            </a:lvl2pPr>
            <a:lvl3pPr marL="914112" indent="0">
              <a:buNone/>
              <a:defRPr sz="1799" b="1"/>
            </a:lvl3pPr>
            <a:lvl4pPr marL="1371166" indent="0">
              <a:buNone/>
              <a:defRPr sz="1600" b="1"/>
            </a:lvl4pPr>
            <a:lvl5pPr marL="1828221" indent="0">
              <a:buNone/>
              <a:defRPr sz="1600" b="1"/>
            </a:lvl5pPr>
            <a:lvl6pPr marL="2285276" indent="0">
              <a:buNone/>
              <a:defRPr sz="1600" b="1"/>
            </a:lvl6pPr>
            <a:lvl7pPr marL="2742333" indent="0">
              <a:buNone/>
              <a:defRPr sz="1600" b="1"/>
            </a:lvl7pPr>
            <a:lvl8pPr marL="3199387" indent="0">
              <a:buNone/>
              <a:defRPr sz="1600" b="1"/>
            </a:lvl8pPr>
            <a:lvl9pPr marL="36564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399"/>
            </a:lvl1pPr>
            <a:lvl2pPr>
              <a:defRPr sz="2000"/>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1176A7-B091-469C-82C8-89C693043C40}" type="datetimeFigureOut">
              <a:rPr lang="en-US" smtClean="0">
                <a:solidFill>
                  <a:prstClr val="black">
                    <a:tint val="75000"/>
                  </a:prstClr>
                </a:solidFill>
              </a:rPr>
              <a:pPr/>
              <a:t>2/12/2020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64665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2/12/2020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457201" y="274644"/>
            <a:ext cx="8229601" cy="715961"/>
          </a:xfrm>
        </p:spPr>
        <p:txBody>
          <a:bodyPr>
            <a:normAutofit/>
          </a:bodyPr>
          <a:lstStyle>
            <a:lvl1pPr algn="l">
              <a:defRPr sz="2799">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30360478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2/12/2020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457201" y="274644"/>
            <a:ext cx="8229601" cy="715961"/>
          </a:xfrm>
        </p:spPr>
        <p:txBody>
          <a:bodyPr>
            <a:normAutofit/>
          </a:bodyPr>
          <a:lstStyle>
            <a:lvl1pPr algn="l">
              <a:defRPr sz="2799">
                <a:solidFill>
                  <a:schemeClr val="bg1">
                    <a:lumMod val="50000"/>
                  </a:schemeClr>
                </a:solidFill>
              </a:defRPr>
            </a:lvl1pPr>
          </a:lstStyle>
          <a:p>
            <a:r>
              <a:rPr lang="en-US"/>
              <a:t>Click to edit Master title style</a:t>
            </a:r>
          </a:p>
        </p:txBody>
      </p:sp>
      <p:sp>
        <p:nvSpPr>
          <p:cNvPr id="7" name="Text Placeholder 9"/>
          <p:cNvSpPr>
            <a:spLocks noGrp="1"/>
          </p:cNvSpPr>
          <p:nvPr>
            <p:ph type="body" sz="quarter" idx="13" hasCustomPrompt="1"/>
          </p:nvPr>
        </p:nvSpPr>
        <p:spPr>
          <a:xfrm>
            <a:off x="457201" y="990600"/>
            <a:ext cx="8229601" cy="508000"/>
          </a:xfrm>
        </p:spPr>
        <p:txBody>
          <a:bodyPr>
            <a:noAutofit/>
          </a:bodyPr>
          <a:lstStyle>
            <a:lvl1pPr marL="0" indent="0">
              <a:buNone/>
              <a:defRPr sz="1400">
                <a:solidFill>
                  <a:schemeClr val="bg1">
                    <a:lumMod val="50000"/>
                  </a:schemeClr>
                </a:solidFill>
              </a:defRPr>
            </a:lvl1pPr>
          </a:lstStyle>
          <a:p>
            <a:pPr lvl="0"/>
            <a:r>
              <a:rPr lang="en-US"/>
              <a:t>Subtitle</a:t>
            </a:r>
          </a:p>
        </p:txBody>
      </p:sp>
    </p:spTree>
    <p:extLst>
      <p:ext uri="{BB962C8B-B14F-4D97-AF65-F5344CB8AC3E}">
        <p14:creationId xmlns:p14="http://schemas.microsoft.com/office/powerpoint/2010/main" val="41818661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1176A7-B091-469C-82C8-89C693043C40}" type="datetimeFigureOut">
              <a:rPr lang="en-US" smtClean="0">
                <a:solidFill>
                  <a:prstClr val="black">
                    <a:tint val="75000"/>
                  </a:prstClr>
                </a:solidFill>
              </a:rPr>
              <a:pPr/>
              <a:t>2/12/2020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17154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2"/>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1" cy="5853113"/>
          </a:xfrm>
        </p:spPr>
        <p:txBody>
          <a:bodyPr/>
          <a:lstStyle>
            <a:lvl1pPr>
              <a:defRPr sz="3200"/>
            </a:lvl1pPr>
            <a:lvl2pPr>
              <a:defRPr sz="2799"/>
            </a:lvl2pPr>
            <a:lvl3pPr>
              <a:defRPr sz="2399"/>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055" indent="0">
              <a:buNone/>
              <a:defRPr sz="1200"/>
            </a:lvl2pPr>
            <a:lvl3pPr marL="914112" indent="0">
              <a:buNone/>
              <a:defRPr sz="1000"/>
            </a:lvl3pPr>
            <a:lvl4pPr marL="1371166" indent="0">
              <a:buNone/>
              <a:defRPr sz="900"/>
            </a:lvl4pPr>
            <a:lvl5pPr marL="1828221" indent="0">
              <a:buNone/>
              <a:defRPr sz="900"/>
            </a:lvl5pPr>
            <a:lvl6pPr marL="2285276" indent="0">
              <a:buNone/>
              <a:defRPr sz="900"/>
            </a:lvl6pPr>
            <a:lvl7pPr marL="2742333" indent="0">
              <a:buNone/>
              <a:defRPr sz="900"/>
            </a:lvl7pPr>
            <a:lvl8pPr marL="3199387" indent="0">
              <a:buNone/>
              <a:defRPr sz="900"/>
            </a:lvl8pPr>
            <a:lvl9pPr marL="36564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2/12/2020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8639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EDA0B-BB49-45D0-A63B-73756F536AE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8CE636D4-7765-4BC6-87D0-F5258AF45B9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712502F9-B8D9-4802-B52C-C3C1CE398A9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A5DDBC7-89B5-4C0A-80AF-354FEF2CB2D2}"/>
              </a:ext>
            </a:extLst>
          </p:cNvPr>
          <p:cNvSpPr>
            <a:spLocks noGrp="1"/>
          </p:cNvSpPr>
          <p:nvPr>
            <p:ph type="dt" sz="half" idx="10"/>
          </p:nvPr>
        </p:nvSpPr>
        <p:spPr/>
        <p:txBody>
          <a:bodyPr/>
          <a:lstStyle/>
          <a:p>
            <a:fld id="{867BDE8B-3C5A-4E48-894D-5042F9862E70}" type="datetimeFigureOut">
              <a:rPr lang="en-CA" smtClean="0"/>
              <a:t>2020-02-12</a:t>
            </a:fld>
            <a:endParaRPr lang="en-CA"/>
          </a:p>
        </p:txBody>
      </p:sp>
      <p:sp>
        <p:nvSpPr>
          <p:cNvPr id="6" name="Footer Placeholder 5">
            <a:extLst>
              <a:ext uri="{FF2B5EF4-FFF2-40B4-BE49-F238E27FC236}">
                <a16:creationId xmlns:a16="http://schemas.microsoft.com/office/drawing/2014/main" id="{4551123F-1393-4C57-828A-854675DB613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EFC0385-9853-48C6-8736-71FD98C8B3CA}"/>
              </a:ext>
            </a:extLst>
          </p:cNvPr>
          <p:cNvSpPr>
            <a:spLocks noGrp="1"/>
          </p:cNvSpPr>
          <p:nvPr>
            <p:ph type="sldNum" sz="quarter" idx="12"/>
          </p:nvPr>
        </p:nvSpPr>
        <p:spPr/>
        <p:txBody>
          <a:bodyPr/>
          <a:lstStyle/>
          <a:p>
            <a:fld id="{4C416E7A-A5FE-4E1D-8082-3DCECABD2E31}" type="slidenum">
              <a:rPr lang="en-CA" smtClean="0"/>
              <a:t>‹#›</a:t>
            </a:fld>
            <a:endParaRPr lang="en-CA"/>
          </a:p>
        </p:txBody>
      </p:sp>
    </p:spTree>
    <p:extLst>
      <p:ext uri="{BB962C8B-B14F-4D97-AF65-F5344CB8AC3E}">
        <p14:creationId xmlns:p14="http://schemas.microsoft.com/office/powerpoint/2010/main" val="29093636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4"/>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5"/>
            <a:ext cx="5486400" cy="4114800"/>
          </a:xfrm>
        </p:spPr>
        <p:txBody>
          <a:bodyPr/>
          <a:lstStyle>
            <a:lvl1pPr marL="0" indent="0">
              <a:buNone/>
              <a:defRPr sz="3200"/>
            </a:lvl1pPr>
            <a:lvl2pPr marL="457055" indent="0">
              <a:buNone/>
              <a:defRPr sz="2799"/>
            </a:lvl2pPr>
            <a:lvl3pPr marL="914112" indent="0">
              <a:buNone/>
              <a:defRPr sz="2399"/>
            </a:lvl3pPr>
            <a:lvl4pPr marL="1371166" indent="0">
              <a:buNone/>
              <a:defRPr sz="2000"/>
            </a:lvl4pPr>
            <a:lvl5pPr marL="1828221" indent="0">
              <a:buNone/>
              <a:defRPr sz="2000"/>
            </a:lvl5pPr>
            <a:lvl6pPr marL="2285276" indent="0">
              <a:buNone/>
              <a:defRPr sz="2000"/>
            </a:lvl6pPr>
            <a:lvl7pPr marL="2742333" indent="0">
              <a:buNone/>
              <a:defRPr sz="2000"/>
            </a:lvl7pPr>
            <a:lvl8pPr marL="3199387" indent="0">
              <a:buNone/>
              <a:defRPr sz="2000"/>
            </a:lvl8pPr>
            <a:lvl9pPr marL="3656443" indent="0">
              <a:buNone/>
              <a:defRPr sz="2000"/>
            </a:lvl9pPr>
          </a:lstStyle>
          <a:p>
            <a:endParaRPr lang="en-US"/>
          </a:p>
        </p:txBody>
      </p:sp>
      <p:sp>
        <p:nvSpPr>
          <p:cNvPr id="4" name="Text Placeholder 3"/>
          <p:cNvSpPr>
            <a:spLocks noGrp="1"/>
          </p:cNvSpPr>
          <p:nvPr>
            <p:ph type="body" sz="half" idx="2"/>
          </p:nvPr>
        </p:nvSpPr>
        <p:spPr>
          <a:xfrm>
            <a:off x="1792289" y="5367342"/>
            <a:ext cx="5486400" cy="804863"/>
          </a:xfrm>
        </p:spPr>
        <p:txBody>
          <a:bodyPr/>
          <a:lstStyle>
            <a:lvl1pPr marL="0" indent="0">
              <a:buNone/>
              <a:defRPr sz="1400"/>
            </a:lvl1pPr>
            <a:lvl2pPr marL="457055" indent="0">
              <a:buNone/>
              <a:defRPr sz="1200"/>
            </a:lvl2pPr>
            <a:lvl3pPr marL="914112" indent="0">
              <a:buNone/>
              <a:defRPr sz="1000"/>
            </a:lvl3pPr>
            <a:lvl4pPr marL="1371166" indent="0">
              <a:buNone/>
              <a:defRPr sz="900"/>
            </a:lvl4pPr>
            <a:lvl5pPr marL="1828221" indent="0">
              <a:buNone/>
              <a:defRPr sz="900"/>
            </a:lvl5pPr>
            <a:lvl6pPr marL="2285276" indent="0">
              <a:buNone/>
              <a:defRPr sz="900"/>
            </a:lvl6pPr>
            <a:lvl7pPr marL="2742333" indent="0">
              <a:buNone/>
              <a:defRPr sz="900"/>
            </a:lvl7pPr>
            <a:lvl8pPr marL="3199387" indent="0">
              <a:buNone/>
              <a:defRPr sz="900"/>
            </a:lvl8pPr>
            <a:lvl9pPr marL="36564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1176A7-B091-469C-82C8-89C693043C40}" type="datetimeFigureOut">
              <a:rPr lang="en-US" smtClean="0">
                <a:solidFill>
                  <a:prstClr val="black">
                    <a:tint val="75000"/>
                  </a:prstClr>
                </a:solidFill>
              </a:rPr>
              <a:pPr/>
              <a:t>2/12/2020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4725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2/12/2020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1920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176A7-B091-469C-82C8-89C693043C40}" type="datetimeFigureOut">
              <a:rPr lang="en-US" smtClean="0">
                <a:solidFill>
                  <a:prstClr val="black">
                    <a:tint val="75000"/>
                  </a:prstClr>
                </a:solidFill>
              </a:rPr>
              <a:pPr/>
              <a:t>2/12/2020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15780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176A7-B091-469C-82C8-89C693043C40}" type="datetimeFigureOut">
              <a:rPr lang="en-US" smtClean="0">
                <a:solidFill>
                  <a:prstClr val="black">
                    <a:tint val="75000"/>
                  </a:prstClr>
                </a:solidFill>
              </a:rPr>
              <a:pPr/>
              <a:t>2/12/2020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457201" y="274644"/>
            <a:ext cx="8229601" cy="715961"/>
          </a:xfrm>
        </p:spPr>
        <p:txBody>
          <a:bodyPr>
            <a:normAutofit/>
          </a:bodyPr>
          <a:lstStyle>
            <a:lvl1pPr algn="l">
              <a:defRPr sz="2799">
                <a:solidFill>
                  <a:schemeClr val="tx1">
                    <a:lumMod val="65000"/>
                    <a:lumOff val="35000"/>
                  </a:schemeClr>
                </a:solidFill>
              </a:defRPr>
            </a:lvl1pPr>
          </a:lstStyle>
          <a:p>
            <a:r>
              <a:rPr lang="en-US"/>
              <a:t>Click to edit Master title style</a:t>
            </a:r>
          </a:p>
        </p:txBody>
      </p:sp>
      <p:sp>
        <p:nvSpPr>
          <p:cNvPr id="7" name="Text Placeholder 9"/>
          <p:cNvSpPr>
            <a:spLocks noGrp="1"/>
          </p:cNvSpPr>
          <p:nvPr>
            <p:ph type="body" sz="quarter" idx="13" hasCustomPrompt="1"/>
          </p:nvPr>
        </p:nvSpPr>
        <p:spPr>
          <a:xfrm>
            <a:off x="457201" y="990600"/>
            <a:ext cx="8229601" cy="508000"/>
          </a:xfrm>
        </p:spPr>
        <p:txBody>
          <a:bodyPr>
            <a:noAutofit/>
          </a:bodyPr>
          <a:lstStyle>
            <a:lvl1pPr marL="0" indent="0">
              <a:buNone/>
              <a:defRPr sz="1400">
                <a:solidFill>
                  <a:schemeClr val="tx1">
                    <a:lumMod val="65000"/>
                    <a:lumOff val="35000"/>
                  </a:schemeClr>
                </a:solidFill>
              </a:defRPr>
            </a:lvl1pPr>
          </a:lstStyle>
          <a:p>
            <a:pPr lvl="0"/>
            <a:r>
              <a:rPr lang="en-US"/>
              <a:t>Subtitle</a:t>
            </a:r>
          </a:p>
        </p:txBody>
      </p:sp>
    </p:spTree>
    <p:extLst>
      <p:ext uri="{BB962C8B-B14F-4D97-AF65-F5344CB8AC3E}">
        <p14:creationId xmlns:p14="http://schemas.microsoft.com/office/powerpoint/2010/main" val="21130524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Title Only">
    <p:bg>
      <p:bgPr>
        <a:gradFill flip="none" rotWithShape="1">
          <a:gsLst>
            <a:gs pos="81000">
              <a:schemeClr val="bg1">
                <a:lumMod val="95000"/>
              </a:schemeClr>
            </a:gs>
            <a:gs pos="0">
              <a:schemeClr val="bg1"/>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5"/>
            <a:ext cx="5029200" cy="711081"/>
          </a:xfrm>
        </p:spPr>
        <p:txBody>
          <a:bodyPr>
            <a:noAutofit/>
          </a:bodyPr>
          <a:lstStyle>
            <a:lvl1pPr>
              <a:defRPr sz="2699"/>
            </a:lvl1pPr>
          </a:lstStyle>
          <a:p>
            <a:r>
              <a:rPr lang="en-US"/>
              <a:t>Click to edit Master title style</a:t>
            </a:r>
          </a:p>
        </p:txBody>
      </p:sp>
      <p:sp>
        <p:nvSpPr>
          <p:cNvPr id="3" name="Date Placeholder 2"/>
          <p:cNvSpPr>
            <a:spLocks noGrp="1"/>
          </p:cNvSpPr>
          <p:nvPr>
            <p:ph type="dt" sz="half" idx="10"/>
          </p:nvPr>
        </p:nvSpPr>
        <p:spPr/>
        <p:txBody>
          <a:bodyPr/>
          <a:lstStyle/>
          <a:p>
            <a:fld id="{6204E2B0-FEF2-4C8F-90A4-46C9D72643E3}" type="datetime1">
              <a:rPr lang="en-US" smtClean="0"/>
              <a:t>2/12/2020</a:t>
            </a:fld>
            <a:endParaRPr lang="en-US"/>
          </a:p>
        </p:txBody>
      </p:sp>
      <p:sp>
        <p:nvSpPr>
          <p:cNvPr id="4" name="Footer Placeholder 3"/>
          <p:cNvSpPr>
            <a:spLocks noGrp="1"/>
          </p:cNvSpPr>
          <p:nvPr>
            <p:ph type="ftr" sz="quarter" idx="11"/>
          </p:nvPr>
        </p:nvSpPr>
        <p:spPr/>
        <p:txBody>
          <a:bodyPr/>
          <a:lstStyle/>
          <a:p>
            <a:r>
              <a:rPr lang="en-US"/>
              <a:t>SlideModel.com</a:t>
            </a:r>
          </a:p>
        </p:txBody>
      </p:sp>
      <p:sp>
        <p:nvSpPr>
          <p:cNvPr id="5" name="Slide Number Placeholder 4"/>
          <p:cNvSpPr>
            <a:spLocks noGrp="1"/>
          </p:cNvSpPr>
          <p:nvPr>
            <p:ph type="sldNum" sz="quarter" idx="12"/>
          </p:nvPr>
        </p:nvSpPr>
        <p:spPr>
          <a:xfrm>
            <a:off x="8572500" y="6356356"/>
            <a:ext cx="571501" cy="365125"/>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w="0">
            <a:noFill/>
            <a:prstDash val="solid"/>
            <a:round/>
            <a:headEnd/>
            <a:tailEnd/>
          </a:ln>
        </p:spPr>
        <p:txBody>
          <a:bodyPr vert="horz" wrap="square" lIns="0" tIns="91440" rIns="0" bIns="91440" numCol="1" anchor="ctr" anchorCtr="1" compatLnSpc="1">
            <a:prstTxWarp prst="textNoShape">
              <a:avLst/>
            </a:prstTxWarp>
          </a:bodyPr>
          <a:lstStyle>
            <a:lvl1pPr algn="r">
              <a:defRPr lang="en-US" sz="1051" kern="0" smtClean="0">
                <a:solidFill>
                  <a:schemeClr val="bg1"/>
                </a:solidFill>
                <a:latin typeface="Arial" pitchFamily="34" charset="0"/>
                <a:cs typeface="Arial" pitchFamily="34" charset="0"/>
              </a:defRPr>
            </a:lvl1pPr>
          </a:lstStyle>
          <a:p>
            <a:fld id="{96E69268-9C8B-4EBF-A9EE-DC5DC2D48DC3}" type="slidenum">
              <a:rPr lang="es-UY" smtClean="0"/>
              <a:pPr/>
              <a:t>‹#›</a:t>
            </a:fld>
            <a:endParaRPr lang="es-UY"/>
          </a:p>
        </p:txBody>
      </p:sp>
      <p:sp>
        <p:nvSpPr>
          <p:cNvPr id="8" name="Text Placeholder 8"/>
          <p:cNvSpPr>
            <a:spLocks noGrp="1"/>
          </p:cNvSpPr>
          <p:nvPr>
            <p:ph type="body" sz="quarter" idx="13" hasCustomPrompt="1"/>
          </p:nvPr>
        </p:nvSpPr>
        <p:spPr>
          <a:xfrm>
            <a:off x="5610227" y="362139"/>
            <a:ext cx="3086100" cy="533400"/>
          </a:xfrm>
        </p:spPr>
        <p:txBody>
          <a:bodyPr anchor="ctr">
            <a:noAutofit/>
          </a:bodyPr>
          <a:lstStyle>
            <a:lvl1pPr marL="0" indent="0" algn="r">
              <a:buNone/>
              <a:defRPr sz="1499" baseline="0">
                <a:solidFill>
                  <a:schemeClr val="tx1">
                    <a:lumMod val="50000"/>
                    <a:lumOff val="50000"/>
                  </a:schemeClr>
                </a:solidFill>
              </a:defRPr>
            </a:lvl1pPr>
          </a:lstStyle>
          <a:p>
            <a:pPr lvl="0"/>
            <a:r>
              <a:rPr lang="en-US"/>
              <a:t>Breadcrumb 1 &gt; Breadcrumb 2</a:t>
            </a:r>
            <a:endParaRPr lang="es-UY"/>
          </a:p>
        </p:txBody>
      </p:sp>
    </p:spTree>
    <p:extLst>
      <p:ext uri="{BB962C8B-B14F-4D97-AF65-F5344CB8AC3E}">
        <p14:creationId xmlns:p14="http://schemas.microsoft.com/office/powerpoint/2010/main" val="37307978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Left Clipart Right">
    <p:bg>
      <p:bgPr>
        <a:solidFill>
          <a:schemeClr val="bg1">
            <a:lumMod val="95000"/>
            <a:alpha val="50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solidFill>
                  <a:prstClr val="black">
                    <a:tint val="75000"/>
                  </a:prstClr>
                </a:solidFill>
              </a:rPr>
              <a:pPr/>
              <a:t>2/12/2020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E69268-9C8B-4EBF-A9EE-DC5DC2D48DC3}" type="slidenum">
              <a:rPr lang="en-US" smtClean="0">
                <a:solidFill>
                  <a:prstClr val="black">
                    <a:tint val="75000"/>
                  </a:prstClr>
                </a:solidFill>
              </a:rPr>
              <a:pPr/>
              <a:t>‹#›</a:t>
            </a:fld>
            <a:endParaRPr lang="en-US">
              <a:solidFill>
                <a:prstClr val="black">
                  <a:tint val="75000"/>
                </a:prstClr>
              </a:solidFill>
            </a:endParaRPr>
          </a:p>
        </p:txBody>
      </p:sp>
      <p:sp>
        <p:nvSpPr>
          <p:cNvPr id="9" name="Content Placeholder 7"/>
          <p:cNvSpPr>
            <a:spLocks noGrp="1"/>
          </p:cNvSpPr>
          <p:nvPr>
            <p:ph sz="quarter" idx="13" hasCustomPrompt="1"/>
          </p:nvPr>
        </p:nvSpPr>
        <p:spPr>
          <a:xfrm>
            <a:off x="513294" y="1066800"/>
            <a:ext cx="3144069" cy="762000"/>
          </a:xfrm>
        </p:spPr>
        <p:txBody>
          <a:bodyPr>
            <a:noAutofit/>
          </a:bodyPr>
          <a:lstStyle>
            <a:lvl1pPr>
              <a:defRPr sz="2999" b="1"/>
            </a:lvl1pPr>
          </a:lstStyle>
          <a:p>
            <a:pPr lvl="0"/>
            <a:r>
              <a:rPr lang="en-US"/>
              <a:t>CLICK TO EDIT</a:t>
            </a:r>
          </a:p>
        </p:txBody>
      </p:sp>
      <p:sp>
        <p:nvSpPr>
          <p:cNvPr id="12" name="Content Placeholder 10"/>
          <p:cNvSpPr>
            <a:spLocks noGrp="1"/>
          </p:cNvSpPr>
          <p:nvPr>
            <p:ph sz="quarter" idx="14"/>
          </p:nvPr>
        </p:nvSpPr>
        <p:spPr>
          <a:xfrm>
            <a:off x="513294" y="2057400"/>
            <a:ext cx="3144069"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75388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14006" y="2870637"/>
            <a:ext cx="4449167" cy="711081"/>
          </a:xfrm>
        </p:spPr>
        <p:txBody>
          <a:bodyPr>
            <a:normAutofit/>
          </a:bodyPr>
          <a:lstStyle>
            <a:lvl1pPr algn="ctr">
              <a:defRPr sz="2700"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p:txBody>
          <a:bodyPr/>
          <a:lstStyle/>
          <a:p>
            <a:fld id="{425404F2-BE9A-4460-8815-8F645183555F}" type="datetimeFigureOut">
              <a:rPr lang="en-US" smtClean="0">
                <a:solidFill>
                  <a:srgbClr val="080808">
                    <a:tint val="75000"/>
                  </a:srgbClr>
                </a:solidFill>
              </a:rPr>
              <a:pPr/>
              <a:t>2/12/2020</a:t>
            </a:fld>
            <a:endParaRPr lang="en-US">
              <a:solidFill>
                <a:srgbClr val="080808">
                  <a:tint val="75000"/>
                </a:srgbClr>
              </a:solidFill>
            </a:endParaRPr>
          </a:p>
        </p:txBody>
      </p:sp>
      <p:sp>
        <p:nvSpPr>
          <p:cNvPr id="4" name="Footer Placeholder 3"/>
          <p:cNvSpPr>
            <a:spLocks noGrp="1"/>
          </p:cNvSpPr>
          <p:nvPr>
            <p:ph type="ftr" sz="quarter" idx="11"/>
          </p:nvPr>
        </p:nvSpPr>
        <p:spPr/>
        <p:txBody>
          <a:bodyPr/>
          <a:lstStyle/>
          <a:p>
            <a:endParaRPr lang="en-US">
              <a:solidFill>
                <a:srgbClr val="080808">
                  <a:tint val="75000"/>
                </a:srgbClr>
              </a:solidFill>
            </a:endParaRPr>
          </a:p>
        </p:txBody>
      </p:sp>
      <p:sp>
        <p:nvSpPr>
          <p:cNvPr id="5" name="Slide Number Placeholder 4"/>
          <p:cNvSpPr>
            <a:spLocks noGrp="1"/>
          </p:cNvSpPr>
          <p:nvPr>
            <p:ph type="sldNum" sz="quarter" idx="12"/>
          </p:nvPr>
        </p:nvSpPr>
        <p:spPr/>
        <p:txBody>
          <a:bodyPr/>
          <a:lstStyle/>
          <a:p>
            <a:fld id="{96E69268-9C8B-4EBF-A9EE-DC5DC2D48DC3}" type="slidenum">
              <a:rPr lang="en-US" smtClean="0">
                <a:solidFill>
                  <a:srgbClr val="080808">
                    <a:tint val="75000"/>
                  </a:srgbClr>
                </a:solidFill>
              </a:rPr>
              <a:pPr/>
              <a:t>‹#›</a:t>
            </a:fld>
            <a:endParaRPr lang="en-US">
              <a:solidFill>
                <a:srgbClr val="080808">
                  <a:tint val="75000"/>
                </a:srgbClr>
              </a:solidFill>
            </a:endParaRPr>
          </a:p>
        </p:txBody>
      </p:sp>
    </p:spTree>
    <p:extLst>
      <p:ext uri="{BB962C8B-B14F-4D97-AF65-F5344CB8AC3E}">
        <p14:creationId xmlns:p14="http://schemas.microsoft.com/office/powerpoint/2010/main" val="5087333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42233903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871DEC2-51BC-4BF7-8FF9-29BB0E1AE22B}" type="datetimeFigureOut">
              <a:rPr lang="en-CA" smtClean="0"/>
              <a:t>2020-02-12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76643D7-1FFD-4B51-81C4-7F2AFDA50D30}" type="slidenum">
              <a:rPr lang="en-CA" smtClean="0"/>
              <a:t>‹#›</a:t>
            </a:fld>
            <a:endParaRPr lang="en-CA"/>
          </a:p>
        </p:txBody>
      </p:sp>
    </p:spTree>
    <p:extLst>
      <p:ext uri="{BB962C8B-B14F-4D97-AF65-F5344CB8AC3E}">
        <p14:creationId xmlns:p14="http://schemas.microsoft.com/office/powerpoint/2010/main" val="23331845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71DEC2-51BC-4BF7-8FF9-29BB0E1AE22B}" type="datetimeFigureOut">
              <a:rPr lang="en-CA" smtClean="0"/>
              <a:t>2020-02-12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76643D7-1FFD-4B51-81C4-7F2AFDA50D30}" type="slidenum">
              <a:rPr lang="en-CA" smtClean="0"/>
              <a:t>‹#›</a:t>
            </a:fld>
            <a:endParaRPr lang="en-CA"/>
          </a:p>
        </p:txBody>
      </p:sp>
    </p:spTree>
    <p:extLst>
      <p:ext uri="{BB962C8B-B14F-4D97-AF65-F5344CB8AC3E}">
        <p14:creationId xmlns:p14="http://schemas.microsoft.com/office/powerpoint/2010/main" val="1912119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5A739-37DA-4C19-8933-24FDCAF1E015}"/>
              </a:ext>
            </a:extLst>
          </p:cNvPr>
          <p:cNvSpPr>
            <a:spLocks noGrp="1"/>
          </p:cNvSpPr>
          <p:nvPr>
            <p:ph type="title"/>
          </p:nvPr>
        </p:nvSpPr>
        <p:spPr>
          <a:xfrm>
            <a:off x="629841" y="365126"/>
            <a:ext cx="78867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6BF19B8-C2A7-4C7D-9995-85C51E48138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2417531-57FE-46A4-887D-213ED77EFA9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8A108C01-9086-4117-B928-4452E77F45B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914A440-8C91-4898-A157-1442A7E5A32D}"/>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221268A2-3D8D-40F8-AB76-8AE5BC1DE8CA}"/>
              </a:ext>
            </a:extLst>
          </p:cNvPr>
          <p:cNvSpPr>
            <a:spLocks noGrp="1"/>
          </p:cNvSpPr>
          <p:nvPr>
            <p:ph type="dt" sz="half" idx="10"/>
          </p:nvPr>
        </p:nvSpPr>
        <p:spPr/>
        <p:txBody>
          <a:bodyPr/>
          <a:lstStyle/>
          <a:p>
            <a:fld id="{867BDE8B-3C5A-4E48-894D-5042F9862E70}" type="datetimeFigureOut">
              <a:rPr lang="en-CA" smtClean="0"/>
              <a:t>2020-02-12</a:t>
            </a:fld>
            <a:endParaRPr lang="en-CA"/>
          </a:p>
        </p:txBody>
      </p:sp>
      <p:sp>
        <p:nvSpPr>
          <p:cNvPr id="8" name="Footer Placeholder 7">
            <a:extLst>
              <a:ext uri="{FF2B5EF4-FFF2-40B4-BE49-F238E27FC236}">
                <a16:creationId xmlns:a16="http://schemas.microsoft.com/office/drawing/2014/main" id="{8524F5B3-A42C-4B78-A7C8-6E699BE274D7}"/>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4B5ED09B-ED3E-47BE-B0F1-F6C0E87A1D87}"/>
              </a:ext>
            </a:extLst>
          </p:cNvPr>
          <p:cNvSpPr>
            <a:spLocks noGrp="1"/>
          </p:cNvSpPr>
          <p:nvPr>
            <p:ph type="sldNum" sz="quarter" idx="12"/>
          </p:nvPr>
        </p:nvSpPr>
        <p:spPr/>
        <p:txBody>
          <a:bodyPr/>
          <a:lstStyle/>
          <a:p>
            <a:fld id="{4C416E7A-A5FE-4E1D-8082-3DCECABD2E31}" type="slidenum">
              <a:rPr lang="en-CA" smtClean="0"/>
              <a:t>‹#›</a:t>
            </a:fld>
            <a:endParaRPr lang="en-CA"/>
          </a:p>
        </p:txBody>
      </p:sp>
    </p:spTree>
    <p:extLst>
      <p:ext uri="{BB962C8B-B14F-4D97-AF65-F5344CB8AC3E}">
        <p14:creationId xmlns:p14="http://schemas.microsoft.com/office/powerpoint/2010/main" val="36497542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71DEC2-51BC-4BF7-8FF9-29BB0E1AE22B}" type="datetimeFigureOut">
              <a:rPr lang="en-CA" smtClean="0"/>
              <a:t>2020-02-12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76643D7-1FFD-4B51-81C4-7F2AFDA50D30}" type="slidenum">
              <a:rPr lang="en-CA" smtClean="0"/>
              <a:t>‹#›</a:t>
            </a:fld>
            <a:endParaRPr lang="en-CA"/>
          </a:p>
        </p:txBody>
      </p:sp>
    </p:spTree>
    <p:extLst>
      <p:ext uri="{BB962C8B-B14F-4D97-AF65-F5344CB8AC3E}">
        <p14:creationId xmlns:p14="http://schemas.microsoft.com/office/powerpoint/2010/main" val="21039330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871DEC2-51BC-4BF7-8FF9-29BB0E1AE22B}" type="datetimeFigureOut">
              <a:rPr lang="en-CA" smtClean="0"/>
              <a:t>2020-02-12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76643D7-1FFD-4B51-81C4-7F2AFDA50D30}" type="slidenum">
              <a:rPr lang="en-CA" smtClean="0"/>
              <a:t>‹#›</a:t>
            </a:fld>
            <a:endParaRPr lang="en-CA"/>
          </a:p>
        </p:txBody>
      </p:sp>
    </p:spTree>
    <p:extLst>
      <p:ext uri="{BB962C8B-B14F-4D97-AF65-F5344CB8AC3E}">
        <p14:creationId xmlns:p14="http://schemas.microsoft.com/office/powerpoint/2010/main" val="37856357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71DEC2-51BC-4BF7-8FF9-29BB0E1AE22B}" type="datetimeFigureOut">
              <a:rPr lang="en-CA" smtClean="0"/>
              <a:t>2020-02-12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76643D7-1FFD-4B51-81C4-7F2AFDA50D30}" type="slidenum">
              <a:rPr lang="en-CA" smtClean="0"/>
              <a:t>‹#›</a:t>
            </a:fld>
            <a:endParaRPr lang="en-CA"/>
          </a:p>
        </p:txBody>
      </p:sp>
    </p:spTree>
    <p:extLst>
      <p:ext uri="{BB962C8B-B14F-4D97-AF65-F5344CB8AC3E}">
        <p14:creationId xmlns:p14="http://schemas.microsoft.com/office/powerpoint/2010/main" val="26968360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71DEC2-51BC-4BF7-8FF9-29BB0E1AE22B}" type="datetimeFigureOut">
              <a:rPr lang="en-CA" smtClean="0"/>
              <a:t>2020-02-12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76643D7-1FFD-4B51-81C4-7F2AFDA50D30}" type="slidenum">
              <a:rPr lang="en-CA" smtClean="0"/>
              <a:t>‹#›</a:t>
            </a:fld>
            <a:endParaRPr lang="en-CA"/>
          </a:p>
        </p:txBody>
      </p:sp>
    </p:spTree>
    <p:extLst>
      <p:ext uri="{BB962C8B-B14F-4D97-AF65-F5344CB8AC3E}">
        <p14:creationId xmlns:p14="http://schemas.microsoft.com/office/powerpoint/2010/main" val="26608461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71DEC2-51BC-4BF7-8FF9-29BB0E1AE22B}" type="datetimeFigureOut">
              <a:rPr lang="en-CA" smtClean="0"/>
              <a:t>2020-02-12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76643D7-1FFD-4B51-81C4-7F2AFDA50D30}" type="slidenum">
              <a:rPr lang="en-CA" smtClean="0"/>
              <a:t>‹#›</a:t>
            </a:fld>
            <a:endParaRPr lang="en-CA"/>
          </a:p>
        </p:txBody>
      </p:sp>
    </p:spTree>
    <p:extLst>
      <p:ext uri="{BB962C8B-B14F-4D97-AF65-F5344CB8AC3E}">
        <p14:creationId xmlns:p14="http://schemas.microsoft.com/office/powerpoint/2010/main" val="8205625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871DEC2-51BC-4BF7-8FF9-29BB0E1AE22B}" type="datetimeFigureOut">
              <a:rPr lang="en-CA" smtClean="0"/>
              <a:t>2020-02-12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76643D7-1FFD-4B51-81C4-7F2AFDA50D30}" type="slidenum">
              <a:rPr lang="en-CA" smtClean="0"/>
              <a:t>‹#›</a:t>
            </a:fld>
            <a:endParaRPr lang="en-CA"/>
          </a:p>
        </p:txBody>
      </p:sp>
    </p:spTree>
    <p:extLst>
      <p:ext uri="{BB962C8B-B14F-4D97-AF65-F5344CB8AC3E}">
        <p14:creationId xmlns:p14="http://schemas.microsoft.com/office/powerpoint/2010/main" val="39093774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871DEC2-51BC-4BF7-8FF9-29BB0E1AE22B}" type="datetimeFigureOut">
              <a:rPr lang="en-CA" smtClean="0"/>
              <a:t>2020-02-12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76643D7-1FFD-4B51-81C4-7F2AFDA50D30}" type="slidenum">
              <a:rPr lang="en-CA" smtClean="0"/>
              <a:t>‹#›</a:t>
            </a:fld>
            <a:endParaRPr lang="en-CA"/>
          </a:p>
        </p:txBody>
      </p:sp>
    </p:spTree>
    <p:extLst>
      <p:ext uri="{BB962C8B-B14F-4D97-AF65-F5344CB8AC3E}">
        <p14:creationId xmlns:p14="http://schemas.microsoft.com/office/powerpoint/2010/main" val="38493078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71DEC2-51BC-4BF7-8FF9-29BB0E1AE22B}" type="datetimeFigureOut">
              <a:rPr lang="en-CA" smtClean="0"/>
              <a:t>2020-02-12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76643D7-1FFD-4B51-81C4-7F2AFDA50D30}" type="slidenum">
              <a:rPr lang="en-CA" smtClean="0"/>
              <a:t>‹#›</a:t>
            </a:fld>
            <a:endParaRPr lang="en-CA"/>
          </a:p>
        </p:txBody>
      </p:sp>
    </p:spTree>
    <p:extLst>
      <p:ext uri="{BB962C8B-B14F-4D97-AF65-F5344CB8AC3E}">
        <p14:creationId xmlns:p14="http://schemas.microsoft.com/office/powerpoint/2010/main" val="23421350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71DEC2-51BC-4BF7-8FF9-29BB0E1AE22B}" type="datetimeFigureOut">
              <a:rPr lang="en-CA" smtClean="0"/>
              <a:t>2020-02-12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76643D7-1FFD-4B51-81C4-7F2AFDA50D30}" type="slidenum">
              <a:rPr lang="en-CA" smtClean="0"/>
              <a:t>‹#›</a:t>
            </a:fld>
            <a:endParaRPr lang="en-CA"/>
          </a:p>
        </p:txBody>
      </p:sp>
    </p:spTree>
    <p:extLst>
      <p:ext uri="{BB962C8B-B14F-4D97-AF65-F5344CB8AC3E}">
        <p14:creationId xmlns:p14="http://schemas.microsoft.com/office/powerpoint/2010/main" val="23198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23580-D7F6-4B98-BD83-A88FDDF4A14B}"/>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6754931A-CFD6-4FA0-A676-B5D8F0DFD2A4}"/>
              </a:ext>
            </a:extLst>
          </p:cNvPr>
          <p:cNvSpPr>
            <a:spLocks noGrp="1"/>
          </p:cNvSpPr>
          <p:nvPr>
            <p:ph type="dt" sz="half" idx="10"/>
          </p:nvPr>
        </p:nvSpPr>
        <p:spPr/>
        <p:txBody>
          <a:bodyPr/>
          <a:lstStyle/>
          <a:p>
            <a:fld id="{867BDE8B-3C5A-4E48-894D-5042F9862E70}" type="datetimeFigureOut">
              <a:rPr lang="en-CA" smtClean="0"/>
              <a:t>2020-02-12</a:t>
            </a:fld>
            <a:endParaRPr lang="en-CA"/>
          </a:p>
        </p:txBody>
      </p:sp>
      <p:sp>
        <p:nvSpPr>
          <p:cNvPr id="4" name="Footer Placeholder 3">
            <a:extLst>
              <a:ext uri="{FF2B5EF4-FFF2-40B4-BE49-F238E27FC236}">
                <a16:creationId xmlns:a16="http://schemas.microsoft.com/office/drawing/2014/main" id="{B667A4C9-0A81-4620-B9EE-313B44E9B230}"/>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AA1373E-63DC-4E9F-A5CB-9E87DE7636E9}"/>
              </a:ext>
            </a:extLst>
          </p:cNvPr>
          <p:cNvSpPr>
            <a:spLocks noGrp="1"/>
          </p:cNvSpPr>
          <p:nvPr>
            <p:ph type="sldNum" sz="quarter" idx="12"/>
          </p:nvPr>
        </p:nvSpPr>
        <p:spPr/>
        <p:txBody>
          <a:bodyPr/>
          <a:lstStyle/>
          <a:p>
            <a:fld id="{4C416E7A-A5FE-4E1D-8082-3DCECABD2E31}" type="slidenum">
              <a:rPr lang="en-CA" smtClean="0"/>
              <a:t>‹#›</a:t>
            </a:fld>
            <a:endParaRPr lang="en-CA"/>
          </a:p>
        </p:txBody>
      </p:sp>
    </p:spTree>
    <p:extLst>
      <p:ext uri="{BB962C8B-B14F-4D97-AF65-F5344CB8AC3E}">
        <p14:creationId xmlns:p14="http://schemas.microsoft.com/office/powerpoint/2010/main" val="3389758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B31AFE-706F-418C-8FB7-C6742BA5B120}"/>
              </a:ext>
            </a:extLst>
          </p:cNvPr>
          <p:cNvSpPr>
            <a:spLocks noGrp="1"/>
          </p:cNvSpPr>
          <p:nvPr>
            <p:ph type="dt" sz="half" idx="10"/>
          </p:nvPr>
        </p:nvSpPr>
        <p:spPr/>
        <p:txBody>
          <a:bodyPr/>
          <a:lstStyle/>
          <a:p>
            <a:fld id="{867BDE8B-3C5A-4E48-894D-5042F9862E70}" type="datetimeFigureOut">
              <a:rPr lang="en-CA" smtClean="0"/>
              <a:t>2020-02-12</a:t>
            </a:fld>
            <a:endParaRPr lang="en-CA"/>
          </a:p>
        </p:txBody>
      </p:sp>
      <p:sp>
        <p:nvSpPr>
          <p:cNvPr id="3" name="Footer Placeholder 2">
            <a:extLst>
              <a:ext uri="{FF2B5EF4-FFF2-40B4-BE49-F238E27FC236}">
                <a16:creationId xmlns:a16="http://schemas.microsoft.com/office/drawing/2014/main" id="{6D22F070-3CC1-4FB6-B652-87F90084C656}"/>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724B8581-5BC7-49D4-9B61-1F3A1EE0D4C9}"/>
              </a:ext>
            </a:extLst>
          </p:cNvPr>
          <p:cNvSpPr>
            <a:spLocks noGrp="1"/>
          </p:cNvSpPr>
          <p:nvPr>
            <p:ph type="sldNum" sz="quarter" idx="12"/>
          </p:nvPr>
        </p:nvSpPr>
        <p:spPr/>
        <p:txBody>
          <a:bodyPr/>
          <a:lstStyle/>
          <a:p>
            <a:fld id="{4C416E7A-A5FE-4E1D-8082-3DCECABD2E31}" type="slidenum">
              <a:rPr lang="en-CA" smtClean="0"/>
              <a:t>‹#›</a:t>
            </a:fld>
            <a:endParaRPr lang="en-CA"/>
          </a:p>
        </p:txBody>
      </p:sp>
    </p:spTree>
    <p:extLst>
      <p:ext uri="{BB962C8B-B14F-4D97-AF65-F5344CB8AC3E}">
        <p14:creationId xmlns:p14="http://schemas.microsoft.com/office/powerpoint/2010/main" val="1267521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C9B39-8601-4D71-8124-D4D757A436A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FB5C4DA-1948-43B3-9C27-C59EB0FE14D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FC2D3675-1D0C-468E-AF35-A295FB60735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D26134D-4375-4C94-81CD-32C18264BFBC}"/>
              </a:ext>
            </a:extLst>
          </p:cNvPr>
          <p:cNvSpPr>
            <a:spLocks noGrp="1"/>
          </p:cNvSpPr>
          <p:nvPr>
            <p:ph type="dt" sz="half" idx="10"/>
          </p:nvPr>
        </p:nvSpPr>
        <p:spPr/>
        <p:txBody>
          <a:bodyPr/>
          <a:lstStyle/>
          <a:p>
            <a:fld id="{867BDE8B-3C5A-4E48-894D-5042F9862E70}" type="datetimeFigureOut">
              <a:rPr lang="en-CA" smtClean="0"/>
              <a:t>2020-02-12</a:t>
            </a:fld>
            <a:endParaRPr lang="en-CA"/>
          </a:p>
        </p:txBody>
      </p:sp>
      <p:sp>
        <p:nvSpPr>
          <p:cNvPr id="6" name="Footer Placeholder 5">
            <a:extLst>
              <a:ext uri="{FF2B5EF4-FFF2-40B4-BE49-F238E27FC236}">
                <a16:creationId xmlns:a16="http://schemas.microsoft.com/office/drawing/2014/main" id="{97FA8725-4D1D-459F-84A4-253C9F58D58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16E163F-984C-4D4F-8215-7DE54ABAFE27}"/>
              </a:ext>
            </a:extLst>
          </p:cNvPr>
          <p:cNvSpPr>
            <a:spLocks noGrp="1"/>
          </p:cNvSpPr>
          <p:nvPr>
            <p:ph type="sldNum" sz="quarter" idx="12"/>
          </p:nvPr>
        </p:nvSpPr>
        <p:spPr/>
        <p:txBody>
          <a:bodyPr/>
          <a:lstStyle/>
          <a:p>
            <a:fld id="{4C416E7A-A5FE-4E1D-8082-3DCECABD2E31}" type="slidenum">
              <a:rPr lang="en-CA" smtClean="0"/>
              <a:t>‹#›</a:t>
            </a:fld>
            <a:endParaRPr lang="en-CA"/>
          </a:p>
        </p:txBody>
      </p:sp>
    </p:spTree>
    <p:extLst>
      <p:ext uri="{BB962C8B-B14F-4D97-AF65-F5344CB8AC3E}">
        <p14:creationId xmlns:p14="http://schemas.microsoft.com/office/powerpoint/2010/main" val="2411696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0072C-566B-4365-B02D-A0B9D486DBB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94234283-D160-4364-9E26-21C1D52E2DD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CA"/>
          </a:p>
        </p:txBody>
      </p:sp>
      <p:sp>
        <p:nvSpPr>
          <p:cNvPr id="4" name="Text Placeholder 3">
            <a:extLst>
              <a:ext uri="{FF2B5EF4-FFF2-40B4-BE49-F238E27FC236}">
                <a16:creationId xmlns:a16="http://schemas.microsoft.com/office/drawing/2014/main" id="{FC52ACCD-5F60-4069-9B5D-71604B0D32E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EFE0A78-A634-4C5D-87B0-C0CA70C797AA}"/>
              </a:ext>
            </a:extLst>
          </p:cNvPr>
          <p:cNvSpPr>
            <a:spLocks noGrp="1"/>
          </p:cNvSpPr>
          <p:nvPr>
            <p:ph type="dt" sz="half" idx="10"/>
          </p:nvPr>
        </p:nvSpPr>
        <p:spPr/>
        <p:txBody>
          <a:bodyPr/>
          <a:lstStyle/>
          <a:p>
            <a:fld id="{867BDE8B-3C5A-4E48-894D-5042F9862E70}" type="datetimeFigureOut">
              <a:rPr lang="en-CA" smtClean="0"/>
              <a:t>2020-02-12</a:t>
            </a:fld>
            <a:endParaRPr lang="en-CA"/>
          </a:p>
        </p:txBody>
      </p:sp>
      <p:sp>
        <p:nvSpPr>
          <p:cNvPr id="6" name="Footer Placeholder 5">
            <a:extLst>
              <a:ext uri="{FF2B5EF4-FFF2-40B4-BE49-F238E27FC236}">
                <a16:creationId xmlns:a16="http://schemas.microsoft.com/office/drawing/2014/main" id="{BDE11FB7-CB16-4A43-A9DC-F2766521CF2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EF51050-BAC1-452C-AF2B-78C7A13A2EBC}"/>
              </a:ext>
            </a:extLst>
          </p:cNvPr>
          <p:cNvSpPr>
            <a:spLocks noGrp="1"/>
          </p:cNvSpPr>
          <p:nvPr>
            <p:ph type="sldNum" sz="quarter" idx="12"/>
          </p:nvPr>
        </p:nvSpPr>
        <p:spPr/>
        <p:txBody>
          <a:bodyPr/>
          <a:lstStyle/>
          <a:p>
            <a:fld id="{4C416E7A-A5FE-4E1D-8082-3DCECABD2E31}" type="slidenum">
              <a:rPr lang="en-CA" smtClean="0"/>
              <a:t>‹#›</a:t>
            </a:fld>
            <a:endParaRPr lang="en-CA"/>
          </a:p>
        </p:txBody>
      </p:sp>
    </p:spTree>
    <p:extLst>
      <p:ext uri="{BB962C8B-B14F-4D97-AF65-F5344CB8AC3E}">
        <p14:creationId xmlns:p14="http://schemas.microsoft.com/office/powerpoint/2010/main" val="2499591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theme" Target="../theme/theme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A26B99-2DA9-4627-8E7E-9086BE7B970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345122B-92D6-4465-B6FC-158C8A9DCBA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BB956A0-0CF4-4D20-9AAC-903E573A7DE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67BDE8B-3C5A-4E48-894D-5042F9862E70}" type="datetimeFigureOut">
              <a:rPr lang="en-CA" smtClean="0"/>
              <a:t>2020-02-12</a:t>
            </a:fld>
            <a:endParaRPr lang="en-CA"/>
          </a:p>
        </p:txBody>
      </p:sp>
      <p:sp>
        <p:nvSpPr>
          <p:cNvPr id="5" name="Footer Placeholder 4">
            <a:extLst>
              <a:ext uri="{FF2B5EF4-FFF2-40B4-BE49-F238E27FC236}">
                <a16:creationId xmlns:a16="http://schemas.microsoft.com/office/drawing/2014/main" id="{004979B6-5DF2-486F-967E-EBF5743460E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EA5EC714-E10C-4D2B-B919-6B7D23819C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C416E7A-A5FE-4E1D-8082-3DCECABD2E31}" type="slidenum">
              <a:rPr lang="en-CA" smtClean="0"/>
              <a:t>‹#›</a:t>
            </a:fld>
            <a:endParaRPr lang="en-CA"/>
          </a:p>
        </p:txBody>
      </p:sp>
    </p:spTree>
    <p:extLst>
      <p:ext uri="{BB962C8B-B14F-4D97-AF65-F5344CB8AC3E}">
        <p14:creationId xmlns:p14="http://schemas.microsoft.com/office/powerpoint/2010/main" val="6032246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EEEEEE"/>
            </a:gs>
            <a:gs pos="6700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45"/>
            <a:ext cx="8229602" cy="711081"/>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p:cNvSpPr>
            <a:spLocks noGrp="1"/>
          </p:cNvSpPr>
          <p:nvPr>
            <p:ph type="body" idx="1"/>
          </p:nvPr>
        </p:nvSpPr>
        <p:spPr>
          <a:xfrm>
            <a:off x="457201" y="1138426"/>
            <a:ext cx="8229602" cy="498773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36" tIns="45718" rIns="91436" bIns="45718" rtlCol="0" anchor="ctr"/>
          <a:lstStyle>
            <a:lvl1pPr algn="l">
              <a:defRPr sz="900">
                <a:solidFill>
                  <a:schemeClr val="tx1">
                    <a:tint val="75000"/>
                  </a:schemeClr>
                </a:solidFill>
              </a:defRPr>
            </a:lvl1pPr>
          </a:lstStyle>
          <a:p>
            <a:pPr defTabSz="685611"/>
            <a:fld id="{FD1176A7-B091-469C-82C8-89C693043C40}" type="datetimeFigureOut">
              <a:rPr lang="en-US" smtClean="0">
                <a:solidFill>
                  <a:prstClr val="black">
                    <a:tint val="75000"/>
                  </a:prstClr>
                </a:solidFill>
              </a:rPr>
              <a:pPr defTabSz="685611"/>
              <a:t>2/12/2020</a:t>
            </a:fld>
            <a:endParaRPr lang="en-US">
              <a:solidFill>
                <a:prstClr val="black">
                  <a:tint val="75000"/>
                </a:prstClr>
              </a:solidFill>
            </a:endParaRPr>
          </a:p>
        </p:txBody>
      </p:sp>
      <p:sp>
        <p:nvSpPr>
          <p:cNvPr id="5" name="Footer Placeholder 4"/>
          <p:cNvSpPr>
            <a:spLocks noGrp="1"/>
          </p:cNvSpPr>
          <p:nvPr>
            <p:ph type="ftr" sz="quarter" idx="3"/>
          </p:nvPr>
        </p:nvSpPr>
        <p:spPr>
          <a:xfrm>
            <a:off x="3124202" y="6356356"/>
            <a:ext cx="2895600" cy="365125"/>
          </a:xfrm>
          <a:prstGeom prst="rect">
            <a:avLst/>
          </a:prstGeom>
        </p:spPr>
        <p:txBody>
          <a:bodyPr vert="horz" lIns="91436" tIns="45718" rIns="91436" bIns="45718" rtlCol="0" anchor="ctr"/>
          <a:lstStyle>
            <a:lvl1pPr algn="ctr">
              <a:defRPr sz="900">
                <a:solidFill>
                  <a:schemeClr val="tx1">
                    <a:tint val="75000"/>
                  </a:schemeClr>
                </a:solidFill>
              </a:defRPr>
            </a:lvl1pPr>
          </a:lstStyle>
          <a:p>
            <a:pPr defTabSz="685611"/>
            <a:endParaRPr lang="en-US">
              <a:solidFill>
                <a:prstClr val="black">
                  <a:tint val="75000"/>
                </a:prstClr>
              </a:solidFill>
            </a:endParaRPr>
          </a:p>
        </p:txBody>
      </p:sp>
      <p:sp>
        <p:nvSpPr>
          <p:cNvPr id="6" name="Slide Number Placeholder 5"/>
          <p:cNvSpPr>
            <a:spLocks noGrp="1"/>
          </p:cNvSpPr>
          <p:nvPr>
            <p:ph type="sldNum" sz="quarter" idx="4"/>
          </p:nvPr>
        </p:nvSpPr>
        <p:spPr>
          <a:xfrm>
            <a:off x="6553203" y="6356356"/>
            <a:ext cx="2133600" cy="365125"/>
          </a:xfrm>
          <a:prstGeom prst="rect">
            <a:avLst/>
          </a:prstGeom>
        </p:spPr>
        <p:txBody>
          <a:bodyPr vert="horz" lIns="91436" tIns="45718" rIns="91436" bIns="45718" rtlCol="0" anchor="ctr"/>
          <a:lstStyle>
            <a:lvl1pPr algn="r">
              <a:defRPr sz="900">
                <a:solidFill>
                  <a:schemeClr val="tx1">
                    <a:tint val="75000"/>
                  </a:schemeClr>
                </a:solidFill>
              </a:defRPr>
            </a:lvl1pPr>
          </a:lstStyle>
          <a:p>
            <a:pPr defTabSz="685611"/>
            <a:fld id="{5939B1FA-81F2-4940-9AF3-5EAFB5D6669B}" type="slidenum">
              <a:rPr lang="en-US" smtClean="0">
                <a:solidFill>
                  <a:prstClr val="black">
                    <a:tint val="75000"/>
                  </a:prstClr>
                </a:solidFill>
              </a:rPr>
              <a:pPr defTabSz="685611"/>
              <a:t>‹#›</a:t>
            </a:fld>
            <a:endParaRPr lang="en-US">
              <a:solidFill>
                <a:prstClr val="black">
                  <a:tint val="75000"/>
                </a:prstClr>
              </a:solidFill>
            </a:endParaRPr>
          </a:p>
        </p:txBody>
      </p:sp>
      <p:pic>
        <p:nvPicPr>
          <p:cNvPr id="9" name="Picture 8" descr="A picture containing object&#10;&#10;Description automatically generated">
            <a:extLst>
              <a:ext uri="{FF2B5EF4-FFF2-40B4-BE49-F238E27FC236}">
                <a16:creationId xmlns:a16="http://schemas.microsoft.com/office/drawing/2014/main" id="{B12863F5-EC28-4347-9FD5-80B9AF5CC893}"/>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6867526" y="6238814"/>
            <a:ext cx="1924052" cy="482667"/>
          </a:xfrm>
          <a:prstGeom prst="rect">
            <a:avLst/>
          </a:prstGeom>
        </p:spPr>
      </p:pic>
    </p:spTree>
    <p:extLst>
      <p:ext uri="{BB962C8B-B14F-4D97-AF65-F5344CB8AC3E}">
        <p14:creationId xmlns:p14="http://schemas.microsoft.com/office/powerpoint/2010/main" val="19964241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98" r:id="rId18"/>
  </p:sldLayoutIdLst>
  <p:txStyles>
    <p:titleStyle>
      <a:lvl1pPr algn="l" defTabSz="685584" rtl="0" eaLnBrk="1" latinLnBrk="0" hangingPunct="1">
        <a:spcBef>
          <a:spcPct val="0"/>
        </a:spcBef>
        <a:buNone/>
        <a:defRPr sz="1799" kern="1200">
          <a:solidFill>
            <a:schemeClr val="tx1">
              <a:lumMod val="65000"/>
              <a:lumOff val="35000"/>
            </a:schemeClr>
          </a:solidFill>
          <a:latin typeface="+mj-lt"/>
          <a:ea typeface="+mj-ea"/>
          <a:cs typeface="+mj-cs"/>
        </a:defRPr>
      </a:lvl1pPr>
    </p:titleStyle>
    <p:bodyStyle>
      <a:lvl1pPr marL="257093" indent="-257093" algn="l" defTabSz="685584" rtl="0" eaLnBrk="1" latinLnBrk="0" hangingPunct="1">
        <a:spcBef>
          <a:spcPct val="20000"/>
        </a:spcBef>
        <a:buFont typeface="Arial" pitchFamily="34" charset="0"/>
        <a:buChar char="•"/>
        <a:defRPr sz="2024" kern="1200">
          <a:solidFill>
            <a:schemeClr val="tx1"/>
          </a:solidFill>
          <a:latin typeface="+mj-lt"/>
          <a:ea typeface="+mn-ea"/>
          <a:cs typeface="+mn-cs"/>
        </a:defRPr>
      </a:lvl1pPr>
      <a:lvl2pPr marL="557036" indent="-214245" algn="l" defTabSz="685584" rtl="0" eaLnBrk="1" latinLnBrk="0" hangingPunct="1">
        <a:spcBef>
          <a:spcPct val="20000"/>
        </a:spcBef>
        <a:buFont typeface="Arial" pitchFamily="34" charset="0"/>
        <a:buChar char="–"/>
        <a:defRPr sz="1799" kern="1200">
          <a:solidFill>
            <a:schemeClr val="tx1"/>
          </a:solidFill>
          <a:latin typeface="+mj-lt"/>
          <a:ea typeface="+mn-ea"/>
          <a:cs typeface="+mn-cs"/>
        </a:defRPr>
      </a:lvl2pPr>
      <a:lvl3pPr marL="856979" indent="-171397" algn="l" defTabSz="685584" rtl="0" eaLnBrk="1" latinLnBrk="0" hangingPunct="1">
        <a:spcBef>
          <a:spcPct val="20000"/>
        </a:spcBef>
        <a:buFont typeface="Arial" pitchFamily="34" charset="0"/>
        <a:buChar char="•"/>
        <a:defRPr sz="1349" kern="1200">
          <a:solidFill>
            <a:schemeClr val="tx1"/>
          </a:solidFill>
          <a:latin typeface="+mj-lt"/>
          <a:ea typeface="+mn-ea"/>
          <a:cs typeface="+mn-cs"/>
        </a:defRPr>
      </a:lvl3pPr>
      <a:lvl4pPr marL="1199771" indent="-171397" algn="l" defTabSz="685584" rtl="0" eaLnBrk="1" latinLnBrk="0" hangingPunct="1">
        <a:spcBef>
          <a:spcPct val="20000"/>
        </a:spcBef>
        <a:buFont typeface="Arial" pitchFamily="34" charset="0"/>
        <a:buChar char="–"/>
        <a:defRPr sz="1125" kern="1200">
          <a:solidFill>
            <a:schemeClr val="tx1"/>
          </a:solidFill>
          <a:latin typeface="+mj-lt"/>
          <a:ea typeface="+mn-ea"/>
          <a:cs typeface="+mn-cs"/>
        </a:defRPr>
      </a:lvl4pPr>
      <a:lvl5pPr marL="1542562" indent="-171397" algn="l" defTabSz="685584" rtl="0" eaLnBrk="1" latinLnBrk="0" hangingPunct="1">
        <a:spcBef>
          <a:spcPct val="20000"/>
        </a:spcBef>
        <a:buFont typeface="Arial" pitchFamily="34" charset="0"/>
        <a:buChar char="»"/>
        <a:defRPr sz="1125" kern="1200">
          <a:solidFill>
            <a:schemeClr val="tx1"/>
          </a:solidFill>
          <a:latin typeface="+mj-lt"/>
          <a:ea typeface="+mn-ea"/>
          <a:cs typeface="+mn-cs"/>
        </a:defRPr>
      </a:lvl5pPr>
      <a:lvl6pPr marL="1885353" indent="-171397" algn="l" defTabSz="68558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144" indent="-171397" algn="l" defTabSz="68558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0936" indent="-171397" algn="l" defTabSz="68558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728" indent="-171397" algn="l" defTabSz="68558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584" rtl="0" eaLnBrk="1" latinLnBrk="0" hangingPunct="1">
        <a:defRPr sz="1349" kern="1200">
          <a:solidFill>
            <a:schemeClr val="tx1"/>
          </a:solidFill>
          <a:latin typeface="+mn-lt"/>
          <a:ea typeface="+mn-ea"/>
          <a:cs typeface="+mn-cs"/>
        </a:defRPr>
      </a:lvl1pPr>
      <a:lvl2pPr marL="342791" algn="l" defTabSz="685584" rtl="0" eaLnBrk="1" latinLnBrk="0" hangingPunct="1">
        <a:defRPr sz="1349" kern="1200">
          <a:solidFill>
            <a:schemeClr val="tx1"/>
          </a:solidFill>
          <a:latin typeface="+mn-lt"/>
          <a:ea typeface="+mn-ea"/>
          <a:cs typeface="+mn-cs"/>
        </a:defRPr>
      </a:lvl2pPr>
      <a:lvl3pPr marL="685584" algn="l" defTabSz="685584" rtl="0" eaLnBrk="1" latinLnBrk="0" hangingPunct="1">
        <a:defRPr sz="1349" kern="1200">
          <a:solidFill>
            <a:schemeClr val="tx1"/>
          </a:solidFill>
          <a:latin typeface="+mn-lt"/>
          <a:ea typeface="+mn-ea"/>
          <a:cs typeface="+mn-cs"/>
        </a:defRPr>
      </a:lvl3pPr>
      <a:lvl4pPr marL="1028375" algn="l" defTabSz="685584" rtl="0" eaLnBrk="1" latinLnBrk="0" hangingPunct="1">
        <a:defRPr sz="1349" kern="1200">
          <a:solidFill>
            <a:schemeClr val="tx1"/>
          </a:solidFill>
          <a:latin typeface="+mn-lt"/>
          <a:ea typeface="+mn-ea"/>
          <a:cs typeface="+mn-cs"/>
        </a:defRPr>
      </a:lvl4pPr>
      <a:lvl5pPr marL="1371166" algn="l" defTabSz="685584" rtl="0" eaLnBrk="1" latinLnBrk="0" hangingPunct="1">
        <a:defRPr sz="1349" kern="1200">
          <a:solidFill>
            <a:schemeClr val="tx1"/>
          </a:solidFill>
          <a:latin typeface="+mn-lt"/>
          <a:ea typeface="+mn-ea"/>
          <a:cs typeface="+mn-cs"/>
        </a:defRPr>
      </a:lvl5pPr>
      <a:lvl6pPr marL="1713957" algn="l" defTabSz="685584" rtl="0" eaLnBrk="1" latinLnBrk="0" hangingPunct="1">
        <a:defRPr sz="1349" kern="1200">
          <a:solidFill>
            <a:schemeClr val="tx1"/>
          </a:solidFill>
          <a:latin typeface="+mn-lt"/>
          <a:ea typeface="+mn-ea"/>
          <a:cs typeface="+mn-cs"/>
        </a:defRPr>
      </a:lvl6pPr>
      <a:lvl7pPr marL="2056750" algn="l" defTabSz="685584" rtl="0" eaLnBrk="1" latinLnBrk="0" hangingPunct="1">
        <a:defRPr sz="1349" kern="1200">
          <a:solidFill>
            <a:schemeClr val="tx1"/>
          </a:solidFill>
          <a:latin typeface="+mn-lt"/>
          <a:ea typeface="+mn-ea"/>
          <a:cs typeface="+mn-cs"/>
        </a:defRPr>
      </a:lvl7pPr>
      <a:lvl8pPr marL="2399540" algn="l" defTabSz="685584" rtl="0" eaLnBrk="1" latinLnBrk="0" hangingPunct="1">
        <a:defRPr sz="1349" kern="1200">
          <a:solidFill>
            <a:schemeClr val="tx1"/>
          </a:solidFill>
          <a:latin typeface="+mn-lt"/>
          <a:ea typeface="+mn-ea"/>
          <a:cs typeface="+mn-cs"/>
        </a:defRPr>
      </a:lvl8pPr>
      <a:lvl9pPr marL="2742332" algn="l" defTabSz="685584" rtl="0" eaLnBrk="1" latinLnBrk="0" hangingPunct="1">
        <a:defRPr sz="134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EEEEEE"/>
            </a:gs>
            <a:gs pos="6700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44"/>
            <a:ext cx="8229601" cy="711081"/>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p:cNvSpPr>
            <a:spLocks noGrp="1"/>
          </p:cNvSpPr>
          <p:nvPr>
            <p:ph type="body" idx="1"/>
          </p:nvPr>
        </p:nvSpPr>
        <p:spPr>
          <a:xfrm>
            <a:off x="457201" y="1138426"/>
            <a:ext cx="8229601" cy="498773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5"/>
            <a:ext cx="21336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pPr defTabSz="914148"/>
            <a:fld id="{FD1176A7-B091-469C-82C8-89C693043C40}" type="datetimeFigureOut">
              <a:rPr lang="en-US" smtClean="0">
                <a:solidFill>
                  <a:prstClr val="black">
                    <a:tint val="75000"/>
                  </a:prstClr>
                </a:solidFill>
              </a:rPr>
              <a:pPr defTabSz="914148"/>
              <a:t>2/12/2020</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5"/>
            <a:ext cx="289560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pPr defTabSz="914148"/>
            <a:endParaRPr lang="en-US">
              <a:solidFill>
                <a:prstClr val="black">
                  <a:tint val="75000"/>
                </a:prstClr>
              </a:solidFill>
            </a:endParaRPr>
          </a:p>
        </p:txBody>
      </p:sp>
      <p:sp>
        <p:nvSpPr>
          <p:cNvPr id="6" name="Slide Number Placeholder 5"/>
          <p:cNvSpPr>
            <a:spLocks noGrp="1"/>
          </p:cNvSpPr>
          <p:nvPr>
            <p:ph type="sldNum" sz="quarter" idx="4"/>
          </p:nvPr>
        </p:nvSpPr>
        <p:spPr>
          <a:xfrm>
            <a:off x="6553203" y="6356355"/>
            <a:ext cx="21336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pPr defTabSz="914148"/>
            <a:fld id="{5939B1FA-81F2-4940-9AF3-5EAFB5D6669B}" type="slidenum">
              <a:rPr lang="en-US" smtClean="0">
                <a:solidFill>
                  <a:prstClr val="black">
                    <a:tint val="75000"/>
                  </a:prstClr>
                </a:solidFill>
              </a:rPr>
              <a:pPr defTabSz="914148"/>
              <a:t>‹#›</a:t>
            </a:fld>
            <a:endParaRPr lang="en-US">
              <a:solidFill>
                <a:prstClr val="black">
                  <a:tint val="75000"/>
                </a:prstClr>
              </a:solidFill>
            </a:endParaRPr>
          </a:p>
        </p:txBody>
      </p:sp>
      <p:pic>
        <p:nvPicPr>
          <p:cNvPr id="9" name="Picture 8" descr="A picture containing object&#10;&#10;Description automatically generated">
            <a:extLst>
              <a:ext uri="{FF2B5EF4-FFF2-40B4-BE49-F238E27FC236}">
                <a16:creationId xmlns:a16="http://schemas.microsoft.com/office/drawing/2014/main" id="{B12863F5-EC28-4347-9FD5-80B9AF5CC893}"/>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6867526" y="6238813"/>
            <a:ext cx="1924052" cy="482667"/>
          </a:xfrm>
          <a:prstGeom prst="rect">
            <a:avLst/>
          </a:prstGeom>
        </p:spPr>
      </p:pic>
    </p:spTree>
    <p:extLst>
      <p:ext uri="{BB962C8B-B14F-4D97-AF65-F5344CB8AC3E}">
        <p14:creationId xmlns:p14="http://schemas.microsoft.com/office/powerpoint/2010/main" val="395670366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p:txStyles>
    <p:titleStyle>
      <a:lvl1pPr algn="l" defTabSz="914112" rtl="0" eaLnBrk="1" latinLnBrk="0" hangingPunct="1">
        <a:spcBef>
          <a:spcPct val="0"/>
        </a:spcBef>
        <a:buNone/>
        <a:defRPr sz="2399" kern="1200">
          <a:solidFill>
            <a:schemeClr val="tx1">
              <a:lumMod val="65000"/>
              <a:lumOff val="35000"/>
            </a:schemeClr>
          </a:solidFill>
          <a:latin typeface="+mj-lt"/>
          <a:ea typeface="+mj-ea"/>
          <a:cs typeface="+mj-cs"/>
        </a:defRPr>
      </a:lvl1pPr>
    </p:titleStyle>
    <p:bodyStyle>
      <a:lvl1pPr marL="342791" indent="-342791" algn="l" defTabSz="914112" rtl="0" eaLnBrk="1" latinLnBrk="0" hangingPunct="1">
        <a:spcBef>
          <a:spcPct val="20000"/>
        </a:spcBef>
        <a:buFont typeface="Arial" pitchFamily="34" charset="0"/>
        <a:buChar char="•"/>
        <a:defRPr sz="2699" kern="1200">
          <a:solidFill>
            <a:schemeClr val="tx1"/>
          </a:solidFill>
          <a:latin typeface="+mj-lt"/>
          <a:ea typeface="+mn-ea"/>
          <a:cs typeface="+mn-cs"/>
        </a:defRPr>
      </a:lvl1pPr>
      <a:lvl2pPr marL="742715" indent="-285660" algn="l" defTabSz="914112" rtl="0" eaLnBrk="1" latinLnBrk="0" hangingPunct="1">
        <a:spcBef>
          <a:spcPct val="20000"/>
        </a:spcBef>
        <a:buFont typeface="Arial" pitchFamily="34" charset="0"/>
        <a:buChar char="–"/>
        <a:defRPr sz="2399" kern="1200">
          <a:solidFill>
            <a:schemeClr val="tx1"/>
          </a:solidFill>
          <a:latin typeface="+mj-lt"/>
          <a:ea typeface="+mn-ea"/>
          <a:cs typeface="+mn-cs"/>
        </a:defRPr>
      </a:lvl2pPr>
      <a:lvl3pPr marL="1142638" indent="-228529" algn="l" defTabSz="914112" rtl="0" eaLnBrk="1" latinLnBrk="0" hangingPunct="1">
        <a:spcBef>
          <a:spcPct val="20000"/>
        </a:spcBef>
        <a:buFont typeface="Arial" pitchFamily="34" charset="0"/>
        <a:buChar char="•"/>
        <a:defRPr sz="1799" kern="1200">
          <a:solidFill>
            <a:schemeClr val="tx1"/>
          </a:solidFill>
          <a:latin typeface="+mj-lt"/>
          <a:ea typeface="+mn-ea"/>
          <a:cs typeface="+mn-cs"/>
        </a:defRPr>
      </a:lvl3pPr>
      <a:lvl4pPr marL="1599695" indent="-228529" algn="l" defTabSz="914112" rtl="0" eaLnBrk="1" latinLnBrk="0" hangingPunct="1">
        <a:spcBef>
          <a:spcPct val="20000"/>
        </a:spcBef>
        <a:buFont typeface="Arial" pitchFamily="34" charset="0"/>
        <a:buChar char="–"/>
        <a:defRPr sz="1500" kern="1200">
          <a:solidFill>
            <a:schemeClr val="tx1"/>
          </a:solidFill>
          <a:latin typeface="+mj-lt"/>
          <a:ea typeface="+mn-ea"/>
          <a:cs typeface="+mn-cs"/>
        </a:defRPr>
      </a:lvl4pPr>
      <a:lvl5pPr marL="2056749" indent="-228529" algn="l" defTabSz="914112" rtl="0" eaLnBrk="1" latinLnBrk="0" hangingPunct="1">
        <a:spcBef>
          <a:spcPct val="20000"/>
        </a:spcBef>
        <a:buFont typeface="Arial" pitchFamily="34" charset="0"/>
        <a:buChar char="»"/>
        <a:defRPr sz="1500" kern="1200">
          <a:solidFill>
            <a:schemeClr val="tx1"/>
          </a:solidFill>
          <a:latin typeface="+mj-lt"/>
          <a:ea typeface="+mn-ea"/>
          <a:cs typeface="+mn-cs"/>
        </a:defRPr>
      </a:lvl5pPr>
      <a:lvl6pPr marL="2513804" indent="-228529"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59" indent="-228529"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14" indent="-228529"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70" indent="-228529"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12" rtl="0" eaLnBrk="1" latinLnBrk="0" hangingPunct="1">
        <a:defRPr sz="1799" kern="1200">
          <a:solidFill>
            <a:schemeClr val="tx1"/>
          </a:solidFill>
          <a:latin typeface="+mn-lt"/>
          <a:ea typeface="+mn-ea"/>
          <a:cs typeface="+mn-cs"/>
        </a:defRPr>
      </a:lvl1pPr>
      <a:lvl2pPr marL="457055" algn="l" defTabSz="914112" rtl="0" eaLnBrk="1" latinLnBrk="0" hangingPunct="1">
        <a:defRPr sz="1799" kern="1200">
          <a:solidFill>
            <a:schemeClr val="tx1"/>
          </a:solidFill>
          <a:latin typeface="+mn-lt"/>
          <a:ea typeface="+mn-ea"/>
          <a:cs typeface="+mn-cs"/>
        </a:defRPr>
      </a:lvl2pPr>
      <a:lvl3pPr marL="914112" algn="l" defTabSz="914112" rtl="0" eaLnBrk="1" latinLnBrk="0" hangingPunct="1">
        <a:defRPr sz="1799" kern="1200">
          <a:solidFill>
            <a:schemeClr val="tx1"/>
          </a:solidFill>
          <a:latin typeface="+mn-lt"/>
          <a:ea typeface="+mn-ea"/>
          <a:cs typeface="+mn-cs"/>
        </a:defRPr>
      </a:lvl3pPr>
      <a:lvl4pPr marL="1371166" algn="l" defTabSz="914112" rtl="0" eaLnBrk="1" latinLnBrk="0" hangingPunct="1">
        <a:defRPr sz="1799" kern="1200">
          <a:solidFill>
            <a:schemeClr val="tx1"/>
          </a:solidFill>
          <a:latin typeface="+mn-lt"/>
          <a:ea typeface="+mn-ea"/>
          <a:cs typeface="+mn-cs"/>
        </a:defRPr>
      </a:lvl4pPr>
      <a:lvl5pPr marL="1828221" algn="l" defTabSz="914112" rtl="0" eaLnBrk="1" latinLnBrk="0" hangingPunct="1">
        <a:defRPr sz="1799" kern="1200">
          <a:solidFill>
            <a:schemeClr val="tx1"/>
          </a:solidFill>
          <a:latin typeface="+mn-lt"/>
          <a:ea typeface="+mn-ea"/>
          <a:cs typeface="+mn-cs"/>
        </a:defRPr>
      </a:lvl5pPr>
      <a:lvl6pPr marL="2285276" algn="l" defTabSz="914112" rtl="0" eaLnBrk="1" latinLnBrk="0" hangingPunct="1">
        <a:defRPr sz="1799" kern="1200">
          <a:solidFill>
            <a:schemeClr val="tx1"/>
          </a:solidFill>
          <a:latin typeface="+mn-lt"/>
          <a:ea typeface="+mn-ea"/>
          <a:cs typeface="+mn-cs"/>
        </a:defRPr>
      </a:lvl6pPr>
      <a:lvl7pPr marL="2742333" algn="l" defTabSz="914112" rtl="0" eaLnBrk="1" latinLnBrk="0" hangingPunct="1">
        <a:defRPr sz="1799" kern="1200">
          <a:solidFill>
            <a:schemeClr val="tx1"/>
          </a:solidFill>
          <a:latin typeface="+mn-lt"/>
          <a:ea typeface="+mn-ea"/>
          <a:cs typeface="+mn-cs"/>
        </a:defRPr>
      </a:lvl7pPr>
      <a:lvl8pPr marL="3199387" algn="l" defTabSz="914112" rtl="0" eaLnBrk="1" latinLnBrk="0" hangingPunct="1">
        <a:defRPr sz="1799" kern="1200">
          <a:solidFill>
            <a:schemeClr val="tx1"/>
          </a:solidFill>
          <a:latin typeface="+mn-lt"/>
          <a:ea typeface="+mn-ea"/>
          <a:cs typeface="+mn-cs"/>
        </a:defRPr>
      </a:lvl8pPr>
      <a:lvl9pPr marL="3656443" algn="l" defTabSz="914112"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71DEC2-51BC-4BF7-8FF9-29BB0E1AE22B}" type="datetimeFigureOut">
              <a:rPr lang="en-CA" smtClean="0"/>
              <a:t>2020-02-12</a:t>
            </a:fld>
            <a:endParaRPr lang="en-C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6643D7-1FFD-4B51-81C4-7F2AFDA50D30}" type="slidenum">
              <a:rPr lang="en-CA" smtClean="0"/>
              <a:t>‹#›</a:t>
            </a:fld>
            <a:endParaRPr lang="en-CA"/>
          </a:p>
        </p:txBody>
      </p:sp>
    </p:spTree>
    <p:extLst>
      <p:ext uri="{BB962C8B-B14F-4D97-AF65-F5344CB8AC3E}">
        <p14:creationId xmlns:p14="http://schemas.microsoft.com/office/powerpoint/2010/main" val="2067096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4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8.jpeg"/><Relationship Id="rId5" Type="http://schemas.openxmlformats.org/officeDocument/2006/relationships/image" Target="../media/image5.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2.png"/><Relationship Id="rId7" Type="http://schemas.openxmlformats.org/officeDocument/2006/relationships/diagramQuickStyle" Target="../diagrams/quickStyle4.xml"/><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3.png"/><Relationship Id="rId9" Type="http://schemas.microsoft.com/office/2007/relationships/diagramDrawing" Target="../diagrams/drawing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2.xml"/><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8.png"/><Relationship Id="rId5" Type="http://schemas.openxmlformats.org/officeDocument/2006/relationships/image" Target="../media/image25.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mailto:brittany.stark@municipal360.ca" TargetMode="External"/><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hyperlink" Target="mailto:cory@yourcity.co" TargetMode="External"/><Relationship Id="rId5" Type="http://schemas.openxmlformats.org/officeDocument/2006/relationships/image" Target="../media/image4.png"/><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49.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49.xml"/><Relationship Id="rId5" Type="http://schemas.openxmlformats.org/officeDocument/2006/relationships/image" Target="../media/image50.png"/><Relationship Id="rId4" Type="http://schemas.openxmlformats.org/officeDocument/2006/relationships/chart" Target="../charts/char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16BCA929-AC6B-4774-918E-4DAF0EAE2ABE}"/>
              </a:ext>
            </a:extLst>
          </p:cNvPr>
          <p:cNvPicPr>
            <a:picLocks noChangeAspect="1" noChangeArrowheads="1"/>
          </p:cNvPicPr>
          <p:nvPr/>
        </p:nvPicPr>
        <p:blipFill rotWithShape="1">
          <a:blip r:embed="rId3" cstate="screen">
            <a:duotone>
              <a:schemeClr val="bg2">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EECCF7FD-7A20-4B9F-9679-58E59A9B3D54}"/>
              </a:ext>
            </a:extLst>
          </p:cNvPr>
          <p:cNvSpPr txBox="1">
            <a:spLocks/>
          </p:cNvSpPr>
          <p:nvPr/>
        </p:nvSpPr>
        <p:spPr>
          <a:xfrm>
            <a:off x="876993" y="926851"/>
            <a:ext cx="7390015" cy="109894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CA" sz="4000" dirty="0">
                <a:solidFill>
                  <a:srgbClr val="009BBF"/>
                </a:solidFill>
                <a:latin typeface="Proxima Nova Th" panose="02000506030000020004" pitchFamily="50" charset="0"/>
              </a:rPr>
              <a:t>How To Bridge Your </a:t>
            </a:r>
          </a:p>
        </p:txBody>
      </p:sp>
      <p:sp>
        <p:nvSpPr>
          <p:cNvPr id="8" name="Subtitle 2">
            <a:extLst>
              <a:ext uri="{FF2B5EF4-FFF2-40B4-BE49-F238E27FC236}">
                <a16:creationId xmlns:a16="http://schemas.microsoft.com/office/drawing/2014/main" id="{27AB5094-70EC-4012-9488-45BFB3F9F681}"/>
              </a:ext>
            </a:extLst>
          </p:cNvPr>
          <p:cNvSpPr txBox="1">
            <a:spLocks/>
          </p:cNvSpPr>
          <p:nvPr/>
        </p:nvSpPr>
        <p:spPr>
          <a:xfrm>
            <a:off x="2448175" y="3009912"/>
            <a:ext cx="4258277" cy="491154"/>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CA" sz="1500" dirty="0">
                <a:solidFill>
                  <a:srgbClr val="595959"/>
                </a:solidFill>
                <a:latin typeface="Proxima Nova Th" panose="02000506030000020004" pitchFamily="50" charset="0"/>
              </a:rPr>
              <a:t>Presentation By:</a:t>
            </a:r>
          </a:p>
        </p:txBody>
      </p:sp>
      <p:sp>
        <p:nvSpPr>
          <p:cNvPr id="10" name="Rectangle 9">
            <a:extLst>
              <a:ext uri="{FF2B5EF4-FFF2-40B4-BE49-F238E27FC236}">
                <a16:creationId xmlns:a16="http://schemas.microsoft.com/office/drawing/2014/main" id="{E5704DCB-4C94-467D-B7BF-00F462C7DC7A}"/>
              </a:ext>
            </a:extLst>
          </p:cNvPr>
          <p:cNvSpPr/>
          <p:nvPr/>
        </p:nvSpPr>
        <p:spPr>
          <a:xfrm>
            <a:off x="2235463" y="1809068"/>
            <a:ext cx="4673074" cy="707886"/>
          </a:xfrm>
          <a:prstGeom prst="rect">
            <a:avLst/>
          </a:prstGeom>
          <a:solidFill>
            <a:srgbClr val="009BBF"/>
          </a:solidFill>
        </p:spPr>
        <p:txBody>
          <a:bodyPr wrap="none">
            <a:spAutoFit/>
          </a:bodyPr>
          <a:lstStyle/>
          <a:p>
            <a:pPr algn="ctr"/>
            <a:r>
              <a:rPr lang="en-CA" sz="4000" dirty="0">
                <a:solidFill>
                  <a:schemeClr val="bg1"/>
                </a:solidFill>
                <a:latin typeface="Proxima Nova Th" panose="02000506030000020004" pitchFamily="50" charset="0"/>
              </a:rPr>
              <a:t>Asset Funding Gap</a:t>
            </a:r>
            <a:endParaRPr lang="en-PH" sz="4000" dirty="0">
              <a:solidFill>
                <a:schemeClr val="bg1"/>
              </a:solidFill>
            </a:endParaRPr>
          </a:p>
        </p:txBody>
      </p:sp>
      <p:pic>
        <p:nvPicPr>
          <p:cNvPr id="12" name="Picture 11">
            <a:extLst>
              <a:ext uri="{FF2B5EF4-FFF2-40B4-BE49-F238E27FC236}">
                <a16:creationId xmlns:a16="http://schemas.microsoft.com/office/drawing/2014/main" id="{1BDD0C25-4990-4080-98BF-2CB2A1DDD8F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1930" y="5656583"/>
            <a:ext cx="2189001" cy="549132"/>
          </a:xfrm>
          <a:prstGeom prst="rect">
            <a:avLst/>
          </a:prstGeom>
        </p:spPr>
      </p:pic>
      <p:sp>
        <p:nvSpPr>
          <p:cNvPr id="13" name="Rectangle 12">
            <a:extLst>
              <a:ext uri="{FF2B5EF4-FFF2-40B4-BE49-F238E27FC236}">
                <a16:creationId xmlns:a16="http://schemas.microsoft.com/office/drawing/2014/main" id="{D344F399-F5F2-415B-92B6-25EF174CE760}"/>
              </a:ext>
            </a:extLst>
          </p:cNvPr>
          <p:cNvSpPr/>
          <p:nvPr/>
        </p:nvSpPr>
        <p:spPr>
          <a:xfrm>
            <a:off x="2286000" y="3340603"/>
            <a:ext cx="4572000" cy="738664"/>
          </a:xfrm>
          <a:prstGeom prst="rect">
            <a:avLst/>
          </a:prstGeom>
        </p:spPr>
        <p:txBody>
          <a:bodyPr>
            <a:spAutoFit/>
          </a:bodyPr>
          <a:lstStyle/>
          <a:p>
            <a:pPr algn="ctr"/>
            <a:r>
              <a:rPr lang="en-CA" sz="1400" dirty="0">
                <a:solidFill>
                  <a:srgbClr val="009BBF"/>
                </a:solidFill>
                <a:latin typeface="Proxima Nova Rg" panose="02000506030000020004" pitchFamily="50" charset="0"/>
              </a:rPr>
              <a:t>Clive Freundlich </a:t>
            </a:r>
            <a:r>
              <a:rPr lang="en-CA" sz="1400" dirty="0">
                <a:solidFill>
                  <a:srgbClr val="595959"/>
                </a:solidFill>
                <a:latin typeface="Proxima Nova Rg" panose="02000506030000020004" pitchFamily="50" charset="0"/>
              </a:rPr>
              <a:t>– Town of Comox</a:t>
            </a:r>
            <a:endParaRPr lang="en-CA" sz="1400" dirty="0">
              <a:solidFill>
                <a:srgbClr val="595959"/>
              </a:solidFill>
              <a:latin typeface="Proxima Nova Rg" panose="02000506030000020004" pitchFamily="50" charset="0"/>
              <a:cs typeface="Calibri"/>
            </a:endParaRPr>
          </a:p>
          <a:p>
            <a:pPr algn="ctr"/>
            <a:r>
              <a:rPr lang="en-CA" sz="1400" dirty="0">
                <a:solidFill>
                  <a:srgbClr val="009BBF"/>
                </a:solidFill>
                <a:latin typeface="Proxima Nova Rg" panose="02000506030000020004" pitchFamily="50" charset="0"/>
              </a:rPr>
              <a:t>Brittany Stark </a:t>
            </a:r>
            <a:r>
              <a:rPr lang="en-CA" sz="1400" dirty="0">
                <a:solidFill>
                  <a:srgbClr val="595959"/>
                </a:solidFill>
                <a:latin typeface="Proxima Nova Rg" panose="02000506030000020004" pitchFamily="50" charset="0"/>
              </a:rPr>
              <a:t>– Municipal 360</a:t>
            </a:r>
          </a:p>
          <a:p>
            <a:pPr algn="ctr"/>
            <a:r>
              <a:rPr lang="en-CA" sz="1400" dirty="0">
                <a:solidFill>
                  <a:srgbClr val="009BBF"/>
                </a:solidFill>
                <a:latin typeface="Proxima Nova Rg" panose="02000506030000020004" pitchFamily="50" charset="0"/>
              </a:rPr>
              <a:t>Cory </a:t>
            </a:r>
            <a:r>
              <a:rPr lang="en-CA" sz="1400" dirty="0" err="1">
                <a:solidFill>
                  <a:srgbClr val="009BBF"/>
                </a:solidFill>
                <a:latin typeface="Proxima Nova Rg" panose="02000506030000020004" pitchFamily="50" charset="0"/>
              </a:rPr>
              <a:t>Sivell</a:t>
            </a:r>
            <a:r>
              <a:rPr lang="en-CA" sz="1400" dirty="0">
                <a:solidFill>
                  <a:srgbClr val="009BBF"/>
                </a:solidFill>
                <a:latin typeface="Proxima Nova Rg" panose="02000506030000020004" pitchFamily="50" charset="0"/>
              </a:rPr>
              <a:t> </a:t>
            </a:r>
            <a:r>
              <a:rPr lang="en-CA" sz="1400" dirty="0">
                <a:solidFill>
                  <a:srgbClr val="595959"/>
                </a:solidFill>
                <a:latin typeface="Proxima Nova Rg" panose="02000506030000020004" pitchFamily="50" charset="0"/>
              </a:rPr>
              <a:t>- </a:t>
            </a:r>
            <a:r>
              <a:rPr lang="en-CA" sz="1400" dirty="0" err="1">
                <a:solidFill>
                  <a:srgbClr val="595959"/>
                </a:solidFill>
                <a:latin typeface="Proxima Nova Rg" panose="02000506030000020004" pitchFamily="50" charset="0"/>
              </a:rPr>
              <a:t>YourCity</a:t>
            </a:r>
            <a:endParaRPr lang="en-CA" sz="1400" dirty="0">
              <a:solidFill>
                <a:srgbClr val="595959"/>
              </a:solidFill>
              <a:latin typeface="Proxima Nova Rg" panose="02000506030000020004" pitchFamily="50" charset="0"/>
            </a:endParaRPr>
          </a:p>
        </p:txBody>
      </p:sp>
      <p:pic>
        <p:nvPicPr>
          <p:cNvPr id="3" name="Picture 2" descr="A picture containing object, clock, meter&#10;&#10;Description automatically generated">
            <a:extLst>
              <a:ext uri="{FF2B5EF4-FFF2-40B4-BE49-F238E27FC236}">
                <a16:creationId xmlns:a16="http://schemas.microsoft.com/office/drawing/2014/main" id="{4B483A34-F256-4047-9874-996848B15F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8845" y="5696893"/>
            <a:ext cx="3185745" cy="549132"/>
          </a:xfrm>
          <a:prstGeom prst="rect">
            <a:avLst/>
          </a:prstGeom>
        </p:spPr>
      </p:pic>
      <p:pic>
        <p:nvPicPr>
          <p:cNvPr id="11" name="Picture 10">
            <a:extLst>
              <a:ext uri="{FF2B5EF4-FFF2-40B4-BE49-F238E27FC236}">
                <a16:creationId xmlns:a16="http://schemas.microsoft.com/office/drawing/2014/main" id="{7E7285F4-526B-42C6-B62C-22B8651D0EE1}"/>
              </a:ext>
            </a:extLst>
          </p:cNvPr>
          <p:cNvPicPr>
            <a:picLocks noChangeAspect="1"/>
          </p:cNvPicPr>
          <p:nvPr/>
        </p:nvPicPr>
        <p:blipFill rotWithShape="1">
          <a:blip r:embed="rId7"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4197189" y="5616273"/>
            <a:ext cx="620211" cy="629752"/>
          </a:xfrm>
          <a:prstGeom prst="rect">
            <a:avLst/>
          </a:prstGeom>
        </p:spPr>
      </p:pic>
    </p:spTree>
    <p:extLst>
      <p:ext uri="{BB962C8B-B14F-4D97-AF65-F5344CB8AC3E}">
        <p14:creationId xmlns:p14="http://schemas.microsoft.com/office/powerpoint/2010/main" val="1348129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68E9DF-7541-4E47-A25B-D0596A3142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75725" y="0"/>
            <a:ext cx="3003001" cy="1912200"/>
          </a:xfrm>
          <a:prstGeom prst="rect">
            <a:avLst/>
          </a:prstGeom>
        </p:spPr>
      </p:pic>
      <p:pic>
        <p:nvPicPr>
          <p:cNvPr id="6" name="Picture 5">
            <a:extLst>
              <a:ext uri="{FF2B5EF4-FFF2-40B4-BE49-F238E27FC236}">
                <a16:creationId xmlns:a16="http://schemas.microsoft.com/office/drawing/2014/main" id="{59CDD4F9-FE2F-4A34-913E-24779B38BD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53772" y="2"/>
            <a:ext cx="3687227" cy="1912199"/>
          </a:xfrm>
          <a:prstGeom prst="rect">
            <a:avLst/>
          </a:prstGeom>
        </p:spPr>
      </p:pic>
      <p:pic>
        <p:nvPicPr>
          <p:cNvPr id="7" name="Picture 6">
            <a:extLst>
              <a:ext uri="{FF2B5EF4-FFF2-40B4-BE49-F238E27FC236}">
                <a16:creationId xmlns:a16="http://schemas.microsoft.com/office/drawing/2014/main" id="{30976757-71A5-4C5B-9432-A885D9A1F3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724" y="0"/>
            <a:ext cx="2453772" cy="1912200"/>
          </a:xfrm>
          <a:prstGeom prst="rect">
            <a:avLst/>
          </a:prstGeom>
        </p:spPr>
      </p:pic>
      <p:pic>
        <p:nvPicPr>
          <p:cNvPr id="9" name="Picture 8">
            <a:extLst>
              <a:ext uri="{FF2B5EF4-FFF2-40B4-BE49-F238E27FC236}">
                <a16:creationId xmlns:a16="http://schemas.microsoft.com/office/drawing/2014/main" id="{1952A245-D0B6-4A2D-BBB0-4DE4AEE0499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36485" y="3501437"/>
            <a:ext cx="8071030" cy="1614526"/>
          </a:xfrm>
          <a:prstGeom prst="rect">
            <a:avLst/>
          </a:prstGeom>
        </p:spPr>
      </p:pic>
      <p:sp>
        <p:nvSpPr>
          <p:cNvPr id="8" name="TextBox 7">
            <a:extLst>
              <a:ext uri="{FF2B5EF4-FFF2-40B4-BE49-F238E27FC236}">
                <a16:creationId xmlns:a16="http://schemas.microsoft.com/office/drawing/2014/main" id="{D610634F-1791-454C-A664-0A06665B48BC}"/>
              </a:ext>
            </a:extLst>
          </p:cNvPr>
          <p:cNvSpPr txBox="1"/>
          <p:nvPr/>
        </p:nvSpPr>
        <p:spPr>
          <a:xfrm>
            <a:off x="559296" y="2912747"/>
            <a:ext cx="803580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378">
              <a:buClr>
                <a:srgbClr val="000000"/>
              </a:buClr>
            </a:pPr>
            <a:r>
              <a:rPr lang="en-US" sz="2000" kern="0" dirty="0">
                <a:solidFill>
                  <a:srgbClr val="019BBF"/>
                </a:solidFill>
                <a:latin typeface="Proxima Nova Th" panose="02000506030000020004" pitchFamily="50" charset="0"/>
                <a:ea typeface="Source Sans Pro Black"/>
                <a:cs typeface="Arial"/>
                <a:sym typeface="Arial"/>
              </a:rPr>
              <a:t>70+ Local Government Leaders &amp; Counting…</a:t>
            </a:r>
          </a:p>
        </p:txBody>
      </p:sp>
    </p:spTree>
    <p:extLst>
      <p:ext uri="{BB962C8B-B14F-4D97-AF65-F5344CB8AC3E}">
        <p14:creationId xmlns:p14="http://schemas.microsoft.com/office/powerpoint/2010/main" val="4277669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8"/>
        <p:cNvGrpSpPr/>
        <p:nvPr/>
      </p:nvGrpSpPr>
      <p:grpSpPr>
        <a:xfrm>
          <a:off x="0" y="0"/>
          <a:ext cx="0" cy="0"/>
          <a:chOff x="0" y="0"/>
          <a:chExt cx="0" cy="0"/>
        </a:xfrm>
      </p:grpSpPr>
      <p:pic>
        <p:nvPicPr>
          <p:cNvPr id="3" name="Picture 2" descr="A person standing in front of a group of people posing for the camera&#10;&#10;Description automatically generated">
            <a:extLst>
              <a:ext uri="{FF2B5EF4-FFF2-40B4-BE49-F238E27FC236}">
                <a16:creationId xmlns:a16="http://schemas.microsoft.com/office/drawing/2014/main" id="{277AB610-26B8-4A86-A81E-4CA8550A2F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3174" y="3387799"/>
            <a:ext cx="3606799" cy="2705100"/>
          </a:xfrm>
          <a:prstGeom prst="rect">
            <a:avLst/>
          </a:prstGeom>
        </p:spPr>
      </p:pic>
      <p:pic>
        <p:nvPicPr>
          <p:cNvPr id="4" name="Picture 3" descr="A group of people standing in a room&#10;&#10;Description automatically generated">
            <a:extLst>
              <a:ext uri="{FF2B5EF4-FFF2-40B4-BE49-F238E27FC236}">
                <a16:creationId xmlns:a16="http://schemas.microsoft.com/office/drawing/2014/main" id="{E9DE8AE2-64E4-4174-8DD2-5CFA37BCB3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3173" y="519900"/>
            <a:ext cx="3606799" cy="2705099"/>
          </a:xfrm>
          <a:prstGeom prst="rect">
            <a:avLst/>
          </a:prstGeom>
        </p:spPr>
      </p:pic>
      <p:pic>
        <p:nvPicPr>
          <p:cNvPr id="5" name="Picture 4" descr="A person standing in front of a group of people posing for the camera&#10;&#10;Description automatically generated">
            <a:extLst>
              <a:ext uri="{FF2B5EF4-FFF2-40B4-BE49-F238E27FC236}">
                <a16:creationId xmlns:a16="http://schemas.microsoft.com/office/drawing/2014/main" id="{A34E72FD-2D6A-4D1F-BBFA-F39A353E675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64027" y="519899"/>
            <a:ext cx="3606799" cy="2705100"/>
          </a:xfrm>
          <a:prstGeom prst="rect">
            <a:avLst/>
          </a:prstGeom>
        </p:spPr>
      </p:pic>
      <p:pic>
        <p:nvPicPr>
          <p:cNvPr id="6" name="Picture 5" descr="A screenshot of a computer screen&#10;&#10;Description automatically generated">
            <a:extLst>
              <a:ext uri="{FF2B5EF4-FFF2-40B4-BE49-F238E27FC236}">
                <a16:creationId xmlns:a16="http://schemas.microsoft.com/office/drawing/2014/main" id="{E9DF71A9-020D-4EAB-8ACD-45CFC9EFDE6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64027" y="3387800"/>
            <a:ext cx="3606799" cy="2705099"/>
          </a:xfrm>
          <a:prstGeom prst="rect">
            <a:avLst/>
          </a:prstGeom>
        </p:spPr>
      </p:pic>
    </p:spTree>
    <p:extLst>
      <p:ext uri="{BB962C8B-B14F-4D97-AF65-F5344CB8AC3E}">
        <p14:creationId xmlns:p14="http://schemas.microsoft.com/office/powerpoint/2010/main" val="4258311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8"/>
        <p:cNvGrpSpPr/>
        <p:nvPr/>
      </p:nvGrpSpPr>
      <p:grpSpPr>
        <a:xfrm>
          <a:off x="0" y="0"/>
          <a:ext cx="0" cy="0"/>
          <a:chOff x="0" y="0"/>
          <a:chExt cx="0" cy="0"/>
        </a:xfrm>
      </p:grpSpPr>
      <p:pic>
        <p:nvPicPr>
          <p:cNvPr id="3" name="Picture 2" descr="A person standing in front of a television&#10;&#10;Description automatically generated">
            <a:extLst>
              <a:ext uri="{FF2B5EF4-FFF2-40B4-BE49-F238E27FC236}">
                <a16:creationId xmlns:a16="http://schemas.microsoft.com/office/drawing/2014/main" id="{9D0FDD7F-42CC-49F3-B35C-A57D30DE9E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9144000" cy="6858000"/>
          </a:xfrm>
          <a:prstGeom prst="rect">
            <a:avLst/>
          </a:prstGeom>
        </p:spPr>
      </p:pic>
    </p:spTree>
    <p:extLst>
      <p:ext uri="{BB962C8B-B14F-4D97-AF65-F5344CB8AC3E}">
        <p14:creationId xmlns:p14="http://schemas.microsoft.com/office/powerpoint/2010/main" val="590906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 name="Rectangle 1">
            <a:extLst>
              <a:ext uri="{FF2B5EF4-FFF2-40B4-BE49-F238E27FC236}">
                <a16:creationId xmlns:a16="http://schemas.microsoft.com/office/drawing/2014/main" id="{27846E54-2EB1-4652-A1AE-B9E1EAD89325}"/>
              </a:ext>
            </a:extLst>
          </p:cNvPr>
          <p:cNvSpPr/>
          <p:nvPr/>
        </p:nvSpPr>
        <p:spPr>
          <a:xfrm>
            <a:off x="5070763" y="5482847"/>
            <a:ext cx="4072028" cy="1369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Picture 3" descr="A picture containing appliance&#10;&#10;Description automatically generated">
            <a:extLst>
              <a:ext uri="{FF2B5EF4-FFF2-40B4-BE49-F238E27FC236}">
                <a16:creationId xmlns:a16="http://schemas.microsoft.com/office/drawing/2014/main" id="{8FEAE675-C6C8-494D-8842-CCAA465C0B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6434" y="384025"/>
            <a:ext cx="5084863" cy="6164259"/>
          </a:xfrm>
          <a:prstGeom prst="rect">
            <a:avLst/>
          </a:prstGeom>
        </p:spPr>
      </p:pic>
    </p:spTree>
    <p:extLst>
      <p:ext uri="{BB962C8B-B14F-4D97-AF65-F5344CB8AC3E}">
        <p14:creationId xmlns:p14="http://schemas.microsoft.com/office/powerpoint/2010/main" val="106952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11" name="Picture 11" descr="A screenshot of a cell phone&#10;&#10;Description generated with very high confidence">
            <a:extLst>
              <a:ext uri="{FF2B5EF4-FFF2-40B4-BE49-F238E27FC236}">
                <a16:creationId xmlns:a16="http://schemas.microsoft.com/office/drawing/2014/main" id="{25981950-E4CA-4A75-A9FE-8D4862A38D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4144" y="627371"/>
            <a:ext cx="7055713" cy="5844656"/>
          </a:xfrm>
          <a:prstGeom prst="rect">
            <a:avLst/>
          </a:prstGeom>
        </p:spPr>
      </p:pic>
    </p:spTree>
    <p:extLst>
      <p:ext uri="{BB962C8B-B14F-4D97-AF65-F5344CB8AC3E}">
        <p14:creationId xmlns:p14="http://schemas.microsoft.com/office/powerpoint/2010/main" val="854842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95F763-B914-4E61-9530-87937461A74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A96F713C-7A0F-493D-97D1-9657EEC129B3}"/>
              </a:ext>
            </a:extLst>
          </p:cNvPr>
          <p:cNvSpPr>
            <a:spLocks noGrp="1"/>
          </p:cNvSpPr>
          <p:nvPr>
            <p:ph idx="1"/>
          </p:nvPr>
        </p:nvSpPr>
        <p:spPr>
          <a:xfrm>
            <a:off x="10530350" y="764500"/>
            <a:ext cx="8229602" cy="4987739"/>
          </a:xfrm>
        </p:spPr>
        <p:txBody>
          <a:bodyPr/>
          <a:lstStyle/>
          <a:p>
            <a:pPr lvl="1"/>
            <a:endParaRPr lang="en-CA"/>
          </a:p>
          <a:p>
            <a:endParaRPr lang="en-CA"/>
          </a:p>
        </p:txBody>
      </p:sp>
      <p:sp>
        <p:nvSpPr>
          <p:cNvPr id="8" name="Title 1">
            <a:extLst>
              <a:ext uri="{FF2B5EF4-FFF2-40B4-BE49-F238E27FC236}">
                <a16:creationId xmlns:a16="http://schemas.microsoft.com/office/drawing/2014/main" id="{43560584-E268-4B65-9DC2-09B7A35DF606}"/>
              </a:ext>
            </a:extLst>
          </p:cNvPr>
          <p:cNvSpPr txBox="1">
            <a:spLocks/>
          </p:cNvSpPr>
          <p:nvPr/>
        </p:nvSpPr>
        <p:spPr>
          <a:xfrm>
            <a:off x="2017031" y="3635171"/>
            <a:ext cx="5109935" cy="646437"/>
          </a:xfrm>
          <a:prstGeom prst="rect">
            <a:avLst/>
          </a:prstGeom>
          <a:solidFill>
            <a:srgbClr val="009BBF">
              <a:alpha val="60000"/>
            </a:srgbClr>
          </a:solidFill>
        </p:spPr>
        <p:txBody>
          <a:bodyPr vert="horz" lIns="91436" tIns="45718" rIns="91436" bIns="45718" rtlCol="0" anchor="ctr">
            <a:normAutofit/>
          </a:bodyPr>
          <a:lstStyle>
            <a:lvl1pPr algn="l" defTabSz="685584" rtl="0" eaLnBrk="1" latinLnBrk="0" hangingPunct="1">
              <a:spcBef>
                <a:spcPct val="0"/>
              </a:spcBef>
              <a:buNone/>
              <a:defRPr sz="1799" kern="1200">
                <a:solidFill>
                  <a:schemeClr val="tx1">
                    <a:lumMod val="65000"/>
                    <a:lumOff val="35000"/>
                  </a:schemeClr>
                </a:solidFill>
                <a:latin typeface="+mj-lt"/>
                <a:ea typeface="+mj-ea"/>
                <a:cs typeface="+mj-cs"/>
              </a:defRPr>
            </a:lvl1pPr>
          </a:lstStyle>
          <a:p>
            <a:pPr algn="ctr"/>
            <a:r>
              <a:rPr lang="en-CA" sz="2000" dirty="0">
                <a:solidFill>
                  <a:schemeClr val="bg1"/>
                </a:solidFill>
                <a:latin typeface="Proxima Nova Th" panose="02000506030000020004" pitchFamily="50" charset="0"/>
              </a:rPr>
              <a:t>Compile Asset Data</a:t>
            </a:r>
          </a:p>
        </p:txBody>
      </p:sp>
      <p:pic>
        <p:nvPicPr>
          <p:cNvPr id="9" name="Picture 8">
            <a:extLst>
              <a:ext uri="{FF2B5EF4-FFF2-40B4-BE49-F238E27FC236}">
                <a16:creationId xmlns:a16="http://schemas.microsoft.com/office/drawing/2014/main" id="{06517C51-DDB0-4295-8AF0-43FBA21C8D9D}"/>
              </a:ext>
            </a:extLst>
          </p:cNvPr>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6868849" y="6239095"/>
            <a:ext cx="1933246" cy="484973"/>
          </a:xfrm>
          <a:prstGeom prst="rect">
            <a:avLst/>
          </a:prstGeom>
        </p:spPr>
      </p:pic>
    </p:spTree>
    <p:extLst>
      <p:ext uri="{BB962C8B-B14F-4D97-AF65-F5344CB8AC3E}">
        <p14:creationId xmlns:p14="http://schemas.microsoft.com/office/powerpoint/2010/main" val="2803208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striped, holding, man&#10;&#10;Description automatically generated">
            <a:extLst>
              <a:ext uri="{FF2B5EF4-FFF2-40B4-BE49-F238E27FC236}">
                <a16:creationId xmlns:a16="http://schemas.microsoft.com/office/drawing/2014/main" id="{98D2FF0E-B586-4BA0-964C-8880625CB0E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094"/>
            <a:ext cx="9144000" cy="6867295"/>
          </a:xfrm>
          <a:prstGeom prst="rect">
            <a:avLst/>
          </a:prstGeom>
        </p:spPr>
      </p:pic>
      <p:sp>
        <p:nvSpPr>
          <p:cNvPr id="3" name="Content Placeholder 2">
            <a:extLst>
              <a:ext uri="{FF2B5EF4-FFF2-40B4-BE49-F238E27FC236}">
                <a16:creationId xmlns:a16="http://schemas.microsoft.com/office/drawing/2014/main" id="{A96F713C-7A0F-493D-97D1-9657EEC129B3}"/>
              </a:ext>
            </a:extLst>
          </p:cNvPr>
          <p:cNvSpPr>
            <a:spLocks noGrp="1"/>
          </p:cNvSpPr>
          <p:nvPr>
            <p:ph idx="1"/>
          </p:nvPr>
        </p:nvSpPr>
        <p:spPr>
          <a:xfrm>
            <a:off x="10530350" y="764500"/>
            <a:ext cx="8229602" cy="4987739"/>
          </a:xfrm>
        </p:spPr>
        <p:txBody>
          <a:bodyPr/>
          <a:lstStyle/>
          <a:p>
            <a:pPr lvl="1"/>
            <a:endParaRPr lang="en-CA"/>
          </a:p>
          <a:p>
            <a:endParaRPr lang="en-CA"/>
          </a:p>
        </p:txBody>
      </p:sp>
      <p:sp>
        <p:nvSpPr>
          <p:cNvPr id="7" name="Title 1">
            <a:extLst>
              <a:ext uri="{FF2B5EF4-FFF2-40B4-BE49-F238E27FC236}">
                <a16:creationId xmlns:a16="http://schemas.microsoft.com/office/drawing/2014/main" id="{E84F56C9-FA44-4301-B734-95F09864292B}"/>
              </a:ext>
            </a:extLst>
          </p:cNvPr>
          <p:cNvSpPr txBox="1">
            <a:spLocks/>
          </p:cNvSpPr>
          <p:nvPr/>
        </p:nvSpPr>
        <p:spPr>
          <a:xfrm>
            <a:off x="2017031" y="3635171"/>
            <a:ext cx="5109935" cy="646437"/>
          </a:xfrm>
          <a:prstGeom prst="rect">
            <a:avLst/>
          </a:prstGeom>
          <a:solidFill>
            <a:srgbClr val="009BBF">
              <a:alpha val="60000"/>
            </a:srgbClr>
          </a:solidFill>
        </p:spPr>
        <p:txBody>
          <a:bodyPr vert="horz" lIns="91436" tIns="45718" rIns="91436" bIns="45718" rtlCol="0" anchor="ctr">
            <a:normAutofit/>
          </a:bodyPr>
          <a:lstStyle>
            <a:lvl1pPr algn="l" defTabSz="685584" rtl="0" eaLnBrk="1" latinLnBrk="0" hangingPunct="1">
              <a:spcBef>
                <a:spcPct val="0"/>
              </a:spcBef>
              <a:buNone/>
              <a:defRPr sz="1799" kern="1200">
                <a:solidFill>
                  <a:schemeClr val="tx1">
                    <a:lumMod val="65000"/>
                    <a:lumOff val="35000"/>
                  </a:schemeClr>
                </a:solidFill>
                <a:latin typeface="+mj-lt"/>
                <a:ea typeface="+mj-ea"/>
                <a:cs typeface="+mj-cs"/>
              </a:defRPr>
            </a:lvl1pPr>
          </a:lstStyle>
          <a:p>
            <a:pPr algn="ctr"/>
            <a:r>
              <a:rPr lang="en-CA" sz="2000" dirty="0">
                <a:solidFill>
                  <a:schemeClr val="bg1"/>
                </a:solidFill>
                <a:latin typeface="Proxima Nova Th" panose="02000506030000020004" pitchFamily="50" charset="0"/>
              </a:rPr>
              <a:t>Compile Asset Data</a:t>
            </a:r>
          </a:p>
        </p:txBody>
      </p:sp>
      <p:sp>
        <p:nvSpPr>
          <p:cNvPr id="8" name="Title 7">
            <a:extLst>
              <a:ext uri="{FF2B5EF4-FFF2-40B4-BE49-F238E27FC236}">
                <a16:creationId xmlns:a16="http://schemas.microsoft.com/office/drawing/2014/main" id="{BA0DFEFA-A155-4D54-A209-919C62D26CB5}"/>
              </a:ext>
            </a:extLst>
          </p:cNvPr>
          <p:cNvSpPr>
            <a:spLocks noGrp="1"/>
          </p:cNvSpPr>
          <p:nvPr>
            <p:ph type="title"/>
          </p:nvPr>
        </p:nvSpPr>
        <p:spPr/>
        <p:txBody>
          <a:bodyPr/>
          <a:lstStyle/>
          <a:p>
            <a:endParaRPr lang="en-PH"/>
          </a:p>
        </p:txBody>
      </p:sp>
      <p:pic>
        <p:nvPicPr>
          <p:cNvPr id="10" name="Picture 9">
            <a:extLst>
              <a:ext uri="{FF2B5EF4-FFF2-40B4-BE49-F238E27FC236}">
                <a16:creationId xmlns:a16="http://schemas.microsoft.com/office/drawing/2014/main" id="{2D610CA2-D0D9-4162-8DCE-D013D2547D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68849" y="6239095"/>
            <a:ext cx="1933246" cy="484973"/>
          </a:xfrm>
          <a:prstGeom prst="rect">
            <a:avLst/>
          </a:prstGeom>
        </p:spPr>
      </p:pic>
    </p:spTree>
    <p:extLst>
      <p:ext uri="{BB962C8B-B14F-4D97-AF65-F5344CB8AC3E}">
        <p14:creationId xmlns:p14="http://schemas.microsoft.com/office/powerpoint/2010/main" val="195446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636B6-D808-4CB0-838E-83A169CB3091}"/>
              </a:ext>
            </a:extLst>
          </p:cNvPr>
          <p:cNvSpPr>
            <a:spLocks noGrp="1"/>
          </p:cNvSpPr>
          <p:nvPr>
            <p:ph type="title"/>
          </p:nvPr>
        </p:nvSpPr>
        <p:spPr>
          <a:xfrm>
            <a:off x="339214" y="127256"/>
            <a:ext cx="8229602" cy="711081"/>
          </a:xfrm>
        </p:spPr>
        <p:txBody>
          <a:bodyPr>
            <a:normAutofit/>
          </a:bodyPr>
          <a:lstStyle/>
          <a:p>
            <a:r>
              <a:rPr lang="en-CA" sz="2400" b="1" dirty="0">
                <a:latin typeface="Proxima Nova Th" panose="02000506030000020004" pitchFamily="50" charset="0"/>
              </a:rPr>
              <a:t>Compile Asset Data</a:t>
            </a:r>
          </a:p>
        </p:txBody>
      </p:sp>
      <p:sp>
        <p:nvSpPr>
          <p:cNvPr id="3" name="Content Placeholder 2">
            <a:extLst>
              <a:ext uri="{FF2B5EF4-FFF2-40B4-BE49-F238E27FC236}">
                <a16:creationId xmlns:a16="http://schemas.microsoft.com/office/drawing/2014/main" id="{A96F713C-7A0F-493D-97D1-9657EEC129B3}"/>
              </a:ext>
            </a:extLst>
          </p:cNvPr>
          <p:cNvSpPr>
            <a:spLocks noGrp="1"/>
          </p:cNvSpPr>
          <p:nvPr>
            <p:ph idx="1"/>
          </p:nvPr>
        </p:nvSpPr>
        <p:spPr>
          <a:xfrm>
            <a:off x="10530350" y="764500"/>
            <a:ext cx="8229602" cy="4987739"/>
          </a:xfrm>
        </p:spPr>
        <p:txBody>
          <a:bodyPr/>
          <a:lstStyle/>
          <a:p>
            <a:pPr lvl="1"/>
            <a:endParaRPr lang="en-CA"/>
          </a:p>
          <a:p>
            <a:endParaRPr lang="en-CA"/>
          </a:p>
        </p:txBody>
      </p:sp>
      <p:graphicFrame>
        <p:nvGraphicFramePr>
          <p:cNvPr id="4" name="Diagram 3">
            <a:extLst>
              <a:ext uri="{FF2B5EF4-FFF2-40B4-BE49-F238E27FC236}">
                <a16:creationId xmlns:a16="http://schemas.microsoft.com/office/drawing/2014/main" id="{9FA8A5CD-9675-445A-BE25-A832CC157A7B}"/>
              </a:ext>
            </a:extLst>
          </p:cNvPr>
          <p:cNvGraphicFramePr/>
          <p:nvPr>
            <p:extLst>
              <p:ext uri="{D42A27DB-BD31-4B8C-83A1-F6EECF244321}">
                <p14:modId xmlns:p14="http://schemas.microsoft.com/office/powerpoint/2010/main" val="3536176081"/>
              </p:ext>
            </p:extLst>
          </p:nvPr>
        </p:nvGraphicFramePr>
        <p:xfrm>
          <a:off x="1219200" y="1704163"/>
          <a:ext cx="6705600" cy="447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F95B5B1C-B8FC-4556-BA78-830083DD9760}"/>
              </a:ext>
            </a:extLst>
          </p:cNvPr>
          <p:cNvSpPr txBox="1">
            <a:spLocks/>
          </p:cNvSpPr>
          <p:nvPr/>
        </p:nvSpPr>
        <p:spPr>
          <a:xfrm>
            <a:off x="1705403" y="934763"/>
            <a:ext cx="5733194" cy="711081"/>
          </a:xfrm>
          <a:prstGeom prst="rect">
            <a:avLst/>
          </a:prstGeom>
        </p:spPr>
        <p:txBody>
          <a:bodyPr vert="horz" lIns="91436" tIns="45718" rIns="91436" bIns="45718" rtlCol="0" anchor="ctr">
            <a:normAutofit/>
          </a:bodyPr>
          <a:lstStyle>
            <a:lvl1pPr algn="l" defTabSz="685584" rtl="0" eaLnBrk="1" latinLnBrk="0" hangingPunct="1">
              <a:spcBef>
                <a:spcPct val="0"/>
              </a:spcBef>
              <a:buNone/>
              <a:defRPr sz="1799" kern="1200">
                <a:solidFill>
                  <a:schemeClr val="tx1">
                    <a:lumMod val="65000"/>
                    <a:lumOff val="35000"/>
                  </a:schemeClr>
                </a:solidFill>
                <a:latin typeface="+mj-lt"/>
                <a:ea typeface="+mj-ea"/>
                <a:cs typeface="+mj-cs"/>
              </a:defRPr>
            </a:lvl1pPr>
          </a:lstStyle>
          <a:p>
            <a:pPr algn="ctr"/>
            <a:r>
              <a:rPr lang="en-CA" dirty="0">
                <a:latin typeface="Proxima Nova Rg" panose="02000506030000020004" pitchFamily="50" charset="0"/>
              </a:rPr>
              <a:t>How to Identify Your Best Data Sources?</a:t>
            </a:r>
          </a:p>
        </p:txBody>
      </p:sp>
    </p:spTree>
    <p:extLst>
      <p:ext uri="{BB962C8B-B14F-4D97-AF65-F5344CB8AC3E}">
        <p14:creationId xmlns:p14="http://schemas.microsoft.com/office/powerpoint/2010/main" val="403541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tattoo&#10;&#10;Description automatically generated">
            <a:extLst>
              <a:ext uri="{FF2B5EF4-FFF2-40B4-BE49-F238E27FC236}">
                <a16:creationId xmlns:a16="http://schemas.microsoft.com/office/drawing/2014/main" id="{27D806A0-4900-48A4-BCC4-BD563EF5FD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A96F713C-7A0F-493D-97D1-9657EEC129B3}"/>
              </a:ext>
            </a:extLst>
          </p:cNvPr>
          <p:cNvSpPr>
            <a:spLocks noGrp="1"/>
          </p:cNvSpPr>
          <p:nvPr>
            <p:ph idx="1"/>
          </p:nvPr>
        </p:nvSpPr>
        <p:spPr>
          <a:xfrm>
            <a:off x="10530350" y="764500"/>
            <a:ext cx="8229602" cy="4987739"/>
          </a:xfrm>
        </p:spPr>
        <p:txBody>
          <a:bodyPr/>
          <a:lstStyle/>
          <a:p>
            <a:pPr lvl="1"/>
            <a:endParaRPr lang="en-CA"/>
          </a:p>
          <a:p>
            <a:endParaRPr lang="en-CA"/>
          </a:p>
        </p:txBody>
      </p:sp>
      <p:sp>
        <p:nvSpPr>
          <p:cNvPr id="10" name="Title 1">
            <a:extLst>
              <a:ext uri="{FF2B5EF4-FFF2-40B4-BE49-F238E27FC236}">
                <a16:creationId xmlns:a16="http://schemas.microsoft.com/office/drawing/2014/main" id="{FEA94887-F487-4BA2-8B37-285990640B40}"/>
              </a:ext>
            </a:extLst>
          </p:cNvPr>
          <p:cNvSpPr txBox="1">
            <a:spLocks/>
          </p:cNvSpPr>
          <p:nvPr/>
        </p:nvSpPr>
        <p:spPr>
          <a:xfrm>
            <a:off x="2017031" y="3635171"/>
            <a:ext cx="5109935" cy="646437"/>
          </a:xfrm>
          <a:prstGeom prst="rect">
            <a:avLst/>
          </a:prstGeom>
          <a:solidFill>
            <a:srgbClr val="009BBF">
              <a:alpha val="60000"/>
            </a:srgbClr>
          </a:solidFill>
        </p:spPr>
        <p:txBody>
          <a:bodyPr vert="horz" lIns="91436" tIns="45718" rIns="91436" bIns="45718" rtlCol="0" anchor="ctr">
            <a:normAutofit/>
          </a:bodyPr>
          <a:lstStyle>
            <a:lvl1pPr algn="l" defTabSz="685584" rtl="0" eaLnBrk="1" latinLnBrk="0" hangingPunct="1">
              <a:spcBef>
                <a:spcPct val="0"/>
              </a:spcBef>
              <a:buNone/>
              <a:defRPr sz="1799" kern="1200">
                <a:solidFill>
                  <a:schemeClr val="tx1">
                    <a:lumMod val="65000"/>
                    <a:lumOff val="35000"/>
                  </a:schemeClr>
                </a:solidFill>
                <a:latin typeface="+mj-lt"/>
                <a:ea typeface="+mj-ea"/>
                <a:cs typeface="+mj-cs"/>
              </a:defRPr>
            </a:lvl1pPr>
          </a:lstStyle>
          <a:p>
            <a:pPr algn="ctr"/>
            <a:r>
              <a:rPr lang="en-CA" sz="2000" dirty="0">
                <a:solidFill>
                  <a:schemeClr val="bg1"/>
                </a:solidFill>
                <a:latin typeface="Proxima Nova Th" panose="02000506030000020004" pitchFamily="50" charset="0"/>
              </a:rPr>
              <a:t>Compile Asset Data</a:t>
            </a:r>
          </a:p>
        </p:txBody>
      </p:sp>
      <p:pic>
        <p:nvPicPr>
          <p:cNvPr id="11" name="Picture 10">
            <a:extLst>
              <a:ext uri="{FF2B5EF4-FFF2-40B4-BE49-F238E27FC236}">
                <a16:creationId xmlns:a16="http://schemas.microsoft.com/office/drawing/2014/main" id="{C8436089-AFAE-41C7-BD72-6D4EF4238F43}"/>
              </a:ext>
            </a:extLst>
          </p:cNvPr>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6868849" y="6239095"/>
            <a:ext cx="1933246" cy="484973"/>
          </a:xfrm>
          <a:prstGeom prst="rect">
            <a:avLst/>
          </a:prstGeom>
        </p:spPr>
      </p:pic>
    </p:spTree>
    <p:extLst>
      <p:ext uri="{BB962C8B-B14F-4D97-AF65-F5344CB8AC3E}">
        <p14:creationId xmlns:p14="http://schemas.microsoft.com/office/powerpoint/2010/main" val="2427431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2" name="TextBox 1">
            <a:extLst>
              <a:ext uri="{FF2B5EF4-FFF2-40B4-BE49-F238E27FC236}">
                <a16:creationId xmlns:a16="http://schemas.microsoft.com/office/drawing/2014/main" id="{8007A4C9-D3F9-4167-AE3E-48D5A97FCBD5}"/>
              </a:ext>
            </a:extLst>
          </p:cNvPr>
          <p:cNvSpPr txBox="1"/>
          <p:nvPr/>
        </p:nvSpPr>
        <p:spPr>
          <a:xfrm>
            <a:off x="2676394" y="3008373"/>
            <a:ext cx="3791212" cy="841321"/>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buClr>
                <a:srgbClr val="000000"/>
              </a:buClr>
              <a:defRPr/>
            </a:pPr>
            <a:r>
              <a:rPr lang="en-CA" sz="4667" b="1" kern="0">
                <a:solidFill>
                  <a:srgbClr val="FFFFFF"/>
                </a:solidFill>
                <a:latin typeface="Source Sans Pro Black"/>
                <a:cs typeface="Segoe UI"/>
                <a:sym typeface="Arial"/>
              </a:rPr>
              <a:t>Check-In</a:t>
            </a:r>
            <a:endParaRPr lang="en-US" sz="4667" kern="0">
              <a:solidFill>
                <a:srgbClr val="009BBF"/>
              </a:solidFill>
              <a:latin typeface="Source Sans Pro Black"/>
              <a:cs typeface="Segoe UI"/>
              <a:sym typeface="Arial"/>
            </a:endParaRPr>
          </a:p>
        </p:txBody>
      </p:sp>
      <p:sp>
        <p:nvSpPr>
          <p:cNvPr id="9" name="Title 1">
            <a:extLst>
              <a:ext uri="{FF2B5EF4-FFF2-40B4-BE49-F238E27FC236}">
                <a16:creationId xmlns:a16="http://schemas.microsoft.com/office/drawing/2014/main" id="{42A5D7BE-A882-4E7F-BA6E-BCB68A3535A6}"/>
              </a:ext>
            </a:extLst>
          </p:cNvPr>
          <p:cNvSpPr>
            <a:spLocks noGrp="1"/>
          </p:cNvSpPr>
          <p:nvPr>
            <p:ph type="title"/>
          </p:nvPr>
        </p:nvSpPr>
        <p:spPr>
          <a:xfrm>
            <a:off x="339214" y="127256"/>
            <a:ext cx="8229602" cy="711081"/>
          </a:xfrm>
        </p:spPr>
        <p:txBody>
          <a:bodyPr>
            <a:normAutofit/>
          </a:bodyPr>
          <a:lstStyle/>
          <a:p>
            <a:r>
              <a:rPr lang="en-CA" sz="2400" b="1" dirty="0">
                <a:latin typeface="Proxima Nova Th" panose="02000506030000020004" pitchFamily="50" charset="0"/>
              </a:rPr>
              <a:t>Compile Asset Data</a:t>
            </a:r>
          </a:p>
        </p:txBody>
      </p:sp>
      <p:sp>
        <p:nvSpPr>
          <p:cNvPr id="5" name="Rectangle 4">
            <a:extLst>
              <a:ext uri="{FF2B5EF4-FFF2-40B4-BE49-F238E27FC236}">
                <a16:creationId xmlns:a16="http://schemas.microsoft.com/office/drawing/2014/main" id="{1E1D0324-067F-4C94-8156-4E5AC8C05EB5}"/>
              </a:ext>
            </a:extLst>
          </p:cNvPr>
          <p:cNvSpPr/>
          <p:nvPr/>
        </p:nvSpPr>
        <p:spPr>
          <a:xfrm>
            <a:off x="474820" y="1664497"/>
            <a:ext cx="2577655" cy="20193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0" name="Rectangle 9">
            <a:extLst>
              <a:ext uri="{FF2B5EF4-FFF2-40B4-BE49-F238E27FC236}">
                <a16:creationId xmlns:a16="http://schemas.microsoft.com/office/drawing/2014/main" id="{3C9759E5-F193-42CE-AA90-E205269EE5A2}"/>
              </a:ext>
            </a:extLst>
          </p:cNvPr>
          <p:cNvSpPr/>
          <p:nvPr/>
        </p:nvSpPr>
        <p:spPr>
          <a:xfrm>
            <a:off x="6091527" y="1664497"/>
            <a:ext cx="2577655" cy="20193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1" name="Rectangle 10">
            <a:extLst>
              <a:ext uri="{FF2B5EF4-FFF2-40B4-BE49-F238E27FC236}">
                <a16:creationId xmlns:a16="http://schemas.microsoft.com/office/drawing/2014/main" id="{DC64F743-25A9-48A7-AF0C-8C15A4558319}"/>
              </a:ext>
            </a:extLst>
          </p:cNvPr>
          <p:cNvSpPr/>
          <p:nvPr/>
        </p:nvSpPr>
        <p:spPr>
          <a:xfrm>
            <a:off x="3283172" y="1664497"/>
            <a:ext cx="2577655" cy="20193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2" name="Rectangle 11">
            <a:extLst>
              <a:ext uri="{FF2B5EF4-FFF2-40B4-BE49-F238E27FC236}">
                <a16:creationId xmlns:a16="http://schemas.microsoft.com/office/drawing/2014/main" id="{C360FD56-1CEE-49BD-AEA7-CD458A102718}"/>
              </a:ext>
            </a:extLst>
          </p:cNvPr>
          <p:cNvSpPr/>
          <p:nvPr/>
        </p:nvSpPr>
        <p:spPr>
          <a:xfrm>
            <a:off x="4802699" y="3851630"/>
            <a:ext cx="2577655" cy="20193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3" name="Rectangle 12">
            <a:extLst>
              <a:ext uri="{FF2B5EF4-FFF2-40B4-BE49-F238E27FC236}">
                <a16:creationId xmlns:a16="http://schemas.microsoft.com/office/drawing/2014/main" id="{27055869-CB6C-464C-9F58-022872ECE0DF}"/>
              </a:ext>
            </a:extLst>
          </p:cNvPr>
          <p:cNvSpPr/>
          <p:nvPr/>
        </p:nvSpPr>
        <p:spPr>
          <a:xfrm>
            <a:off x="1994344" y="3851630"/>
            <a:ext cx="2577655" cy="20193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4" name="Content Placeholder 2">
            <a:extLst>
              <a:ext uri="{FF2B5EF4-FFF2-40B4-BE49-F238E27FC236}">
                <a16:creationId xmlns:a16="http://schemas.microsoft.com/office/drawing/2014/main" id="{065E2AC4-4824-4297-ABBC-E1EC0639B031}"/>
              </a:ext>
            </a:extLst>
          </p:cNvPr>
          <p:cNvSpPr txBox="1">
            <a:spLocks/>
          </p:cNvSpPr>
          <p:nvPr/>
        </p:nvSpPr>
        <p:spPr>
          <a:xfrm>
            <a:off x="339214" y="1006047"/>
            <a:ext cx="8578311" cy="711082"/>
          </a:xfrm>
          <a:prstGeom prst="rect">
            <a:avLst/>
          </a:prstGeom>
        </p:spPr>
        <p:txBody>
          <a:bodyPr spcFirstLastPara="1" vert="horz" wrap="square" lIns="91425" tIns="91425" rIns="91425" bIns="91425" rtlCol="0" anchor="t" anchorCtr="0">
            <a:normAutofit/>
          </a:bodyPr>
          <a:lstStyle>
            <a:lvl1pPr marL="457189" lvl="0" indent="-342891" algn="l" defTabSz="685584" rtl="0" eaLnBrk="1" latinLnBrk="0" hangingPunct="1">
              <a:spcBef>
                <a:spcPts val="0"/>
              </a:spcBef>
              <a:spcAft>
                <a:spcPts val="0"/>
              </a:spcAft>
              <a:buSzPts val="1800"/>
              <a:buFont typeface="Arial" pitchFamily="34" charset="0"/>
              <a:buChar char="●"/>
              <a:defRPr sz="2024" kern="1200">
                <a:solidFill>
                  <a:schemeClr val="tx1"/>
                </a:solidFill>
                <a:latin typeface="+mj-lt"/>
                <a:ea typeface="+mn-ea"/>
                <a:cs typeface="+mn-cs"/>
              </a:defRPr>
            </a:lvl1pPr>
            <a:lvl2pPr marL="914377" lvl="1" indent="-317492" algn="l" defTabSz="685584" rtl="0" eaLnBrk="1" latinLnBrk="0" hangingPunct="1">
              <a:spcBef>
                <a:spcPts val="1600"/>
              </a:spcBef>
              <a:spcAft>
                <a:spcPts val="0"/>
              </a:spcAft>
              <a:buSzPts val="1400"/>
              <a:buFont typeface="Arial" pitchFamily="34" charset="0"/>
              <a:buChar char="○"/>
              <a:defRPr sz="1799" kern="1200">
                <a:solidFill>
                  <a:schemeClr val="tx1"/>
                </a:solidFill>
                <a:latin typeface="+mj-lt"/>
                <a:ea typeface="+mn-ea"/>
                <a:cs typeface="+mn-cs"/>
              </a:defRPr>
            </a:lvl2pPr>
            <a:lvl3pPr marL="1371566" lvl="2" indent="-317492" algn="l" defTabSz="685584" rtl="0" eaLnBrk="1" latinLnBrk="0" hangingPunct="1">
              <a:spcBef>
                <a:spcPts val="1600"/>
              </a:spcBef>
              <a:spcAft>
                <a:spcPts val="0"/>
              </a:spcAft>
              <a:buSzPts val="1400"/>
              <a:buFont typeface="Arial" pitchFamily="34" charset="0"/>
              <a:buChar char="■"/>
              <a:defRPr sz="1349" kern="1200">
                <a:solidFill>
                  <a:schemeClr val="tx1"/>
                </a:solidFill>
                <a:latin typeface="+mj-lt"/>
                <a:ea typeface="+mn-ea"/>
                <a:cs typeface="+mn-cs"/>
              </a:defRPr>
            </a:lvl3pPr>
            <a:lvl4pPr marL="1828754" lvl="3" indent="-317492" algn="l" defTabSz="685584" rtl="0" eaLnBrk="1" latinLnBrk="0" hangingPunct="1">
              <a:spcBef>
                <a:spcPts val="1600"/>
              </a:spcBef>
              <a:spcAft>
                <a:spcPts val="0"/>
              </a:spcAft>
              <a:buSzPts val="1400"/>
              <a:buFont typeface="Arial" pitchFamily="34" charset="0"/>
              <a:buChar char="●"/>
              <a:defRPr sz="1125" kern="1200">
                <a:solidFill>
                  <a:schemeClr val="tx1"/>
                </a:solidFill>
                <a:latin typeface="+mj-lt"/>
                <a:ea typeface="+mn-ea"/>
                <a:cs typeface="+mn-cs"/>
              </a:defRPr>
            </a:lvl4pPr>
            <a:lvl5pPr marL="2285943" lvl="4" indent="-317492" algn="l" defTabSz="685584" rtl="0" eaLnBrk="1" latinLnBrk="0" hangingPunct="1">
              <a:spcBef>
                <a:spcPts val="1600"/>
              </a:spcBef>
              <a:spcAft>
                <a:spcPts val="0"/>
              </a:spcAft>
              <a:buSzPts val="1400"/>
              <a:buFont typeface="Arial" pitchFamily="34" charset="0"/>
              <a:buChar char="○"/>
              <a:defRPr sz="1125" kern="1200">
                <a:solidFill>
                  <a:schemeClr val="tx1"/>
                </a:solidFill>
                <a:latin typeface="+mj-lt"/>
                <a:ea typeface="+mn-ea"/>
                <a:cs typeface="+mn-cs"/>
              </a:defRPr>
            </a:lvl5pPr>
            <a:lvl6pPr marL="2743131" lvl="5" indent="-317492" algn="l" defTabSz="685584" rtl="0" eaLnBrk="1" latinLnBrk="0" hangingPunct="1">
              <a:spcBef>
                <a:spcPts val="1600"/>
              </a:spcBef>
              <a:spcAft>
                <a:spcPts val="0"/>
              </a:spcAft>
              <a:buSzPts val="1400"/>
              <a:buFont typeface="Arial" pitchFamily="34" charset="0"/>
              <a:buChar char="■"/>
              <a:defRPr sz="1500" kern="1200">
                <a:solidFill>
                  <a:schemeClr val="tx1"/>
                </a:solidFill>
                <a:latin typeface="+mn-lt"/>
                <a:ea typeface="+mn-ea"/>
                <a:cs typeface="+mn-cs"/>
              </a:defRPr>
            </a:lvl6pPr>
            <a:lvl7pPr marL="3200320" lvl="6" indent="-317492" algn="l" defTabSz="685584" rtl="0" eaLnBrk="1" latinLnBrk="0" hangingPunct="1">
              <a:spcBef>
                <a:spcPts val="1600"/>
              </a:spcBef>
              <a:spcAft>
                <a:spcPts val="0"/>
              </a:spcAft>
              <a:buSzPts val="1400"/>
              <a:buFont typeface="Arial" pitchFamily="34" charset="0"/>
              <a:buChar char="●"/>
              <a:defRPr sz="1500" kern="1200">
                <a:solidFill>
                  <a:schemeClr val="tx1"/>
                </a:solidFill>
                <a:latin typeface="+mn-lt"/>
                <a:ea typeface="+mn-ea"/>
                <a:cs typeface="+mn-cs"/>
              </a:defRPr>
            </a:lvl7pPr>
            <a:lvl8pPr marL="3657509" lvl="7" indent="-317492" algn="l" defTabSz="685584" rtl="0" eaLnBrk="1" latinLnBrk="0" hangingPunct="1">
              <a:spcBef>
                <a:spcPts val="1600"/>
              </a:spcBef>
              <a:spcAft>
                <a:spcPts val="0"/>
              </a:spcAft>
              <a:buSzPts val="1400"/>
              <a:buFont typeface="Arial" pitchFamily="34" charset="0"/>
              <a:buChar char="○"/>
              <a:defRPr sz="1500" kern="1200">
                <a:solidFill>
                  <a:schemeClr val="tx1"/>
                </a:solidFill>
                <a:latin typeface="+mn-lt"/>
                <a:ea typeface="+mn-ea"/>
                <a:cs typeface="+mn-cs"/>
              </a:defRPr>
            </a:lvl8pPr>
            <a:lvl9pPr marL="4114697" lvl="8" indent="-317492" algn="l" defTabSz="685584" rtl="0" eaLnBrk="1" latinLnBrk="0" hangingPunct="1">
              <a:spcBef>
                <a:spcPts val="1600"/>
              </a:spcBef>
              <a:spcAft>
                <a:spcPts val="1600"/>
              </a:spcAft>
              <a:buSzPts val="1400"/>
              <a:buFont typeface="Arial" pitchFamily="34" charset="0"/>
              <a:buChar char="■"/>
              <a:defRPr sz="1500" kern="1200">
                <a:solidFill>
                  <a:schemeClr val="tx1"/>
                </a:solidFill>
                <a:latin typeface="+mn-lt"/>
                <a:ea typeface="+mn-ea"/>
                <a:cs typeface="+mn-cs"/>
              </a:defRPr>
            </a:lvl9pPr>
          </a:lstStyle>
          <a:p>
            <a:pPr marL="139697" indent="0" algn="ctr">
              <a:buNone/>
            </a:pPr>
            <a:r>
              <a:rPr lang="en-US" sz="2000" dirty="0">
                <a:solidFill>
                  <a:srgbClr val="595959"/>
                </a:solidFill>
                <a:latin typeface="Proxima Nova Rg" panose="02000506030000020004" pitchFamily="50" charset="0"/>
              </a:rPr>
              <a:t>Benefits Of Using TCA Inventory</a:t>
            </a:r>
          </a:p>
        </p:txBody>
      </p:sp>
      <p:sp>
        <p:nvSpPr>
          <p:cNvPr id="15" name="Rectangle 14">
            <a:extLst>
              <a:ext uri="{FF2B5EF4-FFF2-40B4-BE49-F238E27FC236}">
                <a16:creationId xmlns:a16="http://schemas.microsoft.com/office/drawing/2014/main" id="{B6943B1E-75F3-42F3-B9B8-1D597A19F54E}"/>
              </a:ext>
            </a:extLst>
          </p:cNvPr>
          <p:cNvSpPr/>
          <p:nvPr/>
        </p:nvSpPr>
        <p:spPr>
          <a:xfrm>
            <a:off x="554928" y="2337820"/>
            <a:ext cx="2346159" cy="830997"/>
          </a:xfrm>
          <a:prstGeom prst="rect">
            <a:avLst/>
          </a:prstGeom>
        </p:spPr>
        <p:txBody>
          <a:bodyPr>
            <a:spAutoFit/>
          </a:bodyPr>
          <a:lstStyle/>
          <a:p>
            <a:pPr marL="139697" algn="ctr"/>
            <a:r>
              <a:rPr lang="en-CA" sz="1600" dirty="0">
                <a:solidFill>
                  <a:srgbClr val="595959"/>
                </a:solidFill>
                <a:latin typeface="Proxima Nova Rg" panose="02000506030000020004" pitchFamily="50" charset="0"/>
              </a:rPr>
              <a:t>Data was already available (get started right away)</a:t>
            </a:r>
          </a:p>
        </p:txBody>
      </p:sp>
      <p:sp>
        <p:nvSpPr>
          <p:cNvPr id="16" name="Rectangle 15">
            <a:extLst>
              <a:ext uri="{FF2B5EF4-FFF2-40B4-BE49-F238E27FC236}">
                <a16:creationId xmlns:a16="http://schemas.microsoft.com/office/drawing/2014/main" id="{FCDED645-663B-4BDE-9CC7-C03D5B944B32}"/>
              </a:ext>
            </a:extLst>
          </p:cNvPr>
          <p:cNvSpPr/>
          <p:nvPr/>
        </p:nvSpPr>
        <p:spPr>
          <a:xfrm>
            <a:off x="3370214" y="2365854"/>
            <a:ext cx="2346159" cy="584775"/>
          </a:xfrm>
          <a:prstGeom prst="rect">
            <a:avLst/>
          </a:prstGeom>
        </p:spPr>
        <p:txBody>
          <a:bodyPr>
            <a:spAutoFit/>
          </a:bodyPr>
          <a:lstStyle/>
          <a:p>
            <a:pPr marL="139697" algn="ctr"/>
            <a:r>
              <a:rPr lang="en-US" sz="1600" dirty="0">
                <a:solidFill>
                  <a:srgbClr val="595959"/>
                </a:solidFill>
                <a:latin typeface="Proxima Nova Rg" panose="02000506030000020004" pitchFamily="50" charset="0"/>
              </a:rPr>
              <a:t>Build on top of an existing process</a:t>
            </a:r>
          </a:p>
        </p:txBody>
      </p:sp>
      <p:sp>
        <p:nvSpPr>
          <p:cNvPr id="17" name="Rectangle 16">
            <a:extLst>
              <a:ext uri="{FF2B5EF4-FFF2-40B4-BE49-F238E27FC236}">
                <a16:creationId xmlns:a16="http://schemas.microsoft.com/office/drawing/2014/main" id="{E1F3670E-344C-45C9-8FB1-2D7D0B50F960}"/>
              </a:ext>
            </a:extLst>
          </p:cNvPr>
          <p:cNvSpPr/>
          <p:nvPr/>
        </p:nvSpPr>
        <p:spPr>
          <a:xfrm>
            <a:off x="6207274" y="2368401"/>
            <a:ext cx="2346159" cy="1077218"/>
          </a:xfrm>
          <a:prstGeom prst="rect">
            <a:avLst/>
          </a:prstGeom>
        </p:spPr>
        <p:txBody>
          <a:bodyPr>
            <a:spAutoFit/>
          </a:bodyPr>
          <a:lstStyle/>
          <a:p>
            <a:pPr marL="139697" algn="ctr"/>
            <a:r>
              <a:rPr lang="en-CA" sz="1600" dirty="0">
                <a:solidFill>
                  <a:srgbClr val="595959"/>
                </a:solidFill>
                <a:latin typeface="Proxima Nova Rg" panose="02000506030000020004" pitchFamily="50" charset="0"/>
              </a:rPr>
              <a:t>Same data source for financial statements &amp; asset management/LTFP </a:t>
            </a:r>
          </a:p>
        </p:txBody>
      </p:sp>
      <p:sp>
        <p:nvSpPr>
          <p:cNvPr id="18" name="Rectangle 17">
            <a:extLst>
              <a:ext uri="{FF2B5EF4-FFF2-40B4-BE49-F238E27FC236}">
                <a16:creationId xmlns:a16="http://schemas.microsoft.com/office/drawing/2014/main" id="{982DB2B3-22CC-4E9D-9E8F-A02C542AB93A}"/>
              </a:ext>
            </a:extLst>
          </p:cNvPr>
          <p:cNvSpPr/>
          <p:nvPr/>
        </p:nvSpPr>
        <p:spPr>
          <a:xfrm>
            <a:off x="2081387" y="4622614"/>
            <a:ext cx="2346159" cy="584775"/>
          </a:xfrm>
          <a:prstGeom prst="rect">
            <a:avLst/>
          </a:prstGeom>
        </p:spPr>
        <p:txBody>
          <a:bodyPr>
            <a:spAutoFit/>
          </a:bodyPr>
          <a:lstStyle/>
          <a:p>
            <a:pPr marL="139697" algn="ctr"/>
            <a:r>
              <a:rPr lang="en-CA" sz="1600" dirty="0">
                <a:solidFill>
                  <a:srgbClr val="595959"/>
                </a:solidFill>
                <a:latin typeface="Proxima Nova Rg" panose="02000506030000020004" pitchFamily="50" charset="0"/>
              </a:rPr>
              <a:t>Audited &amp; annually updated</a:t>
            </a:r>
          </a:p>
        </p:txBody>
      </p:sp>
      <p:sp>
        <p:nvSpPr>
          <p:cNvPr id="19" name="Rectangle 18">
            <a:extLst>
              <a:ext uri="{FF2B5EF4-FFF2-40B4-BE49-F238E27FC236}">
                <a16:creationId xmlns:a16="http://schemas.microsoft.com/office/drawing/2014/main" id="{B6DA7958-60E6-47B4-9B51-18669A49EF2F}"/>
              </a:ext>
            </a:extLst>
          </p:cNvPr>
          <p:cNvSpPr/>
          <p:nvPr/>
        </p:nvSpPr>
        <p:spPr>
          <a:xfrm>
            <a:off x="4918447" y="4625161"/>
            <a:ext cx="2346159" cy="584775"/>
          </a:xfrm>
          <a:prstGeom prst="rect">
            <a:avLst/>
          </a:prstGeom>
        </p:spPr>
        <p:txBody>
          <a:bodyPr>
            <a:spAutoFit/>
          </a:bodyPr>
          <a:lstStyle/>
          <a:p>
            <a:pPr marL="139697" algn="ctr"/>
            <a:r>
              <a:rPr lang="en-US" sz="1600" dirty="0">
                <a:solidFill>
                  <a:srgbClr val="595959"/>
                </a:solidFill>
                <a:latin typeface="Proxima Nova Rg" panose="02000506030000020004" pitchFamily="50" charset="0"/>
              </a:rPr>
              <a:t>Get you 80% to 90% of the way there</a:t>
            </a:r>
          </a:p>
        </p:txBody>
      </p:sp>
      <p:grpSp>
        <p:nvGrpSpPr>
          <p:cNvPr id="20" name="Google Shape;10111;p49">
            <a:extLst>
              <a:ext uri="{FF2B5EF4-FFF2-40B4-BE49-F238E27FC236}">
                <a16:creationId xmlns:a16="http://schemas.microsoft.com/office/drawing/2014/main" id="{1D013A72-75D4-40A7-A812-8C0AF22ABB14}"/>
              </a:ext>
            </a:extLst>
          </p:cNvPr>
          <p:cNvGrpSpPr/>
          <p:nvPr/>
        </p:nvGrpSpPr>
        <p:grpSpPr>
          <a:xfrm>
            <a:off x="1552652" y="1884839"/>
            <a:ext cx="426315" cy="332826"/>
            <a:chOff x="6639652" y="4323777"/>
            <a:chExt cx="426315" cy="332826"/>
          </a:xfrm>
          <a:solidFill>
            <a:srgbClr val="009BBF"/>
          </a:solidFill>
        </p:grpSpPr>
        <p:sp>
          <p:nvSpPr>
            <p:cNvPr id="21" name="Google Shape;10112;p49">
              <a:extLst>
                <a:ext uri="{FF2B5EF4-FFF2-40B4-BE49-F238E27FC236}">
                  <a16:creationId xmlns:a16="http://schemas.microsoft.com/office/drawing/2014/main" id="{0F9BE277-98DB-4A83-A571-219FB40ACF54}"/>
                </a:ext>
              </a:extLst>
            </p:cNvPr>
            <p:cNvSpPr/>
            <p:nvPr/>
          </p:nvSpPr>
          <p:spPr>
            <a:xfrm>
              <a:off x="6639652" y="4323777"/>
              <a:ext cx="426315" cy="332826"/>
            </a:xfrm>
            <a:custGeom>
              <a:avLst/>
              <a:gdLst/>
              <a:ahLst/>
              <a:cxnLst/>
              <a:rect l="l" t="t" r="r" b="b"/>
              <a:pathLst>
                <a:path w="10967" h="8562" extrusionOk="0">
                  <a:moveTo>
                    <a:pt x="10585" y="382"/>
                  </a:moveTo>
                  <a:lnTo>
                    <a:pt x="10609" y="727"/>
                  </a:lnTo>
                  <a:lnTo>
                    <a:pt x="9335" y="727"/>
                  </a:lnTo>
                  <a:cubicBezTo>
                    <a:pt x="9252" y="727"/>
                    <a:pt x="9156" y="799"/>
                    <a:pt x="9156" y="906"/>
                  </a:cubicBezTo>
                  <a:cubicBezTo>
                    <a:pt x="9156" y="989"/>
                    <a:pt x="9240" y="1084"/>
                    <a:pt x="9335" y="1084"/>
                  </a:cubicBezTo>
                  <a:lnTo>
                    <a:pt x="10323" y="1084"/>
                  </a:lnTo>
                  <a:lnTo>
                    <a:pt x="10323" y="6168"/>
                  </a:lnTo>
                  <a:lnTo>
                    <a:pt x="4442" y="6168"/>
                  </a:lnTo>
                  <a:lnTo>
                    <a:pt x="4442" y="6002"/>
                  </a:lnTo>
                  <a:cubicBezTo>
                    <a:pt x="4442" y="5918"/>
                    <a:pt x="4370" y="5823"/>
                    <a:pt x="4263" y="5823"/>
                  </a:cubicBezTo>
                  <a:lnTo>
                    <a:pt x="3977" y="5823"/>
                  </a:lnTo>
                  <a:cubicBezTo>
                    <a:pt x="3953" y="5728"/>
                    <a:pt x="3906" y="5621"/>
                    <a:pt x="3846" y="5513"/>
                  </a:cubicBezTo>
                  <a:lnTo>
                    <a:pt x="4037" y="5323"/>
                  </a:lnTo>
                  <a:cubicBezTo>
                    <a:pt x="4108" y="5252"/>
                    <a:pt x="4108" y="5144"/>
                    <a:pt x="4037" y="5085"/>
                  </a:cubicBezTo>
                  <a:lnTo>
                    <a:pt x="3513" y="4561"/>
                  </a:lnTo>
                  <a:cubicBezTo>
                    <a:pt x="3489" y="4537"/>
                    <a:pt x="3441" y="4513"/>
                    <a:pt x="3394" y="4513"/>
                  </a:cubicBezTo>
                  <a:cubicBezTo>
                    <a:pt x="3358" y="4513"/>
                    <a:pt x="3311" y="4537"/>
                    <a:pt x="3275" y="4561"/>
                  </a:cubicBezTo>
                  <a:lnTo>
                    <a:pt x="3084" y="4751"/>
                  </a:lnTo>
                  <a:cubicBezTo>
                    <a:pt x="2977" y="4692"/>
                    <a:pt x="2882" y="4668"/>
                    <a:pt x="2775" y="4621"/>
                  </a:cubicBezTo>
                  <a:lnTo>
                    <a:pt x="2775" y="4335"/>
                  </a:lnTo>
                  <a:cubicBezTo>
                    <a:pt x="2775" y="4251"/>
                    <a:pt x="2703" y="4156"/>
                    <a:pt x="2596" y="4156"/>
                  </a:cubicBezTo>
                  <a:lnTo>
                    <a:pt x="2168" y="4156"/>
                  </a:lnTo>
                  <a:lnTo>
                    <a:pt x="2168" y="1084"/>
                  </a:lnTo>
                  <a:lnTo>
                    <a:pt x="8728" y="1084"/>
                  </a:lnTo>
                  <a:cubicBezTo>
                    <a:pt x="8811" y="1084"/>
                    <a:pt x="8906" y="1001"/>
                    <a:pt x="8906" y="894"/>
                  </a:cubicBezTo>
                  <a:cubicBezTo>
                    <a:pt x="8906" y="799"/>
                    <a:pt x="8835" y="715"/>
                    <a:pt x="8728" y="715"/>
                  </a:cubicBezTo>
                  <a:lnTo>
                    <a:pt x="1882" y="715"/>
                  </a:lnTo>
                  <a:lnTo>
                    <a:pt x="1882" y="382"/>
                  </a:lnTo>
                  <a:close/>
                  <a:moveTo>
                    <a:pt x="10609" y="6502"/>
                  </a:moveTo>
                  <a:lnTo>
                    <a:pt x="10609" y="6835"/>
                  </a:lnTo>
                  <a:lnTo>
                    <a:pt x="4394" y="6835"/>
                  </a:lnTo>
                  <a:cubicBezTo>
                    <a:pt x="4430" y="6811"/>
                    <a:pt x="4442" y="6764"/>
                    <a:pt x="4442" y="6716"/>
                  </a:cubicBezTo>
                  <a:lnTo>
                    <a:pt x="4442" y="6526"/>
                  </a:lnTo>
                  <a:lnTo>
                    <a:pt x="10490" y="6526"/>
                  </a:lnTo>
                  <a:cubicBezTo>
                    <a:pt x="10526" y="6526"/>
                    <a:pt x="10561" y="6514"/>
                    <a:pt x="10585" y="6502"/>
                  </a:cubicBezTo>
                  <a:close/>
                  <a:moveTo>
                    <a:pt x="2453" y="4501"/>
                  </a:moveTo>
                  <a:lnTo>
                    <a:pt x="2453" y="4740"/>
                  </a:lnTo>
                  <a:cubicBezTo>
                    <a:pt x="2453" y="4811"/>
                    <a:pt x="2513" y="4894"/>
                    <a:pt x="2584" y="4906"/>
                  </a:cubicBezTo>
                  <a:cubicBezTo>
                    <a:pt x="2751" y="4930"/>
                    <a:pt x="2894" y="5013"/>
                    <a:pt x="3049" y="5097"/>
                  </a:cubicBezTo>
                  <a:cubicBezTo>
                    <a:pt x="3078" y="5117"/>
                    <a:pt x="3110" y="5126"/>
                    <a:pt x="3141" y="5126"/>
                  </a:cubicBezTo>
                  <a:cubicBezTo>
                    <a:pt x="3183" y="5126"/>
                    <a:pt x="3223" y="5108"/>
                    <a:pt x="3251" y="5073"/>
                  </a:cubicBezTo>
                  <a:lnTo>
                    <a:pt x="3430" y="4894"/>
                  </a:lnTo>
                  <a:lnTo>
                    <a:pt x="3715" y="5168"/>
                  </a:lnTo>
                  <a:lnTo>
                    <a:pt x="3537" y="5347"/>
                  </a:lnTo>
                  <a:cubicBezTo>
                    <a:pt x="3477" y="5406"/>
                    <a:pt x="3477" y="5502"/>
                    <a:pt x="3501" y="5561"/>
                  </a:cubicBezTo>
                  <a:cubicBezTo>
                    <a:pt x="3596" y="5704"/>
                    <a:pt x="3656" y="5859"/>
                    <a:pt x="3703" y="6025"/>
                  </a:cubicBezTo>
                  <a:cubicBezTo>
                    <a:pt x="3715" y="6097"/>
                    <a:pt x="3787" y="6156"/>
                    <a:pt x="3858" y="6156"/>
                  </a:cubicBezTo>
                  <a:lnTo>
                    <a:pt x="4096" y="6156"/>
                  </a:lnTo>
                  <a:lnTo>
                    <a:pt x="4096" y="6561"/>
                  </a:lnTo>
                  <a:lnTo>
                    <a:pt x="3858" y="6561"/>
                  </a:lnTo>
                  <a:cubicBezTo>
                    <a:pt x="3787" y="6561"/>
                    <a:pt x="3715" y="6621"/>
                    <a:pt x="3703" y="6692"/>
                  </a:cubicBezTo>
                  <a:cubicBezTo>
                    <a:pt x="3656" y="6859"/>
                    <a:pt x="3596" y="7002"/>
                    <a:pt x="3501" y="7157"/>
                  </a:cubicBezTo>
                  <a:cubicBezTo>
                    <a:pt x="3465" y="7228"/>
                    <a:pt x="3477" y="7311"/>
                    <a:pt x="3537" y="7359"/>
                  </a:cubicBezTo>
                  <a:lnTo>
                    <a:pt x="3715" y="7538"/>
                  </a:lnTo>
                  <a:lnTo>
                    <a:pt x="3430" y="7823"/>
                  </a:lnTo>
                  <a:lnTo>
                    <a:pt x="3251" y="7645"/>
                  </a:lnTo>
                  <a:cubicBezTo>
                    <a:pt x="3215" y="7608"/>
                    <a:pt x="3169" y="7594"/>
                    <a:pt x="3126" y="7594"/>
                  </a:cubicBezTo>
                  <a:cubicBezTo>
                    <a:pt x="3098" y="7594"/>
                    <a:pt x="3072" y="7600"/>
                    <a:pt x="3049" y="7609"/>
                  </a:cubicBezTo>
                  <a:cubicBezTo>
                    <a:pt x="2894" y="7704"/>
                    <a:pt x="2751" y="7764"/>
                    <a:pt x="2584" y="7799"/>
                  </a:cubicBezTo>
                  <a:cubicBezTo>
                    <a:pt x="2513" y="7823"/>
                    <a:pt x="2453" y="7895"/>
                    <a:pt x="2453" y="7966"/>
                  </a:cubicBezTo>
                  <a:lnTo>
                    <a:pt x="2453" y="8204"/>
                  </a:lnTo>
                  <a:lnTo>
                    <a:pt x="2048" y="8204"/>
                  </a:lnTo>
                  <a:lnTo>
                    <a:pt x="2048" y="7966"/>
                  </a:lnTo>
                  <a:cubicBezTo>
                    <a:pt x="2048" y="7895"/>
                    <a:pt x="1989" y="7823"/>
                    <a:pt x="1917" y="7799"/>
                  </a:cubicBezTo>
                  <a:cubicBezTo>
                    <a:pt x="1751" y="7764"/>
                    <a:pt x="1596" y="7704"/>
                    <a:pt x="1453" y="7609"/>
                  </a:cubicBezTo>
                  <a:cubicBezTo>
                    <a:pt x="1426" y="7596"/>
                    <a:pt x="1396" y="7589"/>
                    <a:pt x="1366" y="7589"/>
                  </a:cubicBezTo>
                  <a:cubicBezTo>
                    <a:pt x="1317" y="7589"/>
                    <a:pt x="1269" y="7607"/>
                    <a:pt x="1239" y="7645"/>
                  </a:cubicBezTo>
                  <a:lnTo>
                    <a:pt x="1060" y="7823"/>
                  </a:lnTo>
                  <a:lnTo>
                    <a:pt x="786" y="7538"/>
                  </a:lnTo>
                  <a:lnTo>
                    <a:pt x="965" y="7359"/>
                  </a:lnTo>
                  <a:cubicBezTo>
                    <a:pt x="1025" y="7299"/>
                    <a:pt x="1025" y="7216"/>
                    <a:pt x="989" y="7157"/>
                  </a:cubicBezTo>
                  <a:cubicBezTo>
                    <a:pt x="905" y="7002"/>
                    <a:pt x="846" y="6859"/>
                    <a:pt x="798" y="6692"/>
                  </a:cubicBezTo>
                  <a:cubicBezTo>
                    <a:pt x="786" y="6621"/>
                    <a:pt x="703" y="6561"/>
                    <a:pt x="632" y="6561"/>
                  </a:cubicBezTo>
                  <a:lnTo>
                    <a:pt x="393" y="6561"/>
                  </a:lnTo>
                  <a:lnTo>
                    <a:pt x="393" y="6156"/>
                  </a:lnTo>
                  <a:lnTo>
                    <a:pt x="632" y="6156"/>
                  </a:lnTo>
                  <a:cubicBezTo>
                    <a:pt x="703" y="6156"/>
                    <a:pt x="786" y="6097"/>
                    <a:pt x="798" y="6025"/>
                  </a:cubicBezTo>
                  <a:cubicBezTo>
                    <a:pt x="822" y="5859"/>
                    <a:pt x="905" y="5704"/>
                    <a:pt x="989" y="5561"/>
                  </a:cubicBezTo>
                  <a:cubicBezTo>
                    <a:pt x="1036" y="5490"/>
                    <a:pt x="1025" y="5394"/>
                    <a:pt x="965" y="5347"/>
                  </a:cubicBezTo>
                  <a:lnTo>
                    <a:pt x="786" y="5168"/>
                  </a:lnTo>
                  <a:lnTo>
                    <a:pt x="1060" y="4894"/>
                  </a:lnTo>
                  <a:lnTo>
                    <a:pt x="1239" y="5073"/>
                  </a:lnTo>
                  <a:cubicBezTo>
                    <a:pt x="1272" y="5106"/>
                    <a:pt x="1317" y="5121"/>
                    <a:pt x="1361" y="5121"/>
                  </a:cubicBezTo>
                  <a:cubicBezTo>
                    <a:pt x="1394" y="5121"/>
                    <a:pt x="1427" y="5112"/>
                    <a:pt x="1453" y="5097"/>
                  </a:cubicBezTo>
                  <a:cubicBezTo>
                    <a:pt x="1596" y="5013"/>
                    <a:pt x="1751" y="4954"/>
                    <a:pt x="1917" y="4906"/>
                  </a:cubicBezTo>
                  <a:cubicBezTo>
                    <a:pt x="1989" y="4894"/>
                    <a:pt x="2048" y="4811"/>
                    <a:pt x="2048" y="4740"/>
                  </a:cubicBezTo>
                  <a:lnTo>
                    <a:pt x="2048" y="4501"/>
                  </a:lnTo>
                  <a:close/>
                  <a:moveTo>
                    <a:pt x="1715" y="1"/>
                  </a:moveTo>
                  <a:cubicBezTo>
                    <a:pt x="1632" y="1"/>
                    <a:pt x="1536" y="84"/>
                    <a:pt x="1536" y="191"/>
                  </a:cubicBezTo>
                  <a:lnTo>
                    <a:pt x="1536" y="882"/>
                  </a:lnTo>
                  <a:cubicBezTo>
                    <a:pt x="1536" y="977"/>
                    <a:pt x="1608" y="1061"/>
                    <a:pt x="1715" y="1061"/>
                  </a:cubicBezTo>
                  <a:lnTo>
                    <a:pt x="1822" y="1061"/>
                  </a:lnTo>
                  <a:lnTo>
                    <a:pt x="1822" y="4144"/>
                  </a:lnTo>
                  <a:cubicBezTo>
                    <a:pt x="1751" y="4156"/>
                    <a:pt x="1679" y="4240"/>
                    <a:pt x="1679" y="4311"/>
                  </a:cubicBezTo>
                  <a:lnTo>
                    <a:pt x="1679" y="4597"/>
                  </a:lnTo>
                  <a:cubicBezTo>
                    <a:pt x="1572" y="4621"/>
                    <a:pt x="1465" y="4668"/>
                    <a:pt x="1358" y="4728"/>
                  </a:cubicBezTo>
                  <a:lnTo>
                    <a:pt x="1167" y="4537"/>
                  </a:lnTo>
                  <a:cubicBezTo>
                    <a:pt x="1144" y="4501"/>
                    <a:pt x="1096" y="4490"/>
                    <a:pt x="1048" y="4490"/>
                  </a:cubicBezTo>
                  <a:cubicBezTo>
                    <a:pt x="1001" y="4490"/>
                    <a:pt x="965" y="4501"/>
                    <a:pt x="929" y="4537"/>
                  </a:cubicBezTo>
                  <a:lnTo>
                    <a:pt x="405" y="5049"/>
                  </a:lnTo>
                  <a:cubicBezTo>
                    <a:pt x="334" y="5132"/>
                    <a:pt x="334" y="5228"/>
                    <a:pt x="405" y="5287"/>
                  </a:cubicBezTo>
                  <a:lnTo>
                    <a:pt x="608" y="5490"/>
                  </a:lnTo>
                  <a:cubicBezTo>
                    <a:pt x="548" y="5585"/>
                    <a:pt x="513" y="5692"/>
                    <a:pt x="465" y="5799"/>
                  </a:cubicBezTo>
                  <a:lnTo>
                    <a:pt x="191" y="5799"/>
                  </a:lnTo>
                  <a:cubicBezTo>
                    <a:pt x="96" y="5799"/>
                    <a:pt x="1" y="5871"/>
                    <a:pt x="1" y="5978"/>
                  </a:cubicBezTo>
                  <a:lnTo>
                    <a:pt x="1" y="6716"/>
                  </a:lnTo>
                  <a:cubicBezTo>
                    <a:pt x="1" y="6811"/>
                    <a:pt x="84" y="6895"/>
                    <a:pt x="191" y="6895"/>
                  </a:cubicBezTo>
                  <a:lnTo>
                    <a:pt x="465" y="6895"/>
                  </a:lnTo>
                  <a:cubicBezTo>
                    <a:pt x="501" y="7002"/>
                    <a:pt x="548" y="7109"/>
                    <a:pt x="608" y="7216"/>
                  </a:cubicBezTo>
                  <a:lnTo>
                    <a:pt x="405" y="7407"/>
                  </a:lnTo>
                  <a:cubicBezTo>
                    <a:pt x="334" y="7478"/>
                    <a:pt x="334" y="7585"/>
                    <a:pt x="405" y="7645"/>
                  </a:cubicBezTo>
                  <a:lnTo>
                    <a:pt x="929" y="8169"/>
                  </a:lnTo>
                  <a:cubicBezTo>
                    <a:pt x="965" y="8204"/>
                    <a:pt x="1010" y="8222"/>
                    <a:pt x="1053" y="8222"/>
                  </a:cubicBezTo>
                  <a:cubicBezTo>
                    <a:pt x="1096" y="8222"/>
                    <a:pt x="1138" y="8204"/>
                    <a:pt x="1167" y="8169"/>
                  </a:cubicBezTo>
                  <a:lnTo>
                    <a:pt x="1358" y="7966"/>
                  </a:lnTo>
                  <a:cubicBezTo>
                    <a:pt x="1465" y="8026"/>
                    <a:pt x="1572" y="8061"/>
                    <a:pt x="1679" y="8109"/>
                  </a:cubicBezTo>
                  <a:lnTo>
                    <a:pt x="1679" y="8383"/>
                  </a:lnTo>
                  <a:cubicBezTo>
                    <a:pt x="1679" y="8478"/>
                    <a:pt x="1751" y="8561"/>
                    <a:pt x="1858" y="8561"/>
                  </a:cubicBezTo>
                  <a:lnTo>
                    <a:pt x="2596" y="8561"/>
                  </a:lnTo>
                  <a:cubicBezTo>
                    <a:pt x="2679" y="8561"/>
                    <a:pt x="2775" y="8490"/>
                    <a:pt x="2775" y="8383"/>
                  </a:cubicBezTo>
                  <a:lnTo>
                    <a:pt x="2775" y="8109"/>
                  </a:lnTo>
                  <a:cubicBezTo>
                    <a:pt x="2882" y="8073"/>
                    <a:pt x="2989" y="8026"/>
                    <a:pt x="3084" y="7966"/>
                  </a:cubicBezTo>
                  <a:lnTo>
                    <a:pt x="3275" y="8169"/>
                  </a:lnTo>
                  <a:cubicBezTo>
                    <a:pt x="3316" y="8204"/>
                    <a:pt x="3364" y="8222"/>
                    <a:pt x="3407" y="8222"/>
                  </a:cubicBezTo>
                  <a:cubicBezTo>
                    <a:pt x="3450" y="8222"/>
                    <a:pt x="3489" y="8204"/>
                    <a:pt x="3513" y="8169"/>
                  </a:cubicBezTo>
                  <a:lnTo>
                    <a:pt x="4037" y="7645"/>
                  </a:lnTo>
                  <a:cubicBezTo>
                    <a:pt x="4108" y="7573"/>
                    <a:pt x="4108" y="7466"/>
                    <a:pt x="4037" y="7407"/>
                  </a:cubicBezTo>
                  <a:lnTo>
                    <a:pt x="3846" y="7216"/>
                  </a:lnTo>
                  <a:cubicBezTo>
                    <a:pt x="3846" y="7192"/>
                    <a:pt x="3858" y="7192"/>
                    <a:pt x="3858" y="7180"/>
                  </a:cubicBezTo>
                  <a:lnTo>
                    <a:pt x="10764" y="7180"/>
                  </a:lnTo>
                  <a:cubicBezTo>
                    <a:pt x="10859" y="7180"/>
                    <a:pt x="10942" y="7109"/>
                    <a:pt x="10942" y="7002"/>
                  </a:cubicBezTo>
                  <a:lnTo>
                    <a:pt x="10942" y="6299"/>
                  </a:lnTo>
                  <a:cubicBezTo>
                    <a:pt x="10942" y="6216"/>
                    <a:pt x="10871" y="6121"/>
                    <a:pt x="10764" y="6121"/>
                  </a:cubicBezTo>
                  <a:lnTo>
                    <a:pt x="10657" y="6121"/>
                  </a:lnTo>
                  <a:lnTo>
                    <a:pt x="10657" y="1037"/>
                  </a:lnTo>
                  <a:lnTo>
                    <a:pt x="10788" y="1037"/>
                  </a:lnTo>
                  <a:lnTo>
                    <a:pt x="10788" y="1061"/>
                  </a:lnTo>
                  <a:cubicBezTo>
                    <a:pt x="10871" y="1061"/>
                    <a:pt x="10966" y="989"/>
                    <a:pt x="10966" y="882"/>
                  </a:cubicBezTo>
                  <a:lnTo>
                    <a:pt x="10966" y="191"/>
                  </a:lnTo>
                  <a:cubicBezTo>
                    <a:pt x="10966" y="96"/>
                    <a:pt x="10883" y="1"/>
                    <a:pt x="107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113;p49">
              <a:extLst>
                <a:ext uri="{FF2B5EF4-FFF2-40B4-BE49-F238E27FC236}">
                  <a16:creationId xmlns:a16="http://schemas.microsoft.com/office/drawing/2014/main" id="{FD6A63E5-C1CD-424B-A958-033EBC2F81D5}"/>
                </a:ext>
              </a:extLst>
            </p:cNvPr>
            <p:cNvSpPr/>
            <p:nvPr/>
          </p:nvSpPr>
          <p:spPr>
            <a:xfrm>
              <a:off x="6830793" y="4458937"/>
              <a:ext cx="41244" cy="85675"/>
            </a:xfrm>
            <a:custGeom>
              <a:avLst/>
              <a:gdLst/>
              <a:ahLst/>
              <a:cxnLst/>
              <a:rect l="l" t="t" r="r" b="b"/>
              <a:pathLst>
                <a:path w="1061" h="2204" extrusionOk="0">
                  <a:moveTo>
                    <a:pt x="715" y="358"/>
                  </a:moveTo>
                  <a:lnTo>
                    <a:pt x="715" y="1858"/>
                  </a:lnTo>
                  <a:lnTo>
                    <a:pt x="370" y="1858"/>
                  </a:lnTo>
                  <a:lnTo>
                    <a:pt x="370" y="358"/>
                  </a:lnTo>
                  <a:close/>
                  <a:moveTo>
                    <a:pt x="179" y="1"/>
                  </a:moveTo>
                  <a:cubicBezTo>
                    <a:pt x="96" y="1"/>
                    <a:pt x="1" y="72"/>
                    <a:pt x="1" y="179"/>
                  </a:cubicBezTo>
                  <a:lnTo>
                    <a:pt x="1" y="2025"/>
                  </a:lnTo>
                  <a:cubicBezTo>
                    <a:pt x="1" y="2108"/>
                    <a:pt x="72" y="2203"/>
                    <a:pt x="179" y="2203"/>
                  </a:cubicBezTo>
                  <a:lnTo>
                    <a:pt x="882" y="2203"/>
                  </a:lnTo>
                  <a:cubicBezTo>
                    <a:pt x="965" y="2203"/>
                    <a:pt x="1061" y="2132"/>
                    <a:pt x="1061" y="2025"/>
                  </a:cubicBezTo>
                  <a:lnTo>
                    <a:pt x="1061" y="179"/>
                  </a:lnTo>
                  <a:cubicBezTo>
                    <a:pt x="1061" y="84"/>
                    <a:pt x="989" y="1"/>
                    <a:pt x="8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114;p49">
              <a:extLst>
                <a:ext uri="{FF2B5EF4-FFF2-40B4-BE49-F238E27FC236}">
                  <a16:creationId xmlns:a16="http://schemas.microsoft.com/office/drawing/2014/main" id="{989E2D54-465D-40E0-A2A1-91CB2FE9B6E4}"/>
                </a:ext>
              </a:extLst>
            </p:cNvPr>
            <p:cNvSpPr/>
            <p:nvPr/>
          </p:nvSpPr>
          <p:spPr>
            <a:xfrm>
              <a:off x="6879423" y="4426556"/>
              <a:ext cx="41205" cy="118522"/>
            </a:xfrm>
            <a:custGeom>
              <a:avLst/>
              <a:gdLst/>
              <a:ahLst/>
              <a:cxnLst/>
              <a:rect l="l" t="t" r="r" b="b"/>
              <a:pathLst>
                <a:path w="1060" h="3049" extrusionOk="0">
                  <a:moveTo>
                    <a:pt x="702" y="345"/>
                  </a:moveTo>
                  <a:lnTo>
                    <a:pt x="702" y="2691"/>
                  </a:lnTo>
                  <a:lnTo>
                    <a:pt x="357" y="2691"/>
                  </a:lnTo>
                  <a:lnTo>
                    <a:pt x="357" y="345"/>
                  </a:lnTo>
                  <a:close/>
                  <a:moveTo>
                    <a:pt x="179" y="0"/>
                  </a:moveTo>
                  <a:cubicBezTo>
                    <a:pt x="95" y="0"/>
                    <a:pt x="0" y="72"/>
                    <a:pt x="0" y="179"/>
                  </a:cubicBezTo>
                  <a:lnTo>
                    <a:pt x="0" y="2869"/>
                  </a:lnTo>
                  <a:cubicBezTo>
                    <a:pt x="0" y="2965"/>
                    <a:pt x="71" y="3048"/>
                    <a:pt x="179" y="3048"/>
                  </a:cubicBezTo>
                  <a:lnTo>
                    <a:pt x="881" y="3048"/>
                  </a:lnTo>
                  <a:cubicBezTo>
                    <a:pt x="964" y="3048"/>
                    <a:pt x="1060" y="2977"/>
                    <a:pt x="1060" y="2869"/>
                  </a:cubicBezTo>
                  <a:lnTo>
                    <a:pt x="1060" y="179"/>
                  </a:lnTo>
                  <a:cubicBezTo>
                    <a:pt x="1048" y="72"/>
                    <a:pt x="964" y="0"/>
                    <a:pt x="8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115;p49">
              <a:extLst>
                <a:ext uri="{FF2B5EF4-FFF2-40B4-BE49-F238E27FC236}">
                  <a16:creationId xmlns:a16="http://schemas.microsoft.com/office/drawing/2014/main" id="{BF34B721-A8FD-4D78-ABFF-2118FE143EC9}"/>
                </a:ext>
              </a:extLst>
            </p:cNvPr>
            <p:cNvSpPr/>
            <p:nvPr/>
          </p:nvSpPr>
          <p:spPr>
            <a:xfrm>
              <a:off x="6927549" y="4443194"/>
              <a:ext cx="41205" cy="101418"/>
            </a:xfrm>
            <a:custGeom>
              <a:avLst/>
              <a:gdLst/>
              <a:ahLst/>
              <a:cxnLst/>
              <a:rect l="l" t="t" r="r" b="b"/>
              <a:pathLst>
                <a:path w="1060" h="2609" extrusionOk="0">
                  <a:moveTo>
                    <a:pt x="715" y="358"/>
                  </a:moveTo>
                  <a:lnTo>
                    <a:pt x="715" y="2263"/>
                  </a:lnTo>
                  <a:lnTo>
                    <a:pt x="369" y="2263"/>
                  </a:lnTo>
                  <a:lnTo>
                    <a:pt x="369" y="358"/>
                  </a:lnTo>
                  <a:close/>
                  <a:moveTo>
                    <a:pt x="179" y="1"/>
                  </a:moveTo>
                  <a:cubicBezTo>
                    <a:pt x="84" y="1"/>
                    <a:pt x="0" y="72"/>
                    <a:pt x="0" y="179"/>
                  </a:cubicBezTo>
                  <a:lnTo>
                    <a:pt x="0" y="2430"/>
                  </a:lnTo>
                  <a:cubicBezTo>
                    <a:pt x="0" y="2513"/>
                    <a:pt x="72" y="2608"/>
                    <a:pt x="179" y="2608"/>
                  </a:cubicBezTo>
                  <a:lnTo>
                    <a:pt x="881" y="2608"/>
                  </a:lnTo>
                  <a:cubicBezTo>
                    <a:pt x="965" y="2608"/>
                    <a:pt x="1060" y="2537"/>
                    <a:pt x="1060" y="2430"/>
                  </a:cubicBezTo>
                  <a:lnTo>
                    <a:pt x="1060" y="179"/>
                  </a:lnTo>
                  <a:cubicBezTo>
                    <a:pt x="1060" y="72"/>
                    <a:pt x="977" y="1"/>
                    <a:pt x="8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116;p49">
              <a:extLst>
                <a:ext uri="{FF2B5EF4-FFF2-40B4-BE49-F238E27FC236}">
                  <a16:creationId xmlns:a16="http://schemas.microsoft.com/office/drawing/2014/main" id="{2EFB382D-45BC-404B-9868-792665F93A0A}"/>
                </a:ext>
              </a:extLst>
            </p:cNvPr>
            <p:cNvSpPr/>
            <p:nvPr/>
          </p:nvSpPr>
          <p:spPr>
            <a:xfrm>
              <a:off x="6976141" y="4387645"/>
              <a:ext cx="41244" cy="156967"/>
            </a:xfrm>
            <a:custGeom>
              <a:avLst/>
              <a:gdLst/>
              <a:ahLst/>
              <a:cxnLst/>
              <a:rect l="l" t="t" r="r" b="b"/>
              <a:pathLst>
                <a:path w="1061" h="4038" extrusionOk="0">
                  <a:moveTo>
                    <a:pt x="679" y="358"/>
                  </a:moveTo>
                  <a:lnTo>
                    <a:pt x="679" y="3692"/>
                  </a:lnTo>
                  <a:lnTo>
                    <a:pt x="346" y="3692"/>
                  </a:lnTo>
                  <a:lnTo>
                    <a:pt x="346" y="358"/>
                  </a:lnTo>
                  <a:close/>
                  <a:moveTo>
                    <a:pt x="179" y="1"/>
                  </a:moveTo>
                  <a:cubicBezTo>
                    <a:pt x="72" y="1"/>
                    <a:pt x="0" y="96"/>
                    <a:pt x="0" y="180"/>
                  </a:cubicBezTo>
                  <a:lnTo>
                    <a:pt x="0" y="3859"/>
                  </a:lnTo>
                  <a:cubicBezTo>
                    <a:pt x="0" y="3942"/>
                    <a:pt x="72" y="4037"/>
                    <a:pt x="179" y="4037"/>
                  </a:cubicBezTo>
                  <a:lnTo>
                    <a:pt x="881" y="4037"/>
                  </a:lnTo>
                  <a:cubicBezTo>
                    <a:pt x="965" y="4037"/>
                    <a:pt x="1060" y="3966"/>
                    <a:pt x="1060" y="3859"/>
                  </a:cubicBezTo>
                  <a:lnTo>
                    <a:pt x="1060" y="180"/>
                  </a:lnTo>
                  <a:cubicBezTo>
                    <a:pt x="1060" y="96"/>
                    <a:pt x="977" y="1"/>
                    <a:pt x="8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117;p49">
              <a:extLst>
                <a:ext uri="{FF2B5EF4-FFF2-40B4-BE49-F238E27FC236}">
                  <a16:creationId xmlns:a16="http://schemas.microsoft.com/office/drawing/2014/main" id="{964CA380-22ED-4E29-9EDF-656AE26E4C34}"/>
                </a:ext>
              </a:extLst>
            </p:cNvPr>
            <p:cNvSpPr/>
            <p:nvPr/>
          </p:nvSpPr>
          <p:spPr>
            <a:xfrm>
              <a:off x="6745193" y="4404321"/>
              <a:ext cx="50029" cy="13916"/>
            </a:xfrm>
            <a:custGeom>
              <a:avLst/>
              <a:gdLst/>
              <a:ahLst/>
              <a:cxnLst/>
              <a:rect l="l" t="t" r="r" b="b"/>
              <a:pathLst>
                <a:path w="1287" h="358" extrusionOk="0">
                  <a:moveTo>
                    <a:pt x="179" y="1"/>
                  </a:moveTo>
                  <a:cubicBezTo>
                    <a:pt x="95" y="1"/>
                    <a:pt x="0" y="72"/>
                    <a:pt x="0" y="179"/>
                  </a:cubicBezTo>
                  <a:cubicBezTo>
                    <a:pt x="12" y="274"/>
                    <a:pt x="95" y="358"/>
                    <a:pt x="179" y="358"/>
                  </a:cubicBezTo>
                  <a:lnTo>
                    <a:pt x="1107" y="358"/>
                  </a:lnTo>
                  <a:cubicBezTo>
                    <a:pt x="1191" y="358"/>
                    <a:pt x="1286" y="286"/>
                    <a:pt x="1286" y="179"/>
                  </a:cubicBezTo>
                  <a:cubicBezTo>
                    <a:pt x="1286" y="96"/>
                    <a:pt x="1203" y="1"/>
                    <a:pt x="110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118;p49">
              <a:extLst>
                <a:ext uri="{FF2B5EF4-FFF2-40B4-BE49-F238E27FC236}">
                  <a16:creationId xmlns:a16="http://schemas.microsoft.com/office/drawing/2014/main" id="{F02EC572-0D27-4191-9795-173ADC589BC2}"/>
                </a:ext>
              </a:extLst>
            </p:cNvPr>
            <p:cNvSpPr/>
            <p:nvPr/>
          </p:nvSpPr>
          <p:spPr>
            <a:xfrm>
              <a:off x="6745193" y="4426090"/>
              <a:ext cx="69465" cy="13916"/>
            </a:xfrm>
            <a:custGeom>
              <a:avLst/>
              <a:gdLst/>
              <a:ahLst/>
              <a:cxnLst/>
              <a:rect l="l" t="t" r="r" b="b"/>
              <a:pathLst>
                <a:path w="1787" h="358" extrusionOk="0">
                  <a:moveTo>
                    <a:pt x="179" y="0"/>
                  </a:moveTo>
                  <a:cubicBezTo>
                    <a:pt x="95" y="0"/>
                    <a:pt x="0" y="72"/>
                    <a:pt x="0" y="179"/>
                  </a:cubicBezTo>
                  <a:cubicBezTo>
                    <a:pt x="0" y="274"/>
                    <a:pt x="72" y="357"/>
                    <a:pt x="179" y="357"/>
                  </a:cubicBezTo>
                  <a:lnTo>
                    <a:pt x="1608" y="357"/>
                  </a:lnTo>
                  <a:cubicBezTo>
                    <a:pt x="1703" y="357"/>
                    <a:pt x="1786" y="274"/>
                    <a:pt x="1786" y="179"/>
                  </a:cubicBezTo>
                  <a:cubicBezTo>
                    <a:pt x="1786" y="72"/>
                    <a:pt x="1703" y="0"/>
                    <a:pt x="1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119;p49">
              <a:extLst>
                <a:ext uri="{FF2B5EF4-FFF2-40B4-BE49-F238E27FC236}">
                  <a16:creationId xmlns:a16="http://schemas.microsoft.com/office/drawing/2014/main" id="{9959615B-F38F-4BDD-961C-F07C8F77079A}"/>
                </a:ext>
              </a:extLst>
            </p:cNvPr>
            <p:cNvSpPr/>
            <p:nvPr/>
          </p:nvSpPr>
          <p:spPr>
            <a:xfrm>
              <a:off x="6745193" y="4447353"/>
              <a:ext cx="69465" cy="13955"/>
            </a:xfrm>
            <a:custGeom>
              <a:avLst/>
              <a:gdLst/>
              <a:ahLst/>
              <a:cxnLst/>
              <a:rect l="l" t="t" r="r" b="b"/>
              <a:pathLst>
                <a:path w="1787" h="359" extrusionOk="0">
                  <a:moveTo>
                    <a:pt x="179" y="1"/>
                  </a:moveTo>
                  <a:cubicBezTo>
                    <a:pt x="95" y="1"/>
                    <a:pt x="0" y="72"/>
                    <a:pt x="0" y="179"/>
                  </a:cubicBezTo>
                  <a:cubicBezTo>
                    <a:pt x="0" y="287"/>
                    <a:pt x="72" y="358"/>
                    <a:pt x="179" y="358"/>
                  </a:cubicBezTo>
                  <a:lnTo>
                    <a:pt x="1608" y="358"/>
                  </a:lnTo>
                  <a:cubicBezTo>
                    <a:pt x="1703" y="358"/>
                    <a:pt x="1786" y="287"/>
                    <a:pt x="1786" y="179"/>
                  </a:cubicBezTo>
                  <a:cubicBezTo>
                    <a:pt x="1774" y="72"/>
                    <a:pt x="1703" y="1"/>
                    <a:pt x="1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120;p49">
              <a:extLst>
                <a:ext uri="{FF2B5EF4-FFF2-40B4-BE49-F238E27FC236}">
                  <a16:creationId xmlns:a16="http://schemas.microsoft.com/office/drawing/2014/main" id="{BF192832-F651-470C-A469-13D122BBB08A}"/>
                </a:ext>
              </a:extLst>
            </p:cNvPr>
            <p:cNvSpPr/>
            <p:nvPr/>
          </p:nvSpPr>
          <p:spPr>
            <a:xfrm>
              <a:off x="6745193" y="4468189"/>
              <a:ext cx="69465" cy="13916"/>
            </a:xfrm>
            <a:custGeom>
              <a:avLst/>
              <a:gdLst/>
              <a:ahLst/>
              <a:cxnLst/>
              <a:rect l="l" t="t" r="r" b="b"/>
              <a:pathLst>
                <a:path w="1787" h="358" extrusionOk="0">
                  <a:moveTo>
                    <a:pt x="179" y="1"/>
                  </a:moveTo>
                  <a:cubicBezTo>
                    <a:pt x="95" y="1"/>
                    <a:pt x="0" y="72"/>
                    <a:pt x="0" y="179"/>
                  </a:cubicBezTo>
                  <a:cubicBezTo>
                    <a:pt x="0" y="263"/>
                    <a:pt x="72" y="358"/>
                    <a:pt x="179" y="358"/>
                  </a:cubicBezTo>
                  <a:lnTo>
                    <a:pt x="1608" y="358"/>
                  </a:lnTo>
                  <a:cubicBezTo>
                    <a:pt x="1703" y="358"/>
                    <a:pt x="1786" y="286"/>
                    <a:pt x="1786" y="179"/>
                  </a:cubicBezTo>
                  <a:cubicBezTo>
                    <a:pt x="1774" y="72"/>
                    <a:pt x="1703" y="1"/>
                    <a:pt x="1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121;p49">
              <a:extLst>
                <a:ext uri="{FF2B5EF4-FFF2-40B4-BE49-F238E27FC236}">
                  <a16:creationId xmlns:a16="http://schemas.microsoft.com/office/drawing/2014/main" id="{FC602CD0-B57C-46DF-96C2-A2151E2F7267}"/>
                </a:ext>
              </a:extLst>
            </p:cNvPr>
            <p:cNvSpPr/>
            <p:nvPr/>
          </p:nvSpPr>
          <p:spPr>
            <a:xfrm>
              <a:off x="6684551" y="4528830"/>
              <a:ext cx="83809" cy="83809"/>
            </a:xfrm>
            <a:custGeom>
              <a:avLst/>
              <a:gdLst/>
              <a:ahLst/>
              <a:cxnLst/>
              <a:rect l="l" t="t" r="r" b="b"/>
              <a:pathLst>
                <a:path w="2156" h="2156" extrusionOk="0">
                  <a:moveTo>
                    <a:pt x="1084" y="0"/>
                  </a:moveTo>
                  <a:cubicBezTo>
                    <a:pt x="489" y="0"/>
                    <a:pt x="0" y="489"/>
                    <a:pt x="0" y="1084"/>
                  </a:cubicBezTo>
                  <a:cubicBezTo>
                    <a:pt x="0" y="1322"/>
                    <a:pt x="72" y="1548"/>
                    <a:pt x="227" y="1739"/>
                  </a:cubicBezTo>
                  <a:cubicBezTo>
                    <a:pt x="263" y="1782"/>
                    <a:pt x="313" y="1808"/>
                    <a:pt x="365" y="1808"/>
                  </a:cubicBezTo>
                  <a:cubicBezTo>
                    <a:pt x="398" y="1808"/>
                    <a:pt x="432" y="1798"/>
                    <a:pt x="465" y="1774"/>
                  </a:cubicBezTo>
                  <a:cubicBezTo>
                    <a:pt x="536" y="1715"/>
                    <a:pt x="548" y="1608"/>
                    <a:pt x="489" y="1536"/>
                  </a:cubicBezTo>
                  <a:cubicBezTo>
                    <a:pt x="381" y="1405"/>
                    <a:pt x="346" y="1251"/>
                    <a:pt x="346" y="1084"/>
                  </a:cubicBezTo>
                  <a:cubicBezTo>
                    <a:pt x="346" y="679"/>
                    <a:pt x="667" y="358"/>
                    <a:pt x="1072" y="358"/>
                  </a:cubicBezTo>
                  <a:cubicBezTo>
                    <a:pt x="1477" y="358"/>
                    <a:pt x="1798" y="691"/>
                    <a:pt x="1798" y="1084"/>
                  </a:cubicBezTo>
                  <a:cubicBezTo>
                    <a:pt x="1798" y="1322"/>
                    <a:pt x="1679" y="1560"/>
                    <a:pt x="1477" y="1703"/>
                  </a:cubicBezTo>
                  <a:cubicBezTo>
                    <a:pt x="1453" y="1703"/>
                    <a:pt x="1453" y="1715"/>
                    <a:pt x="1441" y="1715"/>
                  </a:cubicBezTo>
                  <a:lnTo>
                    <a:pt x="1429" y="1715"/>
                  </a:lnTo>
                  <a:lnTo>
                    <a:pt x="1417" y="1727"/>
                  </a:lnTo>
                  <a:lnTo>
                    <a:pt x="1394" y="1727"/>
                  </a:lnTo>
                  <a:cubicBezTo>
                    <a:pt x="1382" y="1727"/>
                    <a:pt x="1382" y="1739"/>
                    <a:pt x="1370" y="1739"/>
                  </a:cubicBezTo>
                  <a:cubicBezTo>
                    <a:pt x="1358" y="1739"/>
                    <a:pt x="1358" y="1762"/>
                    <a:pt x="1334" y="1762"/>
                  </a:cubicBezTo>
                  <a:lnTo>
                    <a:pt x="1322" y="1762"/>
                  </a:lnTo>
                  <a:cubicBezTo>
                    <a:pt x="1322" y="1762"/>
                    <a:pt x="1310" y="1762"/>
                    <a:pt x="1310" y="1774"/>
                  </a:cubicBezTo>
                  <a:lnTo>
                    <a:pt x="1298" y="1774"/>
                  </a:lnTo>
                  <a:cubicBezTo>
                    <a:pt x="1274" y="1774"/>
                    <a:pt x="1274" y="1774"/>
                    <a:pt x="1263" y="1786"/>
                  </a:cubicBezTo>
                  <a:cubicBezTo>
                    <a:pt x="1251" y="1786"/>
                    <a:pt x="1251" y="1786"/>
                    <a:pt x="1239" y="1798"/>
                  </a:cubicBezTo>
                  <a:lnTo>
                    <a:pt x="798" y="1798"/>
                  </a:lnTo>
                  <a:cubicBezTo>
                    <a:pt x="786" y="1798"/>
                    <a:pt x="786" y="1798"/>
                    <a:pt x="774" y="1786"/>
                  </a:cubicBezTo>
                  <a:cubicBezTo>
                    <a:pt x="762" y="1786"/>
                    <a:pt x="762" y="1786"/>
                    <a:pt x="739" y="1774"/>
                  </a:cubicBezTo>
                  <a:lnTo>
                    <a:pt x="727" y="1774"/>
                  </a:lnTo>
                  <a:cubicBezTo>
                    <a:pt x="708" y="1766"/>
                    <a:pt x="688" y="1763"/>
                    <a:pt x="668" y="1763"/>
                  </a:cubicBezTo>
                  <a:cubicBezTo>
                    <a:pt x="599" y="1763"/>
                    <a:pt x="528" y="1808"/>
                    <a:pt x="501" y="1882"/>
                  </a:cubicBezTo>
                  <a:cubicBezTo>
                    <a:pt x="477" y="1965"/>
                    <a:pt x="524" y="2072"/>
                    <a:pt x="608" y="2096"/>
                  </a:cubicBezTo>
                  <a:lnTo>
                    <a:pt x="620" y="2096"/>
                  </a:lnTo>
                  <a:cubicBezTo>
                    <a:pt x="643" y="2096"/>
                    <a:pt x="655" y="2120"/>
                    <a:pt x="667" y="2120"/>
                  </a:cubicBezTo>
                  <a:cubicBezTo>
                    <a:pt x="679" y="2120"/>
                    <a:pt x="703" y="2132"/>
                    <a:pt x="715" y="2132"/>
                  </a:cubicBezTo>
                  <a:lnTo>
                    <a:pt x="727" y="2132"/>
                  </a:lnTo>
                  <a:cubicBezTo>
                    <a:pt x="739" y="2132"/>
                    <a:pt x="762" y="2132"/>
                    <a:pt x="762" y="2143"/>
                  </a:cubicBezTo>
                  <a:lnTo>
                    <a:pt x="774" y="2143"/>
                  </a:lnTo>
                  <a:cubicBezTo>
                    <a:pt x="786" y="2143"/>
                    <a:pt x="798" y="2143"/>
                    <a:pt x="822" y="2155"/>
                  </a:cubicBezTo>
                  <a:lnTo>
                    <a:pt x="1132" y="2155"/>
                  </a:lnTo>
                  <a:cubicBezTo>
                    <a:pt x="1143" y="2155"/>
                    <a:pt x="1155" y="2155"/>
                    <a:pt x="1179" y="2143"/>
                  </a:cubicBezTo>
                  <a:lnTo>
                    <a:pt x="1191" y="2143"/>
                  </a:lnTo>
                  <a:cubicBezTo>
                    <a:pt x="1203" y="2143"/>
                    <a:pt x="1215" y="2143"/>
                    <a:pt x="1215" y="2132"/>
                  </a:cubicBezTo>
                  <a:lnTo>
                    <a:pt x="1227" y="2132"/>
                  </a:lnTo>
                  <a:cubicBezTo>
                    <a:pt x="1251" y="2132"/>
                    <a:pt x="1263" y="2120"/>
                    <a:pt x="1274" y="2120"/>
                  </a:cubicBezTo>
                  <a:cubicBezTo>
                    <a:pt x="1286" y="2120"/>
                    <a:pt x="1310" y="2096"/>
                    <a:pt x="1322" y="2096"/>
                  </a:cubicBezTo>
                  <a:lnTo>
                    <a:pt x="1334" y="2096"/>
                  </a:lnTo>
                  <a:cubicBezTo>
                    <a:pt x="1346" y="2096"/>
                    <a:pt x="1346" y="2084"/>
                    <a:pt x="1370" y="2084"/>
                  </a:cubicBezTo>
                  <a:lnTo>
                    <a:pt x="1382" y="2084"/>
                  </a:lnTo>
                  <a:cubicBezTo>
                    <a:pt x="1394" y="2084"/>
                    <a:pt x="1405" y="2072"/>
                    <a:pt x="1429" y="2072"/>
                  </a:cubicBezTo>
                  <a:cubicBezTo>
                    <a:pt x="1441" y="2072"/>
                    <a:pt x="1453" y="2060"/>
                    <a:pt x="1465" y="2060"/>
                  </a:cubicBezTo>
                  <a:lnTo>
                    <a:pt x="1489" y="2060"/>
                  </a:lnTo>
                  <a:cubicBezTo>
                    <a:pt x="1501" y="2060"/>
                    <a:pt x="1501" y="2036"/>
                    <a:pt x="1513" y="2036"/>
                  </a:cubicBezTo>
                  <a:lnTo>
                    <a:pt x="1524" y="2036"/>
                  </a:lnTo>
                  <a:cubicBezTo>
                    <a:pt x="1548" y="2024"/>
                    <a:pt x="1560" y="2024"/>
                    <a:pt x="1572" y="2013"/>
                  </a:cubicBezTo>
                  <a:cubicBezTo>
                    <a:pt x="1870" y="1798"/>
                    <a:pt x="2048" y="1477"/>
                    <a:pt x="2048" y="1120"/>
                  </a:cubicBezTo>
                  <a:cubicBezTo>
                    <a:pt x="2156" y="477"/>
                    <a:pt x="1679" y="0"/>
                    <a:pt x="10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12066;p53">
            <a:extLst>
              <a:ext uri="{FF2B5EF4-FFF2-40B4-BE49-F238E27FC236}">
                <a16:creationId xmlns:a16="http://schemas.microsoft.com/office/drawing/2014/main" id="{5B80D7BE-CC66-4353-B7ED-4B7F0A94B952}"/>
              </a:ext>
            </a:extLst>
          </p:cNvPr>
          <p:cNvGrpSpPr/>
          <p:nvPr/>
        </p:nvGrpSpPr>
        <p:grpSpPr>
          <a:xfrm>
            <a:off x="4446872" y="1885988"/>
            <a:ext cx="346406" cy="347552"/>
            <a:chOff x="3214972" y="3359188"/>
            <a:chExt cx="346406" cy="347552"/>
          </a:xfrm>
          <a:solidFill>
            <a:srgbClr val="009BBF"/>
          </a:solidFill>
        </p:grpSpPr>
        <p:sp>
          <p:nvSpPr>
            <p:cNvPr id="32" name="Google Shape;12067;p53">
              <a:extLst>
                <a:ext uri="{FF2B5EF4-FFF2-40B4-BE49-F238E27FC236}">
                  <a16:creationId xmlns:a16="http://schemas.microsoft.com/office/drawing/2014/main" id="{64860D18-FD4A-442B-B6C4-6D2D109FDA08}"/>
                </a:ext>
              </a:extLst>
            </p:cNvPr>
            <p:cNvSpPr/>
            <p:nvPr/>
          </p:nvSpPr>
          <p:spPr>
            <a:xfrm>
              <a:off x="3301772" y="3386084"/>
              <a:ext cx="71649" cy="11395"/>
            </a:xfrm>
            <a:custGeom>
              <a:avLst/>
              <a:gdLst/>
              <a:ahLst/>
              <a:cxnLst/>
              <a:rect l="l" t="t" r="r" b="b"/>
              <a:pathLst>
                <a:path w="2251" h="358" extrusionOk="0">
                  <a:moveTo>
                    <a:pt x="179" y="0"/>
                  </a:moveTo>
                  <a:cubicBezTo>
                    <a:pt x="95" y="0"/>
                    <a:pt x="0" y="72"/>
                    <a:pt x="0" y="179"/>
                  </a:cubicBezTo>
                  <a:cubicBezTo>
                    <a:pt x="24" y="286"/>
                    <a:pt x="95" y="358"/>
                    <a:pt x="179" y="358"/>
                  </a:cubicBezTo>
                  <a:lnTo>
                    <a:pt x="2072" y="358"/>
                  </a:lnTo>
                  <a:cubicBezTo>
                    <a:pt x="2167" y="358"/>
                    <a:pt x="2250" y="286"/>
                    <a:pt x="2250" y="179"/>
                  </a:cubicBezTo>
                  <a:cubicBezTo>
                    <a:pt x="2250" y="84"/>
                    <a:pt x="2179" y="0"/>
                    <a:pt x="2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068;p53">
              <a:extLst>
                <a:ext uri="{FF2B5EF4-FFF2-40B4-BE49-F238E27FC236}">
                  <a16:creationId xmlns:a16="http://schemas.microsoft.com/office/drawing/2014/main" id="{F059588E-B993-4105-8E57-E7E47023A9DD}"/>
                </a:ext>
              </a:extLst>
            </p:cNvPr>
            <p:cNvSpPr/>
            <p:nvPr/>
          </p:nvSpPr>
          <p:spPr>
            <a:xfrm>
              <a:off x="3301772" y="3410339"/>
              <a:ext cx="131904" cy="11395"/>
            </a:xfrm>
            <a:custGeom>
              <a:avLst/>
              <a:gdLst/>
              <a:ahLst/>
              <a:cxnLst/>
              <a:rect l="l" t="t" r="r" b="b"/>
              <a:pathLst>
                <a:path w="4144" h="358" extrusionOk="0">
                  <a:moveTo>
                    <a:pt x="179" y="0"/>
                  </a:moveTo>
                  <a:cubicBezTo>
                    <a:pt x="95" y="0"/>
                    <a:pt x="0" y="72"/>
                    <a:pt x="0" y="179"/>
                  </a:cubicBezTo>
                  <a:cubicBezTo>
                    <a:pt x="0" y="286"/>
                    <a:pt x="95" y="358"/>
                    <a:pt x="179" y="358"/>
                  </a:cubicBezTo>
                  <a:lnTo>
                    <a:pt x="3965" y="358"/>
                  </a:lnTo>
                  <a:cubicBezTo>
                    <a:pt x="4048" y="358"/>
                    <a:pt x="4144" y="286"/>
                    <a:pt x="4144" y="179"/>
                  </a:cubicBezTo>
                  <a:cubicBezTo>
                    <a:pt x="4144" y="72"/>
                    <a:pt x="4072" y="0"/>
                    <a:pt x="39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069;p53">
              <a:extLst>
                <a:ext uri="{FF2B5EF4-FFF2-40B4-BE49-F238E27FC236}">
                  <a16:creationId xmlns:a16="http://schemas.microsoft.com/office/drawing/2014/main" id="{C3FF6D55-0159-4612-BADB-D82ECC0ACDDC}"/>
                </a:ext>
              </a:extLst>
            </p:cNvPr>
            <p:cNvSpPr/>
            <p:nvPr/>
          </p:nvSpPr>
          <p:spPr>
            <a:xfrm>
              <a:off x="3301772" y="3484980"/>
              <a:ext cx="71649" cy="11427"/>
            </a:xfrm>
            <a:custGeom>
              <a:avLst/>
              <a:gdLst/>
              <a:ahLst/>
              <a:cxnLst/>
              <a:rect l="l" t="t" r="r" b="b"/>
              <a:pathLst>
                <a:path w="2251" h="359" extrusionOk="0">
                  <a:moveTo>
                    <a:pt x="179" y="1"/>
                  </a:moveTo>
                  <a:cubicBezTo>
                    <a:pt x="95" y="1"/>
                    <a:pt x="0" y="72"/>
                    <a:pt x="0" y="180"/>
                  </a:cubicBezTo>
                  <a:cubicBezTo>
                    <a:pt x="24" y="287"/>
                    <a:pt x="95" y="358"/>
                    <a:pt x="179" y="358"/>
                  </a:cubicBezTo>
                  <a:lnTo>
                    <a:pt x="2072" y="358"/>
                  </a:lnTo>
                  <a:cubicBezTo>
                    <a:pt x="2167" y="358"/>
                    <a:pt x="2250" y="287"/>
                    <a:pt x="2250" y="180"/>
                  </a:cubicBezTo>
                  <a:cubicBezTo>
                    <a:pt x="2250" y="96"/>
                    <a:pt x="2179" y="1"/>
                    <a:pt x="2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070;p53">
              <a:extLst>
                <a:ext uri="{FF2B5EF4-FFF2-40B4-BE49-F238E27FC236}">
                  <a16:creationId xmlns:a16="http://schemas.microsoft.com/office/drawing/2014/main" id="{98A5A420-A200-49F4-B5EC-844155308CB0}"/>
                </a:ext>
              </a:extLst>
            </p:cNvPr>
            <p:cNvSpPr/>
            <p:nvPr/>
          </p:nvSpPr>
          <p:spPr>
            <a:xfrm>
              <a:off x="3301772" y="3509234"/>
              <a:ext cx="130758" cy="11427"/>
            </a:xfrm>
            <a:custGeom>
              <a:avLst/>
              <a:gdLst/>
              <a:ahLst/>
              <a:cxnLst/>
              <a:rect l="l" t="t" r="r" b="b"/>
              <a:pathLst>
                <a:path w="4108" h="359" extrusionOk="0">
                  <a:moveTo>
                    <a:pt x="179" y="1"/>
                  </a:moveTo>
                  <a:cubicBezTo>
                    <a:pt x="95" y="1"/>
                    <a:pt x="0" y="72"/>
                    <a:pt x="0" y="180"/>
                  </a:cubicBezTo>
                  <a:cubicBezTo>
                    <a:pt x="24" y="287"/>
                    <a:pt x="95" y="358"/>
                    <a:pt x="179" y="358"/>
                  </a:cubicBezTo>
                  <a:lnTo>
                    <a:pt x="3929" y="358"/>
                  </a:lnTo>
                  <a:cubicBezTo>
                    <a:pt x="4024" y="358"/>
                    <a:pt x="4108" y="287"/>
                    <a:pt x="4108" y="180"/>
                  </a:cubicBezTo>
                  <a:cubicBezTo>
                    <a:pt x="4108" y="84"/>
                    <a:pt x="4036" y="1"/>
                    <a:pt x="39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071;p53">
              <a:extLst>
                <a:ext uri="{FF2B5EF4-FFF2-40B4-BE49-F238E27FC236}">
                  <a16:creationId xmlns:a16="http://schemas.microsoft.com/office/drawing/2014/main" id="{D817268F-2D9B-429C-8063-24E8366FB214}"/>
                </a:ext>
              </a:extLst>
            </p:cNvPr>
            <p:cNvSpPr/>
            <p:nvPr/>
          </p:nvSpPr>
          <p:spPr>
            <a:xfrm>
              <a:off x="3301772" y="3584671"/>
              <a:ext cx="71649" cy="11395"/>
            </a:xfrm>
            <a:custGeom>
              <a:avLst/>
              <a:gdLst/>
              <a:ahLst/>
              <a:cxnLst/>
              <a:rect l="l" t="t" r="r" b="b"/>
              <a:pathLst>
                <a:path w="2251" h="358" extrusionOk="0">
                  <a:moveTo>
                    <a:pt x="179" y="0"/>
                  </a:moveTo>
                  <a:cubicBezTo>
                    <a:pt x="95" y="0"/>
                    <a:pt x="0" y="72"/>
                    <a:pt x="0" y="179"/>
                  </a:cubicBezTo>
                  <a:cubicBezTo>
                    <a:pt x="24" y="286"/>
                    <a:pt x="95" y="358"/>
                    <a:pt x="179" y="358"/>
                  </a:cubicBezTo>
                  <a:lnTo>
                    <a:pt x="2072" y="358"/>
                  </a:lnTo>
                  <a:cubicBezTo>
                    <a:pt x="2167" y="358"/>
                    <a:pt x="2250" y="286"/>
                    <a:pt x="2250" y="179"/>
                  </a:cubicBezTo>
                  <a:cubicBezTo>
                    <a:pt x="2250" y="84"/>
                    <a:pt x="2179" y="0"/>
                    <a:pt x="2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072;p53">
              <a:extLst>
                <a:ext uri="{FF2B5EF4-FFF2-40B4-BE49-F238E27FC236}">
                  <a16:creationId xmlns:a16="http://schemas.microsoft.com/office/drawing/2014/main" id="{08C53BD2-7C61-4897-95BD-14EA3B19487A}"/>
                </a:ext>
              </a:extLst>
            </p:cNvPr>
            <p:cNvSpPr/>
            <p:nvPr/>
          </p:nvSpPr>
          <p:spPr>
            <a:xfrm>
              <a:off x="3301772" y="3609308"/>
              <a:ext cx="129994" cy="11395"/>
            </a:xfrm>
            <a:custGeom>
              <a:avLst/>
              <a:gdLst/>
              <a:ahLst/>
              <a:cxnLst/>
              <a:rect l="l" t="t" r="r" b="b"/>
              <a:pathLst>
                <a:path w="4084" h="358" extrusionOk="0">
                  <a:moveTo>
                    <a:pt x="179" y="0"/>
                  </a:moveTo>
                  <a:cubicBezTo>
                    <a:pt x="95" y="0"/>
                    <a:pt x="0" y="72"/>
                    <a:pt x="0" y="179"/>
                  </a:cubicBezTo>
                  <a:cubicBezTo>
                    <a:pt x="0" y="262"/>
                    <a:pt x="83" y="357"/>
                    <a:pt x="179" y="357"/>
                  </a:cubicBezTo>
                  <a:lnTo>
                    <a:pt x="3905" y="357"/>
                  </a:lnTo>
                  <a:cubicBezTo>
                    <a:pt x="3989" y="357"/>
                    <a:pt x="4084" y="286"/>
                    <a:pt x="4084" y="179"/>
                  </a:cubicBezTo>
                  <a:cubicBezTo>
                    <a:pt x="4084" y="72"/>
                    <a:pt x="3989" y="0"/>
                    <a:pt x="39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073;p53">
              <a:extLst>
                <a:ext uri="{FF2B5EF4-FFF2-40B4-BE49-F238E27FC236}">
                  <a16:creationId xmlns:a16="http://schemas.microsoft.com/office/drawing/2014/main" id="{E7663A60-CF82-41D2-935E-35404072CBB8}"/>
                </a:ext>
              </a:extLst>
            </p:cNvPr>
            <p:cNvSpPr/>
            <p:nvPr/>
          </p:nvSpPr>
          <p:spPr>
            <a:xfrm>
              <a:off x="3214972" y="3458466"/>
              <a:ext cx="346406" cy="248274"/>
            </a:xfrm>
            <a:custGeom>
              <a:avLst/>
              <a:gdLst/>
              <a:ahLst/>
              <a:cxnLst/>
              <a:rect l="l" t="t" r="r" b="b"/>
              <a:pathLst>
                <a:path w="10883" h="7800" extrusionOk="0">
                  <a:moveTo>
                    <a:pt x="8466" y="1417"/>
                  </a:moveTo>
                  <a:cubicBezTo>
                    <a:pt x="9109" y="1417"/>
                    <a:pt x="9657" y="1953"/>
                    <a:pt x="9657" y="2608"/>
                  </a:cubicBezTo>
                  <a:lnTo>
                    <a:pt x="9657" y="2894"/>
                  </a:lnTo>
                  <a:lnTo>
                    <a:pt x="9585" y="2894"/>
                  </a:lnTo>
                  <a:cubicBezTo>
                    <a:pt x="9216" y="2799"/>
                    <a:pt x="9097" y="2322"/>
                    <a:pt x="9097" y="2322"/>
                  </a:cubicBezTo>
                  <a:cubicBezTo>
                    <a:pt x="9085" y="2263"/>
                    <a:pt x="9037" y="2203"/>
                    <a:pt x="8966" y="2191"/>
                  </a:cubicBezTo>
                  <a:cubicBezTo>
                    <a:pt x="8956" y="2189"/>
                    <a:pt x="8946" y="2188"/>
                    <a:pt x="8935" y="2188"/>
                  </a:cubicBezTo>
                  <a:cubicBezTo>
                    <a:pt x="8883" y="2188"/>
                    <a:pt x="8827" y="2213"/>
                    <a:pt x="8787" y="2263"/>
                  </a:cubicBezTo>
                  <a:cubicBezTo>
                    <a:pt x="8335" y="2894"/>
                    <a:pt x="7347" y="2894"/>
                    <a:pt x="7323" y="2894"/>
                  </a:cubicBezTo>
                  <a:lnTo>
                    <a:pt x="7204" y="2894"/>
                  </a:lnTo>
                  <a:lnTo>
                    <a:pt x="7156" y="2608"/>
                  </a:lnTo>
                  <a:cubicBezTo>
                    <a:pt x="7156" y="1953"/>
                    <a:pt x="7692" y="1417"/>
                    <a:pt x="8347" y="1417"/>
                  </a:cubicBezTo>
                  <a:close/>
                  <a:moveTo>
                    <a:pt x="9692" y="3299"/>
                  </a:moveTo>
                  <a:cubicBezTo>
                    <a:pt x="9811" y="3322"/>
                    <a:pt x="9919" y="3430"/>
                    <a:pt x="9919" y="3549"/>
                  </a:cubicBezTo>
                  <a:cubicBezTo>
                    <a:pt x="9919" y="3680"/>
                    <a:pt x="9835" y="3787"/>
                    <a:pt x="9692" y="3799"/>
                  </a:cubicBezTo>
                  <a:lnTo>
                    <a:pt x="9692" y="3299"/>
                  </a:lnTo>
                  <a:close/>
                  <a:moveTo>
                    <a:pt x="7132" y="3299"/>
                  </a:moveTo>
                  <a:lnTo>
                    <a:pt x="7132" y="3811"/>
                  </a:lnTo>
                  <a:cubicBezTo>
                    <a:pt x="7001" y="3799"/>
                    <a:pt x="6918" y="3680"/>
                    <a:pt x="6918" y="3561"/>
                  </a:cubicBezTo>
                  <a:cubicBezTo>
                    <a:pt x="6894" y="3418"/>
                    <a:pt x="7001" y="3310"/>
                    <a:pt x="7132" y="3299"/>
                  </a:cubicBezTo>
                  <a:close/>
                  <a:moveTo>
                    <a:pt x="8835" y="2608"/>
                  </a:moveTo>
                  <a:cubicBezTo>
                    <a:pt x="8918" y="2787"/>
                    <a:pt x="9085" y="3013"/>
                    <a:pt x="9335" y="3120"/>
                  </a:cubicBezTo>
                  <a:lnTo>
                    <a:pt x="9335" y="3846"/>
                  </a:lnTo>
                  <a:cubicBezTo>
                    <a:pt x="9359" y="4287"/>
                    <a:pt x="8978" y="4668"/>
                    <a:pt x="8525" y="4668"/>
                  </a:cubicBezTo>
                  <a:lnTo>
                    <a:pt x="8299" y="4668"/>
                  </a:lnTo>
                  <a:cubicBezTo>
                    <a:pt x="7835" y="4668"/>
                    <a:pt x="7466" y="4287"/>
                    <a:pt x="7466" y="3834"/>
                  </a:cubicBezTo>
                  <a:lnTo>
                    <a:pt x="7466" y="3144"/>
                  </a:lnTo>
                  <a:cubicBezTo>
                    <a:pt x="7763" y="3120"/>
                    <a:pt x="8383" y="3013"/>
                    <a:pt x="8835" y="2608"/>
                  </a:cubicBezTo>
                  <a:close/>
                  <a:moveTo>
                    <a:pt x="8728" y="4989"/>
                  </a:moveTo>
                  <a:lnTo>
                    <a:pt x="8728" y="5215"/>
                  </a:lnTo>
                  <a:lnTo>
                    <a:pt x="8728" y="5227"/>
                  </a:lnTo>
                  <a:lnTo>
                    <a:pt x="8406" y="5573"/>
                  </a:lnTo>
                  <a:lnTo>
                    <a:pt x="8085" y="5251"/>
                  </a:lnTo>
                  <a:lnTo>
                    <a:pt x="8085" y="4989"/>
                  </a:lnTo>
                  <a:cubicBezTo>
                    <a:pt x="8168" y="5001"/>
                    <a:pt x="8240" y="5001"/>
                    <a:pt x="8299" y="5001"/>
                  </a:cubicBezTo>
                  <a:lnTo>
                    <a:pt x="8514" y="5001"/>
                  </a:lnTo>
                  <a:cubicBezTo>
                    <a:pt x="8597" y="5001"/>
                    <a:pt x="8668" y="5001"/>
                    <a:pt x="8728" y="4989"/>
                  </a:cubicBezTo>
                  <a:close/>
                  <a:moveTo>
                    <a:pt x="6573" y="3477"/>
                  </a:moveTo>
                  <a:lnTo>
                    <a:pt x="6573" y="3549"/>
                  </a:lnTo>
                  <a:cubicBezTo>
                    <a:pt x="6573" y="3870"/>
                    <a:pt x="6835" y="4156"/>
                    <a:pt x="7180" y="4156"/>
                  </a:cubicBezTo>
                  <a:cubicBezTo>
                    <a:pt x="7275" y="4465"/>
                    <a:pt x="7478" y="4727"/>
                    <a:pt x="7752" y="4870"/>
                  </a:cubicBezTo>
                  <a:lnTo>
                    <a:pt x="7752" y="5096"/>
                  </a:lnTo>
                  <a:lnTo>
                    <a:pt x="6716" y="5501"/>
                  </a:lnTo>
                  <a:cubicBezTo>
                    <a:pt x="6656" y="5513"/>
                    <a:pt x="6597" y="5537"/>
                    <a:pt x="6525" y="5585"/>
                  </a:cubicBezTo>
                  <a:lnTo>
                    <a:pt x="370" y="5585"/>
                  </a:lnTo>
                  <a:lnTo>
                    <a:pt x="370" y="3477"/>
                  </a:lnTo>
                  <a:close/>
                  <a:moveTo>
                    <a:pt x="179" y="1"/>
                  </a:moveTo>
                  <a:cubicBezTo>
                    <a:pt x="96" y="1"/>
                    <a:pt x="1" y="84"/>
                    <a:pt x="1" y="179"/>
                  </a:cubicBezTo>
                  <a:lnTo>
                    <a:pt x="1" y="2644"/>
                  </a:lnTo>
                  <a:cubicBezTo>
                    <a:pt x="1" y="2727"/>
                    <a:pt x="84" y="2822"/>
                    <a:pt x="179" y="2822"/>
                  </a:cubicBezTo>
                  <a:lnTo>
                    <a:pt x="6811" y="2822"/>
                  </a:lnTo>
                  <a:lnTo>
                    <a:pt x="6811" y="3072"/>
                  </a:lnTo>
                  <a:cubicBezTo>
                    <a:pt x="6775" y="3084"/>
                    <a:pt x="6751" y="3120"/>
                    <a:pt x="6728" y="3144"/>
                  </a:cubicBezTo>
                  <a:lnTo>
                    <a:pt x="179" y="3144"/>
                  </a:lnTo>
                  <a:cubicBezTo>
                    <a:pt x="96" y="3144"/>
                    <a:pt x="1" y="3215"/>
                    <a:pt x="1" y="3322"/>
                  </a:cubicBezTo>
                  <a:lnTo>
                    <a:pt x="1" y="5775"/>
                  </a:lnTo>
                  <a:cubicBezTo>
                    <a:pt x="1" y="5870"/>
                    <a:pt x="84" y="5954"/>
                    <a:pt x="179" y="5954"/>
                  </a:cubicBezTo>
                  <a:lnTo>
                    <a:pt x="6156" y="5954"/>
                  </a:lnTo>
                  <a:cubicBezTo>
                    <a:pt x="6001" y="6156"/>
                    <a:pt x="5894" y="6418"/>
                    <a:pt x="5894" y="6775"/>
                  </a:cubicBezTo>
                  <a:lnTo>
                    <a:pt x="5894" y="7621"/>
                  </a:lnTo>
                  <a:cubicBezTo>
                    <a:pt x="5894" y="7716"/>
                    <a:pt x="5978" y="7799"/>
                    <a:pt x="6085" y="7799"/>
                  </a:cubicBezTo>
                  <a:lnTo>
                    <a:pt x="6728" y="7799"/>
                  </a:lnTo>
                  <a:cubicBezTo>
                    <a:pt x="6823" y="7799"/>
                    <a:pt x="6918" y="7728"/>
                    <a:pt x="6918" y="7621"/>
                  </a:cubicBezTo>
                  <a:cubicBezTo>
                    <a:pt x="6918" y="7537"/>
                    <a:pt x="6835" y="7442"/>
                    <a:pt x="6728" y="7442"/>
                  </a:cubicBezTo>
                  <a:lnTo>
                    <a:pt x="6251" y="7442"/>
                  </a:lnTo>
                  <a:lnTo>
                    <a:pt x="6251" y="6763"/>
                  </a:lnTo>
                  <a:cubicBezTo>
                    <a:pt x="6251" y="6049"/>
                    <a:pt x="6823" y="5835"/>
                    <a:pt x="6835" y="5835"/>
                  </a:cubicBezTo>
                  <a:lnTo>
                    <a:pt x="6847" y="5835"/>
                  </a:lnTo>
                  <a:lnTo>
                    <a:pt x="7787" y="5466"/>
                  </a:lnTo>
                  <a:lnTo>
                    <a:pt x="7799" y="5477"/>
                  </a:lnTo>
                  <a:lnTo>
                    <a:pt x="8299" y="5954"/>
                  </a:lnTo>
                  <a:cubicBezTo>
                    <a:pt x="8323" y="5989"/>
                    <a:pt x="8371" y="6001"/>
                    <a:pt x="8418" y="6001"/>
                  </a:cubicBezTo>
                  <a:cubicBezTo>
                    <a:pt x="8454" y="6001"/>
                    <a:pt x="8502" y="5989"/>
                    <a:pt x="8537" y="5942"/>
                  </a:cubicBezTo>
                  <a:lnTo>
                    <a:pt x="9014" y="5442"/>
                  </a:lnTo>
                  <a:lnTo>
                    <a:pt x="9942" y="5811"/>
                  </a:lnTo>
                  <a:lnTo>
                    <a:pt x="9966" y="5811"/>
                  </a:lnTo>
                  <a:cubicBezTo>
                    <a:pt x="9990" y="5823"/>
                    <a:pt x="10538" y="6013"/>
                    <a:pt x="10538" y="6728"/>
                  </a:cubicBezTo>
                  <a:lnTo>
                    <a:pt x="10538" y="7418"/>
                  </a:lnTo>
                  <a:lnTo>
                    <a:pt x="7263" y="7418"/>
                  </a:lnTo>
                  <a:cubicBezTo>
                    <a:pt x="7180" y="7418"/>
                    <a:pt x="7085" y="7490"/>
                    <a:pt x="7085" y="7597"/>
                  </a:cubicBezTo>
                  <a:cubicBezTo>
                    <a:pt x="7085" y="7680"/>
                    <a:pt x="7168" y="7775"/>
                    <a:pt x="7263" y="7775"/>
                  </a:cubicBezTo>
                  <a:lnTo>
                    <a:pt x="10704" y="7775"/>
                  </a:lnTo>
                  <a:cubicBezTo>
                    <a:pt x="10800" y="7775"/>
                    <a:pt x="10883" y="7704"/>
                    <a:pt x="10883" y="7597"/>
                  </a:cubicBezTo>
                  <a:lnTo>
                    <a:pt x="10883" y="6751"/>
                  </a:lnTo>
                  <a:cubicBezTo>
                    <a:pt x="10883" y="5977"/>
                    <a:pt x="10371" y="5585"/>
                    <a:pt x="10073" y="5477"/>
                  </a:cubicBezTo>
                  <a:lnTo>
                    <a:pt x="9073" y="5085"/>
                  </a:lnTo>
                  <a:lnTo>
                    <a:pt x="9073" y="4870"/>
                  </a:lnTo>
                  <a:cubicBezTo>
                    <a:pt x="9335" y="4727"/>
                    <a:pt x="9549" y="4465"/>
                    <a:pt x="9633" y="4156"/>
                  </a:cubicBezTo>
                  <a:cubicBezTo>
                    <a:pt x="9966" y="4156"/>
                    <a:pt x="10252" y="3894"/>
                    <a:pt x="10252" y="3549"/>
                  </a:cubicBezTo>
                  <a:cubicBezTo>
                    <a:pt x="10252" y="3358"/>
                    <a:pt x="10145" y="3180"/>
                    <a:pt x="9990" y="3060"/>
                  </a:cubicBezTo>
                  <a:lnTo>
                    <a:pt x="9990" y="2596"/>
                  </a:lnTo>
                  <a:cubicBezTo>
                    <a:pt x="9990" y="1751"/>
                    <a:pt x="9311" y="1060"/>
                    <a:pt x="8466" y="1060"/>
                  </a:cubicBezTo>
                  <a:lnTo>
                    <a:pt x="8347" y="1060"/>
                  </a:lnTo>
                  <a:cubicBezTo>
                    <a:pt x="8204" y="1060"/>
                    <a:pt x="8085" y="1072"/>
                    <a:pt x="7966" y="1108"/>
                  </a:cubicBezTo>
                  <a:lnTo>
                    <a:pt x="7966" y="179"/>
                  </a:lnTo>
                  <a:cubicBezTo>
                    <a:pt x="7966" y="96"/>
                    <a:pt x="7894" y="1"/>
                    <a:pt x="7787" y="1"/>
                  </a:cubicBezTo>
                  <a:lnTo>
                    <a:pt x="7287" y="1"/>
                  </a:lnTo>
                  <a:cubicBezTo>
                    <a:pt x="7192" y="1"/>
                    <a:pt x="7109" y="84"/>
                    <a:pt x="7109" y="179"/>
                  </a:cubicBezTo>
                  <a:cubicBezTo>
                    <a:pt x="7109" y="286"/>
                    <a:pt x="7180" y="358"/>
                    <a:pt x="7287" y="358"/>
                  </a:cubicBezTo>
                  <a:lnTo>
                    <a:pt x="7621" y="358"/>
                  </a:lnTo>
                  <a:lnTo>
                    <a:pt x="7621" y="1251"/>
                  </a:lnTo>
                  <a:cubicBezTo>
                    <a:pt x="7180" y="1489"/>
                    <a:pt x="6847" y="1941"/>
                    <a:pt x="6811" y="2477"/>
                  </a:cubicBezTo>
                  <a:lnTo>
                    <a:pt x="346" y="2477"/>
                  </a:lnTo>
                  <a:lnTo>
                    <a:pt x="346" y="358"/>
                  </a:lnTo>
                  <a:lnTo>
                    <a:pt x="6716" y="358"/>
                  </a:lnTo>
                  <a:cubicBezTo>
                    <a:pt x="6811" y="358"/>
                    <a:pt x="6894" y="286"/>
                    <a:pt x="6894" y="179"/>
                  </a:cubicBezTo>
                  <a:cubicBezTo>
                    <a:pt x="6894" y="96"/>
                    <a:pt x="6823" y="1"/>
                    <a:pt x="67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074;p53">
              <a:extLst>
                <a:ext uri="{FF2B5EF4-FFF2-40B4-BE49-F238E27FC236}">
                  <a16:creationId xmlns:a16="http://schemas.microsoft.com/office/drawing/2014/main" id="{66F4D338-3D20-4B00-A184-948273E7E591}"/>
                </a:ext>
              </a:extLst>
            </p:cNvPr>
            <p:cNvSpPr/>
            <p:nvPr/>
          </p:nvSpPr>
          <p:spPr>
            <a:xfrm>
              <a:off x="3238462" y="3380005"/>
              <a:ext cx="49305" cy="47427"/>
            </a:xfrm>
            <a:custGeom>
              <a:avLst/>
              <a:gdLst/>
              <a:ahLst/>
              <a:cxnLst/>
              <a:rect l="l" t="t" r="r" b="b"/>
              <a:pathLst>
                <a:path w="1549" h="1490" extrusionOk="0">
                  <a:moveTo>
                    <a:pt x="179" y="1"/>
                  </a:moveTo>
                  <a:cubicBezTo>
                    <a:pt x="84" y="1"/>
                    <a:pt x="1" y="72"/>
                    <a:pt x="1" y="180"/>
                  </a:cubicBezTo>
                  <a:lnTo>
                    <a:pt x="1" y="1311"/>
                  </a:lnTo>
                  <a:cubicBezTo>
                    <a:pt x="1" y="1394"/>
                    <a:pt x="72" y="1489"/>
                    <a:pt x="179" y="1489"/>
                  </a:cubicBezTo>
                  <a:lnTo>
                    <a:pt x="1370" y="1489"/>
                  </a:lnTo>
                  <a:cubicBezTo>
                    <a:pt x="1453" y="1489"/>
                    <a:pt x="1549" y="1418"/>
                    <a:pt x="1549" y="1311"/>
                  </a:cubicBezTo>
                  <a:lnTo>
                    <a:pt x="1549" y="1001"/>
                  </a:lnTo>
                  <a:cubicBezTo>
                    <a:pt x="1549" y="906"/>
                    <a:pt x="1477" y="811"/>
                    <a:pt x="1370" y="811"/>
                  </a:cubicBezTo>
                  <a:cubicBezTo>
                    <a:pt x="1275" y="811"/>
                    <a:pt x="1191" y="894"/>
                    <a:pt x="1191" y="1001"/>
                  </a:cubicBezTo>
                  <a:lnTo>
                    <a:pt x="1191" y="1132"/>
                  </a:lnTo>
                  <a:lnTo>
                    <a:pt x="334" y="1132"/>
                  </a:lnTo>
                  <a:lnTo>
                    <a:pt x="334" y="346"/>
                  </a:lnTo>
                  <a:lnTo>
                    <a:pt x="1037" y="346"/>
                  </a:lnTo>
                  <a:lnTo>
                    <a:pt x="1037" y="358"/>
                  </a:lnTo>
                  <a:cubicBezTo>
                    <a:pt x="1132" y="358"/>
                    <a:pt x="1215" y="287"/>
                    <a:pt x="1215" y="180"/>
                  </a:cubicBezTo>
                  <a:cubicBezTo>
                    <a:pt x="1215" y="84"/>
                    <a:pt x="1144" y="1"/>
                    <a:pt x="10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075;p53">
              <a:extLst>
                <a:ext uri="{FF2B5EF4-FFF2-40B4-BE49-F238E27FC236}">
                  <a16:creationId xmlns:a16="http://schemas.microsoft.com/office/drawing/2014/main" id="{5956DBF7-1455-417F-9A41-C06716C34A73}"/>
                </a:ext>
              </a:extLst>
            </p:cNvPr>
            <p:cNvSpPr/>
            <p:nvPr/>
          </p:nvSpPr>
          <p:spPr>
            <a:xfrm>
              <a:off x="3251353" y="3380482"/>
              <a:ext cx="43607" cy="34058"/>
            </a:xfrm>
            <a:custGeom>
              <a:avLst/>
              <a:gdLst/>
              <a:ahLst/>
              <a:cxnLst/>
              <a:rect l="l" t="t" r="r" b="b"/>
              <a:pathLst>
                <a:path w="1370" h="1070" extrusionOk="0">
                  <a:moveTo>
                    <a:pt x="1163" y="1"/>
                  </a:moveTo>
                  <a:cubicBezTo>
                    <a:pt x="1120" y="1"/>
                    <a:pt x="1078" y="16"/>
                    <a:pt x="1048" y="45"/>
                  </a:cubicBezTo>
                  <a:lnTo>
                    <a:pt x="489" y="653"/>
                  </a:lnTo>
                  <a:lnTo>
                    <a:pt x="310" y="462"/>
                  </a:lnTo>
                  <a:cubicBezTo>
                    <a:pt x="279" y="425"/>
                    <a:pt x="232" y="407"/>
                    <a:pt x="185" y="407"/>
                  </a:cubicBezTo>
                  <a:cubicBezTo>
                    <a:pt x="142" y="407"/>
                    <a:pt x="100" y="422"/>
                    <a:pt x="72" y="450"/>
                  </a:cubicBezTo>
                  <a:cubicBezTo>
                    <a:pt x="1" y="510"/>
                    <a:pt x="1" y="629"/>
                    <a:pt x="60" y="688"/>
                  </a:cubicBezTo>
                  <a:lnTo>
                    <a:pt x="358" y="1010"/>
                  </a:lnTo>
                  <a:cubicBezTo>
                    <a:pt x="382" y="1046"/>
                    <a:pt x="429" y="1069"/>
                    <a:pt x="477" y="1069"/>
                  </a:cubicBezTo>
                  <a:cubicBezTo>
                    <a:pt x="513" y="1069"/>
                    <a:pt x="560" y="1058"/>
                    <a:pt x="584" y="1010"/>
                  </a:cubicBezTo>
                  <a:lnTo>
                    <a:pt x="1286" y="272"/>
                  </a:lnTo>
                  <a:cubicBezTo>
                    <a:pt x="1370" y="224"/>
                    <a:pt x="1370" y="117"/>
                    <a:pt x="1286" y="45"/>
                  </a:cubicBezTo>
                  <a:cubicBezTo>
                    <a:pt x="1251" y="16"/>
                    <a:pt x="1206" y="1"/>
                    <a:pt x="11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076;p53">
              <a:extLst>
                <a:ext uri="{FF2B5EF4-FFF2-40B4-BE49-F238E27FC236}">
                  <a16:creationId xmlns:a16="http://schemas.microsoft.com/office/drawing/2014/main" id="{78C9AF97-2A91-4E19-8927-C30F89078DE6}"/>
                </a:ext>
              </a:extLst>
            </p:cNvPr>
            <p:cNvSpPr/>
            <p:nvPr/>
          </p:nvSpPr>
          <p:spPr>
            <a:xfrm>
              <a:off x="3238462" y="3479314"/>
              <a:ext cx="49305" cy="47395"/>
            </a:xfrm>
            <a:custGeom>
              <a:avLst/>
              <a:gdLst/>
              <a:ahLst/>
              <a:cxnLst/>
              <a:rect l="l" t="t" r="r" b="b"/>
              <a:pathLst>
                <a:path w="1549" h="1489" extrusionOk="0">
                  <a:moveTo>
                    <a:pt x="179" y="0"/>
                  </a:moveTo>
                  <a:cubicBezTo>
                    <a:pt x="84" y="0"/>
                    <a:pt x="1" y="84"/>
                    <a:pt x="1" y="179"/>
                  </a:cubicBezTo>
                  <a:lnTo>
                    <a:pt x="1" y="1310"/>
                  </a:lnTo>
                  <a:cubicBezTo>
                    <a:pt x="1" y="1405"/>
                    <a:pt x="72" y="1489"/>
                    <a:pt x="179" y="1489"/>
                  </a:cubicBezTo>
                  <a:lnTo>
                    <a:pt x="1370" y="1489"/>
                  </a:lnTo>
                  <a:cubicBezTo>
                    <a:pt x="1453" y="1489"/>
                    <a:pt x="1549" y="1417"/>
                    <a:pt x="1549" y="1310"/>
                  </a:cubicBezTo>
                  <a:lnTo>
                    <a:pt x="1549" y="1001"/>
                  </a:lnTo>
                  <a:cubicBezTo>
                    <a:pt x="1549" y="917"/>
                    <a:pt x="1477" y="822"/>
                    <a:pt x="1370" y="822"/>
                  </a:cubicBezTo>
                  <a:cubicBezTo>
                    <a:pt x="1275" y="822"/>
                    <a:pt x="1191" y="893"/>
                    <a:pt x="1191" y="1001"/>
                  </a:cubicBezTo>
                  <a:lnTo>
                    <a:pt x="1191" y="1131"/>
                  </a:lnTo>
                  <a:lnTo>
                    <a:pt x="334" y="1131"/>
                  </a:lnTo>
                  <a:lnTo>
                    <a:pt x="334" y="346"/>
                  </a:lnTo>
                  <a:lnTo>
                    <a:pt x="1037" y="358"/>
                  </a:lnTo>
                  <a:cubicBezTo>
                    <a:pt x="1132" y="358"/>
                    <a:pt x="1215" y="286"/>
                    <a:pt x="1215" y="179"/>
                  </a:cubicBezTo>
                  <a:cubicBezTo>
                    <a:pt x="1215" y="96"/>
                    <a:pt x="1144" y="0"/>
                    <a:pt x="10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077;p53">
              <a:extLst>
                <a:ext uri="{FF2B5EF4-FFF2-40B4-BE49-F238E27FC236}">
                  <a16:creationId xmlns:a16="http://schemas.microsoft.com/office/drawing/2014/main" id="{46734809-57B6-4EC3-BA99-58928D8097B7}"/>
                </a:ext>
              </a:extLst>
            </p:cNvPr>
            <p:cNvSpPr/>
            <p:nvPr/>
          </p:nvSpPr>
          <p:spPr>
            <a:xfrm>
              <a:off x="3251353" y="3479792"/>
              <a:ext cx="43607" cy="34408"/>
            </a:xfrm>
            <a:custGeom>
              <a:avLst/>
              <a:gdLst/>
              <a:ahLst/>
              <a:cxnLst/>
              <a:rect l="l" t="t" r="r" b="b"/>
              <a:pathLst>
                <a:path w="1370" h="1081" extrusionOk="0">
                  <a:moveTo>
                    <a:pt x="1163" y="0"/>
                  </a:moveTo>
                  <a:cubicBezTo>
                    <a:pt x="1120" y="0"/>
                    <a:pt x="1078" y="15"/>
                    <a:pt x="1048" y="45"/>
                  </a:cubicBezTo>
                  <a:lnTo>
                    <a:pt x="489" y="664"/>
                  </a:lnTo>
                  <a:lnTo>
                    <a:pt x="310" y="462"/>
                  </a:lnTo>
                  <a:cubicBezTo>
                    <a:pt x="279" y="424"/>
                    <a:pt x="232" y="406"/>
                    <a:pt x="185" y="406"/>
                  </a:cubicBezTo>
                  <a:cubicBezTo>
                    <a:pt x="142" y="406"/>
                    <a:pt x="100" y="421"/>
                    <a:pt x="72" y="450"/>
                  </a:cubicBezTo>
                  <a:cubicBezTo>
                    <a:pt x="1" y="509"/>
                    <a:pt x="1" y="628"/>
                    <a:pt x="60" y="688"/>
                  </a:cubicBezTo>
                  <a:lnTo>
                    <a:pt x="358" y="1021"/>
                  </a:lnTo>
                  <a:cubicBezTo>
                    <a:pt x="382" y="1045"/>
                    <a:pt x="429" y="1081"/>
                    <a:pt x="477" y="1081"/>
                  </a:cubicBezTo>
                  <a:cubicBezTo>
                    <a:pt x="513" y="1081"/>
                    <a:pt x="560" y="1057"/>
                    <a:pt x="584" y="1021"/>
                  </a:cubicBezTo>
                  <a:lnTo>
                    <a:pt x="1286" y="271"/>
                  </a:lnTo>
                  <a:cubicBezTo>
                    <a:pt x="1370" y="212"/>
                    <a:pt x="1370" y="104"/>
                    <a:pt x="1286" y="45"/>
                  </a:cubicBezTo>
                  <a:cubicBezTo>
                    <a:pt x="1251" y="15"/>
                    <a:pt x="1206" y="0"/>
                    <a:pt x="11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078;p53">
              <a:extLst>
                <a:ext uri="{FF2B5EF4-FFF2-40B4-BE49-F238E27FC236}">
                  <a16:creationId xmlns:a16="http://schemas.microsoft.com/office/drawing/2014/main" id="{3E1E7F2A-A5AD-4442-A452-AF1805E15B63}"/>
                </a:ext>
              </a:extLst>
            </p:cNvPr>
            <p:cNvSpPr/>
            <p:nvPr/>
          </p:nvSpPr>
          <p:spPr>
            <a:xfrm>
              <a:off x="3238462" y="3578210"/>
              <a:ext cx="49305" cy="47809"/>
            </a:xfrm>
            <a:custGeom>
              <a:avLst/>
              <a:gdLst/>
              <a:ahLst/>
              <a:cxnLst/>
              <a:rect l="l" t="t" r="r" b="b"/>
              <a:pathLst>
                <a:path w="1549" h="1502" extrusionOk="0">
                  <a:moveTo>
                    <a:pt x="179" y="1"/>
                  </a:moveTo>
                  <a:cubicBezTo>
                    <a:pt x="84" y="1"/>
                    <a:pt x="1" y="84"/>
                    <a:pt x="1" y="191"/>
                  </a:cubicBezTo>
                  <a:lnTo>
                    <a:pt x="1" y="1323"/>
                  </a:lnTo>
                  <a:cubicBezTo>
                    <a:pt x="1" y="1406"/>
                    <a:pt x="72" y="1501"/>
                    <a:pt x="179" y="1501"/>
                  </a:cubicBezTo>
                  <a:lnTo>
                    <a:pt x="1370" y="1501"/>
                  </a:lnTo>
                  <a:cubicBezTo>
                    <a:pt x="1453" y="1501"/>
                    <a:pt x="1549" y="1418"/>
                    <a:pt x="1549" y="1323"/>
                  </a:cubicBezTo>
                  <a:lnTo>
                    <a:pt x="1549" y="1001"/>
                  </a:lnTo>
                  <a:cubicBezTo>
                    <a:pt x="1537" y="930"/>
                    <a:pt x="1453" y="858"/>
                    <a:pt x="1370" y="858"/>
                  </a:cubicBezTo>
                  <a:cubicBezTo>
                    <a:pt x="1275" y="858"/>
                    <a:pt x="1191" y="930"/>
                    <a:pt x="1191" y="1037"/>
                  </a:cubicBezTo>
                  <a:lnTo>
                    <a:pt x="1191" y="1168"/>
                  </a:lnTo>
                  <a:lnTo>
                    <a:pt x="334" y="1168"/>
                  </a:lnTo>
                  <a:lnTo>
                    <a:pt x="334" y="370"/>
                  </a:lnTo>
                  <a:lnTo>
                    <a:pt x="1037" y="370"/>
                  </a:lnTo>
                  <a:cubicBezTo>
                    <a:pt x="1132" y="370"/>
                    <a:pt x="1215" y="287"/>
                    <a:pt x="1215" y="191"/>
                  </a:cubicBezTo>
                  <a:cubicBezTo>
                    <a:pt x="1215" y="96"/>
                    <a:pt x="1144" y="1"/>
                    <a:pt x="10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079;p53">
              <a:extLst>
                <a:ext uri="{FF2B5EF4-FFF2-40B4-BE49-F238E27FC236}">
                  <a16:creationId xmlns:a16="http://schemas.microsoft.com/office/drawing/2014/main" id="{FD03CA96-43F4-427B-BC78-BC302EAAA8C8}"/>
                </a:ext>
              </a:extLst>
            </p:cNvPr>
            <p:cNvSpPr/>
            <p:nvPr/>
          </p:nvSpPr>
          <p:spPr>
            <a:xfrm>
              <a:off x="3251353" y="3579133"/>
              <a:ext cx="42843" cy="34376"/>
            </a:xfrm>
            <a:custGeom>
              <a:avLst/>
              <a:gdLst/>
              <a:ahLst/>
              <a:cxnLst/>
              <a:rect l="l" t="t" r="r" b="b"/>
              <a:pathLst>
                <a:path w="1346" h="1080" extrusionOk="0">
                  <a:moveTo>
                    <a:pt x="1169" y="0"/>
                  </a:moveTo>
                  <a:cubicBezTo>
                    <a:pt x="1124" y="0"/>
                    <a:pt x="1079" y="18"/>
                    <a:pt x="1048" y="55"/>
                  </a:cubicBezTo>
                  <a:lnTo>
                    <a:pt x="489" y="662"/>
                  </a:lnTo>
                  <a:lnTo>
                    <a:pt x="310" y="472"/>
                  </a:lnTo>
                  <a:cubicBezTo>
                    <a:pt x="279" y="435"/>
                    <a:pt x="232" y="417"/>
                    <a:pt x="185" y="417"/>
                  </a:cubicBezTo>
                  <a:cubicBezTo>
                    <a:pt x="142" y="417"/>
                    <a:pt x="100" y="432"/>
                    <a:pt x="72" y="460"/>
                  </a:cubicBezTo>
                  <a:cubicBezTo>
                    <a:pt x="1" y="520"/>
                    <a:pt x="1" y="639"/>
                    <a:pt x="60" y="698"/>
                  </a:cubicBezTo>
                  <a:lnTo>
                    <a:pt x="358" y="1020"/>
                  </a:lnTo>
                  <a:cubicBezTo>
                    <a:pt x="382" y="1055"/>
                    <a:pt x="429" y="1079"/>
                    <a:pt x="477" y="1079"/>
                  </a:cubicBezTo>
                  <a:cubicBezTo>
                    <a:pt x="513" y="1079"/>
                    <a:pt x="560" y="1067"/>
                    <a:pt x="584" y="1020"/>
                  </a:cubicBezTo>
                  <a:lnTo>
                    <a:pt x="1286" y="281"/>
                  </a:lnTo>
                  <a:cubicBezTo>
                    <a:pt x="1346" y="198"/>
                    <a:pt x="1346" y="103"/>
                    <a:pt x="1286" y="43"/>
                  </a:cubicBezTo>
                  <a:cubicBezTo>
                    <a:pt x="1252" y="15"/>
                    <a:pt x="1210" y="0"/>
                    <a:pt x="11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080;p53">
              <a:extLst>
                <a:ext uri="{FF2B5EF4-FFF2-40B4-BE49-F238E27FC236}">
                  <a16:creationId xmlns:a16="http://schemas.microsoft.com/office/drawing/2014/main" id="{1C6AAEB3-3E24-4B48-8E1A-1D2AB5A23F9B}"/>
                </a:ext>
              </a:extLst>
            </p:cNvPr>
            <p:cNvSpPr/>
            <p:nvPr/>
          </p:nvSpPr>
          <p:spPr>
            <a:xfrm>
              <a:off x="3215736" y="3359188"/>
              <a:ext cx="253558" cy="89442"/>
            </a:xfrm>
            <a:custGeom>
              <a:avLst/>
              <a:gdLst/>
              <a:ahLst/>
              <a:cxnLst/>
              <a:rect l="l" t="t" r="r" b="b"/>
              <a:pathLst>
                <a:path w="7966" h="2810" extrusionOk="0">
                  <a:moveTo>
                    <a:pt x="179" y="0"/>
                  </a:moveTo>
                  <a:cubicBezTo>
                    <a:pt x="84" y="0"/>
                    <a:pt x="0" y="72"/>
                    <a:pt x="0" y="179"/>
                  </a:cubicBezTo>
                  <a:lnTo>
                    <a:pt x="0" y="2631"/>
                  </a:lnTo>
                  <a:cubicBezTo>
                    <a:pt x="0" y="2739"/>
                    <a:pt x="72" y="2810"/>
                    <a:pt x="167" y="2810"/>
                  </a:cubicBezTo>
                  <a:lnTo>
                    <a:pt x="7787" y="2810"/>
                  </a:lnTo>
                  <a:cubicBezTo>
                    <a:pt x="7870" y="2810"/>
                    <a:pt x="7966" y="2739"/>
                    <a:pt x="7966" y="2631"/>
                  </a:cubicBezTo>
                  <a:lnTo>
                    <a:pt x="7966" y="179"/>
                  </a:lnTo>
                  <a:cubicBezTo>
                    <a:pt x="7966" y="83"/>
                    <a:pt x="7882" y="0"/>
                    <a:pt x="7787" y="0"/>
                  </a:cubicBezTo>
                  <a:lnTo>
                    <a:pt x="7275" y="0"/>
                  </a:lnTo>
                  <a:cubicBezTo>
                    <a:pt x="7192" y="0"/>
                    <a:pt x="7097" y="72"/>
                    <a:pt x="7097" y="179"/>
                  </a:cubicBezTo>
                  <a:cubicBezTo>
                    <a:pt x="7097" y="262"/>
                    <a:pt x="7168" y="357"/>
                    <a:pt x="7275" y="357"/>
                  </a:cubicBezTo>
                  <a:lnTo>
                    <a:pt x="7620" y="357"/>
                  </a:lnTo>
                  <a:lnTo>
                    <a:pt x="7620" y="2465"/>
                  </a:lnTo>
                  <a:lnTo>
                    <a:pt x="346" y="2465"/>
                  </a:lnTo>
                  <a:lnTo>
                    <a:pt x="346" y="357"/>
                  </a:lnTo>
                  <a:lnTo>
                    <a:pt x="6716" y="357"/>
                  </a:lnTo>
                  <a:cubicBezTo>
                    <a:pt x="6799" y="357"/>
                    <a:pt x="6894" y="286"/>
                    <a:pt x="6894" y="179"/>
                  </a:cubicBezTo>
                  <a:cubicBezTo>
                    <a:pt x="6894" y="83"/>
                    <a:pt x="6811" y="0"/>
                    <a:pt x="67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12220;p53">
            <a:extLst>
              <a:ext uri="{FF2B5EF4-FFF2-40B4-BE49-F238E27FC236}">
                <a16:creationId xmlns:a16="http://schemas.microsoft.com/office/drawing/2014/main" id="{18A8CAB8-AD1F-4C45-9254-9F665F36AE30}"/>
              </a:ext>
            </a:extLst>
          </p:cNvPr>
          <p:cNvGrpSpPr/>
          <p:nvPr/>
        </p:nvGrpSpPr>
        <p:grpSpPr>
          <a:xfrm>
            <a:off x="7207954" y="1867935"/>
            <a:ext cx="350576" cy="280454"/>
            <a:chOff x="7500054" y="2934735"/>
            <a:chExt cx="350576" cy="280454"/>
          </a:xfrm>
          <a:solidFill>
            <a:srgbClr val="009BBF"/>
          </a:solidFill>
        </p:grpSpPr>
        <p:sp>
          <p:nvSpPr>
            <p:cNvPr id="47" name="Google Shape;12221;p53">
              <a:extLst>
                <a:ext uri="{FF2B5EF4-FFF2-40B4-BE49-F238E27FC236}">
                  <a16:creationId xmlns:a16="http://schemas.microsoft.com/office/drawing/2014/main" id="{92CF46DA-6276-4F6F-93D6-C97C52B15CD5}"/>
                </a:ext>
              </a:extLst>
            </p:cNvPr>
            <p:cNvSpPr/>
            <p:nvPr/>
          </p:nvSpPr>
          <p:spPr>
            <a:xfrm>
              <a:off x="7571671" y="2959371"/>
              <a:ext cx="191426" cy="10249"/>
            </a:xfrm>
            <a:custGeom>
              <a:avLst/>
              <a:gdLst/>
              <a:ahLst/>
              <a:cxnLst/>
              <a:rect l="l" t="t" r="r" b="b"/>
              <a:pathLst>
                <a:path w="6014" h="322" extrusionOk="0">
                  <a:moveTo>
                    <a:pt x="156" y="0"/>
                  </a:moveTo>
                  <a:cubicBezTo>
                    <a:pt x="72" y="0"/>
                    <a:pt x="1" y="71"/>
                    <a:pt x="1" y="167"/>
                  </a:cubicBezTo>
                  <a:cubicBezTo>
                    <a:pt x="1" y="250"/>
                    <a:pt x="72" y="322"/>
                    <a:pt x="156" y="322"/>
                  </a:cubicBezTo>
                  <a:lnTo>
                    <a:pt x="5847" y="322"/>
                  </a:lnTo>
                  <a:cubicBezTo>
                    <a:pt x="5930" y="322"/>
                    <a:pt x="6014" y="250"/>
                    <a:pt x="6014" y="167"/>
                  </a:cubicBezTo>
                  <a:cubicBezTo>
                    <a:pt x="6014" y="71"/>
                    <a:pt x="5930" y="0"/>
                    <a:pt x="58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2222;p53">
              <a:extLst>
                <a:ext uri="{FF2B5EF4-FFF2-40B4-BE49-F238E27FC236}">
                  <a16:creationId xmlns:a16="http://schemas.microsoft.com/office/drawing/2014/main" id="{DFE72763-6AA1-497C-AFFB-C886CBD474BF}"/>
                </a:ext>
              </a:extLst>
            </p:cNvPr>
            <p:cNvSpPr/>
            <p:nvPr/>
          </p:nvSpPr>
          <p:spPr>
            <a:xfrm>
              <a:off x="7500054" y="2934735"/>
              <a:ext cx="350576" cy="280454"/>
            </a:xfrm>
            <a:custGeom>
              <a:avLst/>
              <a:gdLst/>
              <a:ahLst/>
              <a:cxnLst/>
              <a:rect l="l" t="t" r="r" b="b"/>
              <a:pathLst>
                <a:path w="11014" h="8811" extrusionOk="0">
                  <a:moveTo>
                    <a:pt x="1501" y="310"/>
                  </a:moveTo>
                  <a:lnTo>
                    <a:pt x="1501" y="1560"/>
                  </a:lnTo>
                  <a:lnTo>
                    <a:pt x="310" y="1560"/>
                  </a:lnTo>
                  <a:lnTo>
                    <a:pt x="310" y="417"/>
                  </a:lnTo>
                  <a:cubicBezTo>
                    <a:pt x="310" y="357"/>
                    <a:pt x="358" y="310"/>
                    <a:pt x="417" y="310"/>
                  </a:cubicBezTo>
                  <a:close/>
                  <a:moveTo>
                    <a:pt x="8990" y="310"/>
                  </a:moveTo>
                  <a:cubicBezTo>
                    <a:pt x="9049" y="310"/>
                    <a:pt x="9097" y="357"/>
                    <a:pt x="9097" y="417"/>
                  </a:cubicBezTo>
                  <a:lnTo>
                    <a:pt x="9097" y="1560"/>
                  </a:lnTo>
                  <a:lnTo>
                    <a:pt x="1834" y="1560"/>
                  </a:lnTo>
                  <a:lnTo>
                    <a:pt x="1834" y="310"/>
                  </a:lnTo>
                  <a:close/>
                  <a:moveTo>
                    <a:pt x="10419" y="3453"/>
                  </a:moveTo>
                  <a:cubicBezTo>
                    <a:pt x="10561" y="3453"/>
                    <a:pt x="10704" y="3572"/>
                    <a:pt x="10704" y="3739"/>
                  </a:cubicBezTo>
                  <a:cubicBezTo>
                    <a:pt x="10704" y="3893"/>
                    <a:pt x="10561" y="4013"/>
                    <a:pt x="10419" y="4013"/>
                  </a:cubicBezTo>
                  <a:cubicBezTo>
                    <a:pt x="10264" y="4013"/>
                    <a:pt x="10133" y="3893"/>
                    <a:pt x="10133" y="3739"/>
                  </a:cubicBezTo>
                  <a:cubicBezTo>
                    <a:pt x="10133" y="3572"/>
                    <a:pt x="10252" y="3453"/>
                    <a:pt x="10419" y="3453"/>
                  </a:cubicBezTo>
                  <a:close/>
                  <a:moveTo>
                    <a:pt x="6537" y="4786"/>
                  </a:moveTo>
                  <a:cubicBezTo>
                    <a:pt x="6680" y="4786"/>
                    <a:pt x="6811" y="4906"/>
                    <a:pt x="6811" y="5072"/>
                  </a:cubicBezTo>
                  <a:cubicBezTo>
                    <a:pt x="6811" y="5239"/>
                    <a:pt x="6680" y="5358"/>
                    <a:pt x="6537" y="5358"/>
                  </a:cubicBezTo>
                  <a:cubicBezTo>
                    <a:pt x="6382" y="5358"/>
                    <a:pt x="6251" y="5239"/>
                    <a:pt x="6251" y="5072"/>
                  </a:cubicBezTo>
                  <a:cubicBezTo>
                    <a:pt x="6251" y="4906"/>
                    <a:pt x="6370" y="4786"/>
                    <a:pt x="6537" y="4786"/>
                  </a:cubicBezTo>
                  <a:close/>
                  <a:moveTo>
                    <a:pt x="8240" y="6156"/>
                  </a:moveTo>
                  <a:cubicBezTo>
                    <a:pt x="8394" y="6156"/>
                    <a:pt x="8525" y="6275"/>
                    <a:pt x="8525" y="6441"/>
                  </a:cubicBezTo>
                  <a:cubicBezTo>
                    <a:pt x="8525" y="6608"/>
                    <a:pt x="8394" y="6727"/>
                    <a:pt x="8240" y="6727"/>
                  </a:cubicBezTo>
                  <a:cubicBezTo>
                    <a:pt x="8097" y="6727"/>
                    <a:pt x="7966" y="6608"/>
                    <a:pt x="7966" y="6441"/>
                  </a:cubicBezTo>
                  <a:cubicBezTo>
                    <a:pt x="7966" y="6299"/>
                    <a:pt x="8073" y="6156"/>
                    <a:pt x="8240" y="6156"/>
                  </a:cubicBezTo>
                  <a:close/>
                  <a:moveTo>
                    <a:pt x="4811" y="6382"/>
                  </a:moveTo>
                  <a:cubicBezTo>
                    <a:pt x="4954" y="6382"/>
                    <a:pt x="5085" y="6501"/>
                    <a:pt x="5085" y="6668"/>
                  </a:cubicBezTo>
                  <a:cubicBezTo>
                    <a:pt x="5085" y="6834"/>
                    <a:pt x="4954" y="6953"/>
                    <a:pt x="4811" y="6953"/>
                  </a:cubicBezTo>
                  <a:cubicBezTo>
                    <a:pt x="4656" y="6953"/>
                    <a:pt x="4525" y="6834"/>
                    <a:pt x="4525" y="6668"/>
                  </a:cubicBezTo>
                  <a:cubicBezTo>
                    <a:pt x="4525" y="6501"/>
                    <a:pt x="4644" y="6382"/>
                    <a:pt x="4811" y="6382"/>
                  </a:cubicBezTo>
                  <a:close/>
                  <a:moveTo>
                    <a:pt x="417" y="0"/>
                  </a:moveTo>
                  <a:cubicBezTo>
                    <a:pt x="179" y="0"/>
                    <a:pt x="1" y="143"/>
                    <a:pt x="1" y="417"/>
                  </a:cubicBezTo>
                  <a:lnTo>
                    <a:pt x="1" y="8382"/>
                  </a:lnTo>
                  <a:cubicBezTo>
                    <a:pt x="1" y="8620"/>
                    <a:pt x="191" y="8787"/>
                    <a:pt x="417" y="8787"/>
                  </a:cubicBezTo>
                  <a:lnTo>
                    <a:pt x="4513" y="8787"/>
                  </a:lnTo>
                  <a:cubicBezTo>
                    <a:pt x="4596" y="8787"/>
                    <a:pt x="4668" y="8715"/>
                    <a:pt x="4668" y="8632"/>
                  </a:cubicBezTo>
                  <a:cubicBezTo>
                    <a:pt x="4668" y="8537"/>
                    <a:pt x="4596" y="8465"/>
                    <a:pt x="4513" y="8465"/>
                  </a:cubicBezTo>
                  <a:lnTo>
                    <a:pt x="417" y="8465"/>
                  </a:lnTo>
                  <a:cubicBezTo>
                    <a:pt x="358" y="8465"/>
                    <a:pt x="310" y="8418"/>
                    <a:pt x="310" y="8358"/>
                  </a:cubicBezTo>
                  <a:lnTo>
                    <a:pt x="310" y="1869"/>
                  </a:lnTo>
                  <a:lnTo>
                    <a:pt x="9073" y="1869"/>
                  </a:lnTo>
                  <a:lnTo>
                    <a:pt x="9073" y="5144"/>
                  </a:lnTo>
                  <a:lnTo>
                    <a:pt x="8502" y="5894"/>
                  </a:lnTo>
                  <a:cubicBezTo>
                    <a:pt x="8418" y="5846"/>
                    <a:pt x="8335" y="5834"/>
                    <a:pt x="8240" y="5834"/>
                  </a:cubicBezTo>
                  <a:cubicBezTo>
                    <a:pt x="8109" y="5834"/>
                    <a:pt x="7978" y="5870"/>
                    <a:pt x="7871" y="5965"/>
                  </a:cubicBezTo>
                  <a:lnTo>
                    <a:pt x="7073" y="5322"/>
                  </a:lnTo>
                  <a:cubicBezTo>
                    <a:pt x="7109" y="5251"/>
                    <a:pt x="7132" y="5156"/>
                    <a:pt x="7132" y="5060"/>
                  </a:cubicBezTo>
                  <a:cubicBezTo>
                    <a:pt x="7132" y="4727"/>
                    <a:pt x="6859" y="4441"/>
                    <a:pt x="6513" y="4441"/>
                  </a:cubicBezTo>
                  <a:cubicBezTo>
                    <a:pt x="6192" y="4441"/>
                    <a:pt x="5906" y="4715"/>
                    <a:pt x="5906" y="5060"/>
                  </a:cubicBezTo>
                  <a:cubicBezTo>
                    <a:pt x="5906" y="5167"/>
                    <a:pt x="5942" y="5263"/>
                    <a:pt x="5978" y="5358"/>
                  </a:cubicBezTo>
                  <a:lnTo>
                    <a:pt x="5108" y="6144"/>
                  </a:lnTo>
                  <a:cubicBezTo>
                    <a:pt x="5013" y="6084"/>
                    <a:pt x="4906" y="6049"/>
                    <a:pt x="4787" y="6049"/>
                  </a:cubicBezTo>
                  <a:cubicBezTo>
                    <a:pt x="4465" y="6049"/>
                    <a:pt x="4180" y="6322"/>
                    <a:pt x="4180" y="6668"/>
                  </a:cubicBezTo>
                  <a:cubicBezTo>
                    <a:pt x="4180" y="6989"/>
                    <a:pt x="4454" y="7275"/>
                    <a:pt x="4787" y="7275"/>
                  </a:cubicBezTo>
                  <a:cubicBezTo>
                    <a:pt x="5132" y="7275"/>
                    <a:pt x="5406" y="7001"/>
                    <a:pt x="5406" y="6668"/>
                  </a:cubicBezTo>
                  <a:cubicBezTo>
                    <a:pt x="5406" y="6560"/>
                    <a:pt x="5370" y="6465"/>
                    <a:pt x="5323" y="6382"/>
                  </a:cubicBezTo>
                  <a:lnTo>
                    <a:pt x="6204" y="5572"/>
                  </a:lnTo>
                  <a:cubicBezTo>
                    <a:pt x="6299" y="5620"/>
                    <a:pt x="6394" y="5656"/>
                    <a:pt x="6501" y="5656"/>
                  </a:cubicBezTo>
                  <a:cubicBezTo>
                    <a:pt x="6620" y="5656"/>
                    <a:pt x="6740" y="5620"/>
                    <a:pt x="6835" y="5548"/>
                  </a:cubicBezTo>
                  <a:lnTo>
                    <a:pt x="7644" y="6203"/>
                  </a:lnTo>
                  <a:cubicBezTo>
                    <a:pt x="7621" y="6263"/>
                    <a:pt x="7609" y="6334"/>
                    <a:pt x="7609" y="6406"/>
                  </a:cubicBezTo>
                  <a:cubicBezTo>
                    <a:pt x="7609" y="6739"/>
                    <a:pt x="7871" y="7025"/>
                    <a:pt x="8216" y="7025"/>
                  </a:cubicBezTo>
                  <a:cubicBezTo>
                    <a:pt x="8561" y="7025"/>
                    <a:pt x="8823" y="6751"/>
                    <a:pt x="8823" y="6406"/>
                  </a:cubicBezTo>
                  <a:cubicBezTo>
                    <a:pt x="8823" y="6287"/>
                    <a:pt x="8799" y="6168"/>
                    <a:pt x="8716" y="6084"/>
                  </a:cubicBezTo>
                  <a:lnTo>
                    <a:pt x="9061" y="5656"/>
                  </a:lnTo>
                  <a:lnTo>
                    <a:pt x="9061" y="8382"/>
                  </a:lnTo>
                  <a:cubicBezTo>
                    <a:pt x="9061" y="8442"/>
                    <a:pt x="9014" y="8477"/>
                    <a:pt x="8954" y="8477"/>
                  </a:cubicBezTo>
                  <a:lnTo>
                    <a:pt x="5227" y="8477"/>
                  </a:lnTo>
                  <a:cubicBezTo>
                    <a:pt x="5132" y="8477"/>
                    <a:pt x="5061" y="8561"/>
                    <a:pt x="5061" y="8644"/>
                  </a:cubicBezTo>
                  <a:cubicBezTo>
                    <a:pt x="5061" y="8739"/>
                    <a:pt x="5132" y="8811"/>
                    <a:pt x="5227" y="8811"/>
                  </a:cubicBezTo>
                  <a:lnTo>
                    <a:pt x="8954" y="8811"/>
                  </a:lnTo>
                  <a:cubicBezTo>
                    <a:pt x="9192" y="8811"/>
                    <a:pt x="9371" y="8620"/>
                    <a:pt x="9371" y="8394"/>
                  </a:cubicBezTo>
                  <a:lnTo>
                    <a:pt x="9371" y="5287"/>
                  </a:lnTo>
                  <a:lnTo>
                    <a:pt x="10145" y="4298"/>
                  </a:lnTo>
                  <a:cubicBezTo>
                    <a:pt x="10228" y="4334"/>
                    <a:pt x="10299" y="4346"/>
                    <a:pt x="10383" y="4346"/>
                  </a:cubicBezTo>
                  <a:cubicBezTo>
                    <a:pt x="10716" y="4346"/>
                    <a:pt x="10990" y="4072"/>
                    <a:pt x="10990" y="3739"/>
                  </a:cubicBezTo>
                  <a:cubicBezTo>
                    <a:pt x="11014" y="3405"/>
                    <a:pt x="10740" y="3131"/>
                    <a:pt x="10419" y="3131"/>
                  </a:cubicBezTo>
                  <a:cubicBezTo>
                    <a:pt x="10085" y="3131"/>
                    <a:pt x="9811" y="3405"/>
                    <a:pt x="9811" y="3751"/>
                  </a:cubicBezTo>
                  <a:cubicBezTo>
                    <a:pt x="9811" y="3882"/>
                    <a:pt x="9847" y="4001"/>
                    <a:pt x="9930" y="4108"/>
                  </a:cubicBezTo>
                  <a:lnTo>
                    <a:pt x="9407" y="4763"/>
                  </a:lnTo>
                  <a:lnTo>
                    <a:pt x="9407" y="381"/>
                  </a:lnTo>
                  <a:cubicBezTo>
                    <a:pt x="9407" y="191"/>
                    <a:pt x="9276" y="0"/>
                    <a:pt x="89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223;p53">
              <a:extLst>
                <a:ext uri="{FF2B5EF4-FFF2-40B4-BE49-F238E27FC236}">
                  <a16:creationId xmlns:a16="http://schemas.microsoft.com/office/drawing/2014/main" id="{E97C6B60-C603-45BF-9D06-0FDBE0324B89}"/>
                </a:ext>
              </a:extLst>
            </p:cNvPr>
            <p:cNvSpPr/>
            <p:nvPr/>
          </p:nvSpPr>
          <p:spPr>
            <a:xfrm>
              <a:off x="7539459" y="3074564"/>
              <a:ext cx="82663" cy="10249"/>
            </a:xfrm>
            <a:custGeom>
              <a:avLst/>
              <a:gdLst/>
              <a:ahLst/>
              <a:cxnLst/>
              <a:rect l="l" t="t" r="r" b="b"/>
              <a:pathLst>
                <a:path w="2597" h="322" extrusionOk="0">
                  <a:moveTo>
                    <a:pt x="156" y="1"/>
                  </a:moveTo>
                  <a:cubicBezTo>
                    <a:pt x="72" y="1"/>
                    <a:pt x="1" y="72"/>
                    <a:pt x="1" y="155"/>
                  </a:cubicBezTo>
                  <a:cubicBezTo>
                    <a:pt x="1" y="251"/>
                    <a:pt x="72" y="322"/>
                    <a:pt x="156" y="322"/>
                  </a:cubicBezTo>
                  <a:lnTo>
                    <a:pt x="2442" y="322"/>
                  </a:lnTo>
                  <a:cubicBezTo>
                    <a:pt x="2525" y="322"/>
                    <a:pt x="2596" y="251"/>
                    <a:pt x="2596" y="155"/>
                  </a:cubicBezTo>
                  <a:cubicBezTo>
                    <a:pt x="2596" y="72"/>
                    <a:pt x="2525" y="1"/>
                    <a:pt x="2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224;p53">
              <a:extLst>
                <a:ext uri="{FF2B5EF4-FFF2-40B4-BE49-F238E27FC236}">
                  <a16:creationId xmlns:a16="http://schemas.microsoft.com/office/drawing/2014/main" id="{0CDE6A13-9BBD-4316-89AF-204B93BA4EAB}"/>
                </a:ext>
              </a:extLst>
            </p:cNvPr>
            <p:cNvSpPr/>
            <p:nvPr/>
          </p:nvSpPr>
          <p:spPr>
            <a:xfrm>
              <a:off x="7539459" y="3099582"/>
              <a:ext cx="82663" cy="10249"/>
            </a:xfrm>
            <a:custGeom>
              <a:avLst/>
              <a:gdLst/>
              <a:ahLst/>
              <a:cxnLst/>
              <a:rect l="l" t="t" r="r" b="b"/>
              <a:pathLst>
                <a:path w="2597" h="322" extrusionOk="0">
                  <a:moveTo>
                    <a:pt x="156" y="0"/>
                  </a:moveTo>
                  <a:cubicBezTo>
                    <a:pt x="72" y="0"/>
                    <a:pt x="1" y="72"/>
                    <a:pt x="1" y="167"/>
                  </a:cubicBezTo>
                  <a:cubicBezTo>
                    <a:pt x="1" y="250"/>
                    <a:pt x="72" y="322"/>
                    <a:pt x="156" y="322"/>
                  </a:cubicBezTo>
                  <a:lnTo>
                    <a:pt x="2442" y="322"/>
                  </a:lnTo>
                  <a:cubicBezTo>
                    <a:pt x="2525" y="322"/>
                    <a:pt x="2596" y="250"/>
                    <a:pt x="2596" y="167"/>
                  </a:cubicBezTo>
                  <a:cubicBezTo>
                    <a:pt x="2596" y="72"/>
                    <a:pt x="2525" y="0"/>
                    <a:pt x="2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225;p53">
              <a:extLst>
                <a:ext uri="{FF2B5EF4-FFF2-40B4-BE49-F238E27FC236}">
                  <a16:creationId xmlns:a16="http://schemas.microsoft.com/office/drawing/2014/main" id="{F88F4F42-D4A4-4ED9-866A-7F395F2F594A}"/>
                </a:ext>
              </a:extLst>
            </p:cNvPr>
            <p:cNvSpPr/>
            <p:nvPr/>
          </p:nvSpPr>
          <p:spPr>
            <a:xfrm>
              <a:off x="7539459" y="3124601"/>
              <a:ext cx="82663" cy="10631"/>
            </a:xfrm>
            <a:custGeom>
              <a:avLst/>
              <a:gdLst/>
              <a:ahLst/>
              <a:cxnLst/>
              <a:rect l="l" t="t" r="r" b="b"/>
              <a:pathLst>
                <a:path w="2597" h="334" extrusionOk="0">
                  <a:moveTo>
                    <a:pt x="156" y="0"/>
                  </a:moveTo>
                  <a:cubicBezTo>
                    <a:pt x="72" y="0"/>
                    <a:pt x="1" y="72"/>
                    <a:pt x="1" y="167"/>
                  </a:cubicBezTo>
                  <a:cubicBezTo>
                    <a:pt x="1" y="250"/>
                    <a:pt x="72" y="334"/>
                    <a:pt x="156" y="334"/>
                  </a:cubicBezTo>
                  <a:lnTo>
                    <a:pt x="2442" y="334"/>
                  </a:lnTo>
                  <a:cubicBezTo>
                    <a:pt x="2525" y="334"/>
                    <a:pt x="2596" y="250"/>
                    <a:pt x="2596" y="167"/>
                  </a:cubicBezTo>
                  <a:cubicBezTo>
                    <a:pt x="2596" y="72"/>
                    <a:pt x="2525" y="0"/>
                    <a:pt x="2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226;p53">
              <a:extLst>
                <a:ext uri="{FF2B5EF4-FFF2-40B4-BE49-F238E27FC236}">
                  <a16:creationId xmlns:a16="http://schemas.microsoft.com/office/drawing/2014/main" id="{652A7A9C-A8F3-4121-8C2A-E8EF1E887699}"/>
                </a:ext>
              </a:extLst>
            </p:cNvPr>
            <p:cNvSpPr/>
            <p:nvPr/>
          </p:nvSpPr>
          <p:spPr>
            <a:xfrm>
              <a:off x="7539459" y="3149587"/>
              <a:ext cx="82663" cy="10663"/>
            </a:xfrm>
            <a:custGeom>
              <a:avLst/>
              <a:gdLst/>
              <a:ahLst/>
              <a:cxnLst/>
              <a:rect l="l" t="t" r="r" b="b"/>
              <a:pathLst>
                <a:path w="2597" h="335" extrusionOk="0">
                  <a:moveTo>
                    <a:pt x="156" y="1"/>
                  </a:moveTo>
                  <a:cubicBezTo>
                    <a:pt x="72" y="1"/>
                    <a:pt x="1" y="84"/>
                    <a:pt x="1" y="168"/>
                  </a:cubicBezTo>
                  <a:cubicBezTo>
                    <a:pt x="1" y="263"/>
                    <a:pt x="72" y="334"/>
                    <a:pt x="156" y="334"/>
                  </a:cubicBezTo>
                  <a:lnTo>
                    <a:pt x="2442" y="334"/>
                  </a:lnTo>
                  <a:cubicBezTo>
                    <a:pt x="2525" y="334"/>
                    <a:pt x="2596" y="263"/>
                    <a:pt x="2596" y="168"/>
                  </a:cubicBezTo>
                  <a:cubicBezTo>
                    <a:pt x="2596" y="84"/>
                    <a:pt x="2525" y="1"/>
                    <a:pt x="2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227;p53">
              <a:extLst>
                <a:ext uri="{FF2B5EF4-FFF2-40B4-BE49-F238E27FC236}">
                  <a16:creationId xmlns:a16="http://schemas.microsoft.com/office/drawing/2014/main" id="{520E01D5-9FC6-4370-913C-B29FE011620C}"/>
                </a:ext>
              </a:extLst>
            </p:cNvPr>
            <p:cNvSpPr/>
            <p:nvPr/>
          </p:nvSpPr>
          <p:spPr>
            <a:xfrm>
              <a:off x="7539459" y="3174988"/>
              <a:ext cx="82663" cy="10281"/>
            </a:xfrm>
            <a:custGeom>
              <a:avLst/>
              <a:gdLst/>
              <a:ahLst/>
              <a:cxnLst/>
              <a:rect l="l" t="t" r="r" b="b"/>
              <a:pathLst>
                <a:path w="2597" h="323" extrusionOk="0">
                  <a:moveTo>
                    <a:pt x="156" y="1"/>
                  </a:moveTo>
                  <a:cubicBezTo>
                    <a:pt x="72" y="1"/>
                    <a:pt x="1" y="72"/>
                    <a:pt x="1" y="155"/>
                  </a:cubicBezTo>
                  <a:cubicBezTo>
                    <a:pt x="1" y="251"/>
                    <a:pt x="72" y="322"/>
                    <a:pt x="156" y="322"/>
                  </a:cubicBezTo>
                  <a:lnTo>
                    <a:pt x="2442" y="322"/>
                  </a:lnTo>
                  <a:cubicBezTo>
                    <a:pt x="2525" y="322"/>
                    <a:pt x="2596" y="251"/>
                    <a:pt x="2596" y="155"/>
                  </a:cubicBezTo>
                  <a:cubicBezTo>
                    <a:pt x="2596" y="72"/>
                    <a:pt x="2525" y="1"/>
                    <a:pt x="2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228;p53">
              <a:extLst>
                <a:ext uri="{FF2B5EF4-FFF2-40B4-BE49-F238E27FC236}">
                  <a16:creationId xmlns:a16="http://schemas.microsoft.com/office/drawing/2014/main" id="{47B81A65-791F-48BE-BE2C-02F4CAC712B0}"/>
                </a:ext>
              </a:extLst>
            </p:cNvPr>
            <p:cNvSpPr/>
            <p:nvPr/>
          </p:nvSpPr>
          <p:spPr>
            <a:xfrm>
              <a:off x="7539459" y="3011286"/>
              <a:ext cx="220614" cy="47395"/>
            </a:xfrm>
            <a:custGeom>
              <a:avLst/>
              <a:gdLst/>
              <a:ahLst/>
              <a:cxnLst/>
              <a:rect l="l" t="t" r="r" b="b"/>
              <a:pathLst>
                <a:path w="6931" h="1489" extrusionOk="0">
                  <a:moveTo>
                    <a:pt x="418" y="0"/>
                  </a:moveTo>
                  <a:cubicBezTo>
                    <a:pt x="179" y="0"/>
                    <a:pt x="1" y="191"/>
                    <a:pt x="1" y="417"/>
                  </a:cubicBezTo>
                  <a:lnTo>
                    <a:pt x="1" y="1072"/>
                  </a:lnTo>
                  <a:cubicBezTo>
                    <a:pt x="1" y="1310"/>
                    <a:pt x="191" y="1488"/>
                    <a:pt x="418" y="1488"/>
                  </a:cubicBezTo>
                  <a:lnTo>
                    <a:pt x="3251" y="1488"/>
                  </a:lnTo>
                  <a:cubicBezTo>
                    <a:pt x="3346" y="1488"/>
                    <a:pt x="3418" y="1417"/>
                    <a:pt x="3418" y="1322"/>
                  </a:cubicBezTo>
                  <a:cubicBezTo>
                    <a:pt x="3418" y="1238"/>
                    <a:pt x="3346" y="1167"/>
                    <a:pt x="3251" y="1167"/>
                  </a:cubicBezTo>
                  <a:lnTo>
                    <a:pt x="418" y="1167"/>
                  </a:lnTo>
                  <a:cubicBezTo>
                    <a:pt x="358" y="1167"/>
                    <a:pt x="310" y="1119"/>
                    <a:pt x="310" y="1060"/>
                  </a:cubicBezTo>
                  <a:lnTo>
                    <a:pt x="310" y="405"/>
                  </a:lnTo>
                  <a:cubicBezTo>
                    <a:pt x="310" y="345"/>
                    <a:pt x="358" y="298"/>
                    <a:pt x="418" y="298"/>
                  </a:cubicBezTo>
                  <a:lnTo>
                    <a:pt x="6502" y="298"/>
                  </a:lnTo>
                  <a:cubicBezTo>
                    <a:pt x="6561" y="298"/>
                    <a:pt x="6609" y="345"/>
                    <a:pt x="6609" y="405"/>
                  </a:cubicBezTo>
                  <a:lnTo>
                    <a:pt x="6609" y="1060"/>
                  </a:lnTo>
                  <a:cubicBezTo>
                    <a:pt x="6609" y="1119"/>
                    <a:pt x="6561" y="1167"/>
                    <a:pt x="6502" y="1167"/>
                  </a:cubicBezTo>
                  <a:lnTo>
                    <a:pt x="4013" y="1167"/>
                  </a:lnTo>
                  <a:cubicBezTo>
                    <a:pt x="3930" y="1167"/>
                    <a:pt x="3847" y="1238"/>
                    <a:pt x="3847" y="1322"/>
                  </a:cubicBezTo>
                  <a:cubicBezTo>
                    <a:pt x="3847" y="1417"/>
                    <a:pt x="3930" y="1488"/>
                    <a:pt x="4013" y="1488"/>
                  </a:cubicBezTo>
                  <a:lnTo>
                    <a:pt x="6502" y="1488"/>
                  </a:lnTo>
                  <a:cubicBezTo>
                    <a:pt x="6740" y="1488"/>
                    <a:pt x="6918" y="1298"/>
                    <a:pt x="6918" y="1072"/>
                  </a:cubicBezTo>
                  <a:lnTo>
                    <a:pt x="6918" y="417"/>
                  </a:lnTo>
                  <a:cubicBezTo>
                    <a:pt x="6930" y="203"/>
                    <a:pt x="6740" y="0"/>
                    <a:pt x="65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10263;p50">
            <a:extLst>
              <a:ext uri="{FF2B5EF4-FFF2-40B4-BE49-F238E27FC236}">
                <a16:creationId xmlns:a16="http://schemas.microsoft.com/office/drawing/2014/main" id="{7D22F0CD-BE6E-4701-AB4D-8B6E842D2AA6}"/>
              </a:ext>
            </a:extLst>
          </p:cNvPr>
          <p:cNvGrpSpPr/>
          <p:nvPr/>
        </p:nvGrpSpPr>
        <p:grpSpPr>
          <a:xfrm>
            <a:off x="3081975" y="4093515"/>
            <a:ext cx="344982" cy="365714"/>
            <a:chOff x="2704005" y="4258781"/>
            <a:chExt cx="342143" cy="362704"/>
          </a:xfrm>
          <a:solidFill>
            <a:srgbClr val="009BBF"/>
          </a:solidFill>
        </p:grpSpPr>
        <p:sp>
          <p:nvSpPr>
            <p:cNvPr id="56" name="Google Shape;10264;p50">
              <a:extLst>
                <a:ext uri="{FF2B5EF4-FFF2-40B4-BE49-F238E27FC236}">
                  <a16:creationId xmlns:a16="http://schemas.microsoft.com/office/drawing/2014/main" id="{73AF1A73-4432-4E46-A4A5-8EF10A07C58B}"/>
                </a:ext>
              </a:extLst>
            </p:cNvPr>
            <p:cNvSpPr/>
            <p:nvPr/>
          </p:nvSpPr>
          <p:spPr>
            <a:xfrm>
              <a:off x="2704005" y="4258781"/>
              <a:ext cx="173543" cy="183554"/>
            </a:xfrm>
            <a:custGeom>
              <a:avLst/>
              <a:gdLst/>
              <a:ahLst/>
              <a:cxnLst/>
              <a:rect l="l" t="t" r="r" b="b"/>
              <a:pathLst>
                <a:path w="5478" h="5794" extrusionOk="0">
                  <a:moveTo>
                    <a:pt x="2646" y="0"/>
                  </a:moveTo>
                  <a:cubicBezTo>
                    <a:pt x="2134" y="0"/>
                    <a:pt x="1626" y="154"/>
                    <a:pt x="1191" y="447"/>
                  </a:cubicBezTo>
                  <a:cubicBezTo>
                    <a:pt x="798" y="709"/>
                    <a:pt x="489" y="1066"/>
                    <a:pt x="298" y="1483"/>
                  </a:cubicBezTo>
                  <a:cubicBezTo>
                    <a:pt x="108" y="1876"/>
                    <a:pt x="1" y="2328"/>
                    <a:pt x="24" y="2769"/>
                  </a:cubicBezTo>
                  <a:cubicBezTo>
                    <a:pt x="24" y="2864"/>
                    <a:pt x="120" y="2936"/>
                    <a:pt x="203" y="2936"/>
                  </a:cubicBezTo>
                  <a:cubicBezTo>
                    <a:pt x="298" y="2936"/>
                    <a:pt x="370" y="2852"/>
                    <a:pt x="370" y="2757"/>
                  </a:cubicBezTo>
                  <a:cubicBezTo>
                    <a:pt x="346" y="1935"/>
                    <a:pt x="715" y="1197"/>
                    <a:pt x="1394" y="733"/>
                  </a:cubicBezTo>
                  <a:cubicBezTo>
                    <a:pt x="1786" y="473"/>
                    <a:pt x="2229" y="348"/>
                    <a:pt x="2668" y="348"/>
                  </a:cubicBezTo>
                  <a:cubicBezTo>
                    <a:pt x="3413" y="348"/>
                    <a:pt x="4146" y="709"/>
                    <a:pt x="4596" y="1376"/>
                  </a:cubicBezTo>
                  <a:cubicBezTo>
                    <a:pt x="5168" y="2209"/>
                    <a:pt x="5120" y="3293"/>
                    <a:pt x="4489" y="4079"/>
                  </a:cubicBezTo>
                  <a:cubicBezTo>
                    <a:pt x="4465" y="4114"/>
                    <a:pt x="4453" y="4162"/>
                    <a:pt x="4465" y="4198"/>
                  </a:cubicBezTo>
                  <a:lnTo>
                    <a:pt x="4525" y="5376"/>
                  </a:lnTo>
                  <a:lnTo>
                    <a:pt x="3453" y="4876"/>
                  </a:lnTo>
                  <a:cubicBezTo>
                    <a:pt x="3418" y="4852"/>
                    <a:pt x="3382" y="4852"/>
                    <a:pt x="3334" y="4852"/>
                  </a:cubicBezTo>
                  <a:cubicBezTo>
                    <a:pt x="3123" y="4915"/>
                    <a:pt x="2908" y="4945"/>
                    <a:pt x="2695" y="4945"/>
                  </a:cubicBezTo>
                  <a:cubicBezTo>
                    <a:pt x="1939" y="4945"/>
                    <a:pt x="1214" y="4565"/>
                    <a:pt x="786" y="3924"/>
                  </a:cubicBezTo>
                  <a:cubicBezTo>
                    <a:pt x="667" y="3745"/>
                    <a:pt x="584" y="3567"/>
                    <a:pt x="524" y="3352"/>
                  </a:cubicBezTo>
                  <a:cubicBezTo>
                    <a:pt x="495" y="3283"/>
                    <a:pt x="433" y="3239"/>
                    <a:pt x="359" y="3239"/>
                  </a:cubicBezTo>
                  <a:cubicBezTo>
                    <a:pt x="343" y="3239"/>
                    <a:pt x="327" y="3241"/>
                    <a:pt x="310" y="3245"/>
                  </a:cubicBezTo>
                  <a:cubicBezTo>
                    <a:pt x="227" y="3281"/>
                    <a:pt x="179" y="3364"/>
                    <a:pt x="203" y="3459"/>
                  </a:cubicBezTo>
                  <a:cubicBezTo>
                    <a:pt x="286" y="3686"/>
                    <a:pt x="382" y="3900"/>
                    <a:pt x="524" y="4090"/>
                  </a:cubicBezTo>
                  <a:cubicBezTo>
                    <a:pt x="1018" y="4840"/>
                    <a:pt x="1844" y="5272"/>
                    <a:pt x="2713" y="5272"/>
                  </a:cubicBezTo>
                  <a:cubicBezTo>
                    <a:pt x="2935" y="5272"/>
                    <a:pt x="3159" y="5244"/>
                    <a:pt x="3382" y="5186"/>
                  </a:cubicBezTo>
                  <a:lnTo>
                    <a:pt x="4644" y="5781"/>
                  </a:lnTo>
                  <a:cubicBezTo>
                    <a:pt x="4668" y="5793"/>
                    <a:pt x="4692" y="5793"/>
                    <a:pt x="4715" y="5793"/>
                  </a:cubicBezTo>
                  <a:cubicBezTo>
                    <a:pt x="4751" y="5793"/>
                    <a:pt x="4775" y="5781"/>
                    <a:pt x="4811" y="5757"/>
                  </a:cubicBezTo>
                  <a:cubicBezTo>
                    <a:pt x="4846" y="5734"/>
                    <a:pt x="4882" y="5674"/>
                    <a:pt x="4882" y="5614"/>
                  </a:cubicBezTo>
                  <a:lnTo>
                    <a:pt x="4823" y="4210"/>
                  </a:lnTo>
                  <a:cubicBezTo>
                    <a:pt x="5442" y="3328"/>
                    <a:pt x="5477" y="2102"/>
                    <a:pt x="4846" y="1162"/>
                  </a:cubicBezTo>
                  <a:cubicBezTo>
                    <a:pt x="4465" y="590"/>
                    <a:pt x="3870" y="185"/>
                    <a:pt x="3168" y="54"/>
                  </a:cubicBezTo>
                  <a:cubicBezTo>
                    <a:pt x="2995" y="18"/>
                    <a:pt x="2820" y="0"/>
                    <a:pt x="26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265;p50">
              <a:extLst>
                <a:ext uri="{FF2B5EF4-FFF2-40B4-BE49-F238E27FC236}">
                  <a16:creationId xmlns:a16="http://schemas.microsoft.com/office/drawing/2014/main" id="{27323FCA-3F53-4EE1-BC24-E0FF1A578779}"/>
                </a:ext>
              </a:extLst>
            </p:cNvPr>
            <p:cNvSpPr/>
            <p:nvPr/>
          </p:nvSpPr>
          <p:spPr>
            <a:xfrm>
              <a:off x="2733816" y="4278961"/>
              <a:ext cx="112052" cy="122633"/>
            </a:xfrm>
            <a:custGeom>
              <a:avLst/>
              <a:gdLst/>
              <a:ahLst/>
              <a:cxnLst/>
              <a:rect l="l" t="t" r="r" b="b"/>
              <a:pathLst>
                <a:path w="3537" h="3871" extrusionOk="0">
                  <a:moveTo>
                    <a:pt x="2285" y="0"/>
                  </a:moveTo>
                  <a:cubicBezTo>
                    <a:pt x="2256" y="0"/>
                    <a:pt x="2227" y="8"/>
                    <a:pt x="2203" y="24"/>
                  </a:cubicBezTo>
                  <a:cubicBezTo>
                    <a:pt x="2119" y="60"/>
                    <a:pt x="2096" y="167"/>
                    <a:pt x="2143" y="239"/>
                  </a:cubicBezTo>
                  <a:lnTo>
                    <a:pt x="2227" y="394"/>
                  </a:lnTo>
                  <a:cubicBezTo>
                    <a:pt x="2084" y="346"/>
                    <a:pt x="1917" y="334"/>
                    <a:pt x="1762" y="334"/>
                  </a:cubicBezTo>
                  <a:cubicBezTo>
                    <a:pt x="786" y="334"/>
                    <a:pt x="0" y="1120"/>
                    <a:pt x="0" y="2108"/>
                  </a:cubicBezTo>
                  <a:cubicBezTo>
                    <a:pt x="0" y="3084"/>
                    <a:pt x="786" y="3870"/>
                    <a:pt x="1762" y="3870"/>
                  </a:cubicBezTo>
                  <a:cubicBezTo>
                    <a:pt x="2750" y="3870"/>
                    <a:pt x="3536" y="3084"/>
                    <a:pt x="3536" y="2108"/>
                  </a:cubicBezTo>
                  <a:cubicBezTo>
                    <a:pt x="3477" y="1941"/>
                    <a:pt x="3465" y="1810"/>
                    <a:pt x="3429" y="1679"/>
                  </a:cubicBezTo>
                  <a:cubicBezTo>
                    <a:pt x="3420" y="1603"/>
                    <a:pt x="3349" y="1550"/>
                    <a:pt x="3279" y="1550"/>
                  </a:cubicBezTo>
                  <a:cubicBezTo>
                    <a:pt x="3261" y="1550"/>
                    <a:pt x="3243" y="1553"/>
                    <a:pt x="3227" y="1560"/>
                  </a:cubicBezTo>
                  <a:cubicBezTo>
                    <a:pt x="3131" y="1572"/>
                    <a:pt x="3072" y="1656"/>
                    <a:pt x="3108" y="1763"/>
                  </a:cubicBezTo>
                  <a:cubicBezTo>
                    <a:pt x="3131" y="1870"/>
                    <a:pt x="3155" y="1989"/>
                    <a:pt x="3155" y="2096"/>
                  </a:cubicBezTo>
                  <a:cubicBezTo>
                    <a:pt x="3155" y="2882"/>
                    <a:pt x="2512" y="3525"/>
                    <a:pt x="1715" y="3525"/>
                  </a:cubicBezTo>
                  <a:cubicBezTo>
                    <a:pt x="929" y="3525"/>
                    <a:pt x="286" y="2882"/>
                    <a:pt x="286" y="2096"/>
                  </a:cubicBezTo>
                  <a:cubicBezTo>
                    <a:pt x="286" y="1298"/>
                    <a:pt x="929" y="667"/>
                    <a:pt x="1715" y="667"/>
                  </a:cubicBezTo>
                  <a:cubicBezTo>
                    <a:pt x="1834" y="667"/>
                    <a:pt x="1941" y="679"/>
                    <a:pt x="2060" y="703"/>
                  </a:cubicBezTo>
                  <a:lnTo>
                    <a:pt x="1881" y="751"/>
                  </a:lnTo>
                  <a:cubicBezTo>
                    <a:pt x="1798" y="763"/>
                    <a:pt x="1738" y="858"/>
                    <a:pt x="1762" y="965"/>
                  </a:cubicBezTo>
                  <a:cubicBezTo>
                    <a:pt x="1772" y="1031"/>
                    <a:pt x="1834" y="1083"/>
                    <a:pt x="1913" y="1083"/>
                  </a:cubicBezTo>
                  <a:cubicBezTo>
                    <a:pt x="1934" y="1083"/>
                    <a:pt x="1955" y="1079"/>
                    <a:pt x="1977" y="1072"/>
                  </a:cubicBezTo>
                  <a:lnTo>
                    <a:pt x="2655" y="929"/>
                  </a:lnTo>
                  <a:cubicBezTo>
                    <a:pt x="2762" y="894"/>
                    <a:pt x="2822" y="775"/>
                    <a:pt x="2762" y="679"/>
                  </a:cubicBezTo>
                  <a:lnTo>
                    <a:pt x="2417" y="84"/>
                  </a:lnTo>
                  <a:cubicBezTo>
                    <a:pt x="2394" y="29"/>
                    <a:pt x="2339" y="0"/>
                    <a:pt x="22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268;p50">
              <a:extLst>
                <a:ext uri="{FF2B5EF4-FFF2-40B4-BE49-F238E27FC236}">
                  <a16:creationId xmlns:a16="http://schemas.microsoft.com/office/drawing/2014/main" id="{A3C2416D-0BAD-4A6C-9E03-C6B4D43116EC}"/>
                </a:ext>
              </a:extLst>
            </p:cNvPr>
            <p:cNvSpPr/>
            <p:nvPr/>
          </p:nvSpPr>
          <p:spPr>
            <a:xfrm>
              <a:off x="2828095" y="4322648"/>
              <a:ext cx="218053" cy="170597"/>
            </a:xfrm>
            <a:custGeom>
              <a:avLst/>
              <a:gdLst/>
              <a:ahLst/>
              <a:cxnLst/>
              <a:rect l="l" t="t" r="r" b="b"/>
              <a:pathLst>
                <a:path w="6883" h="5385" extrusionOk="0">
                  <a:moveTo>
                    <a:pt x="4111" y="0"/>
                  </a:moveTo>
                  <a:cubicBezTo>
                    <a:pt x="4032" y="0"/>
                    <a:pt x="3952" y="5"/>
                    <a:pt x="3870" y="15"/>
                  </a:cubicBezTo>
                  <a:cubicBezTo>
                    <a:pt x="3251" y="62"/>
                    <a:pt x="2632" y="372"/>
                    <a:pt x="2156" y="860"/>
                  </a:cubicBezTo>
                  <a:cubicBezTo>
                    <a:pt x="1679" y="1348"/>
                    <a:pt x="1382" y="1979"/>
                    <a:pt x="1334" y="2586"/>
                  </a:cubicBezTo>
                  <a:cubicBezTo>
                    <a:pt x="1310" y="3015"/>
                    <a:pt x="1382" y="3420"/>
                    <a:pt x="1549" y="3825"/>
                  </a:cubicBezTo>
                  <a:lnTo>
                    <a:pt x="72" y="5087"/>
                  </a:lnTo>
                  <a:cubicBezTo>
                    <a:pt x="1" y="5146"/>
                    <a:pt x="1" y="5253"/>
                    <a:pt x="60" y="5325"/>
                  </a:cubicBezTo>
                  <a:cubicBezTo>
                    <a:pt x="84" y="5372"/>
                    <a:pt x="132" y="5384"/>
                    <a:pt x="191" y="5384"/>
                  </a:cubicBezTo>
                  <a:cubicBezTo>
                    <a:pt x="227" y="5384"/>
                    <a:pt x="263" y="5372"/>
                    <a:pt x="298" y="5337"/>
                  </a:cubicBezTo>
                  <a:lnTo>
                    <a:pt x="1870" y="3991"/>
                  </a:lnTo>
                  <a:cubicBezTo>
                    <a:pt x="1930" y="3944"/>
                    <a:pt x="1941" y="3848"/>
                    <a:pt x="1918" y="3789"/>
                  </a:cubicBezTo>
                  <a:cubicBezTo>
                    <a:pt x="1739" y="3420"/>
                    <a:pt x="1668" y="3015"/>
                    <a:pt x="1691" y="2598"/>
                  </a:cubicBezTo>
                  <a:cubicBezTo>
                    <a:pt x="1763" y="1491"/>
                    <a:pt x="2811" y="431"/>
                    <a:pt x="3906" y="336"/>
                  </a:cubicBezTo>
                  <a:cubicBezTo>
                    <a:pt x="3965" y="333"/>
                    <a:pt x="4023" y="332"/>
                    <a:pt x="4081" y="332"/>
                  </a:cubicBezTo>
                  <a:cubicBezTo>
                    <a:pt x="4280" y="332"/>
                    <a:pt x="4474" y="350"/>
                    <a:pt x="4668" y="396"/>
                  </a:cubicBezTo>
                  <a:cubicBezTo>
                    <a:pt x="4716" y="419"/>
                    <a:pt x="4716" y="443"/>
                    <a:pt x="4727" y="455"/>
                  </a:cubicBezTo>
                  <a:cubicBezTo>
                    <a:pt x="4727" y="479"/>
                    <a:pt x="4739" y="503"/>
                    <a:pt x="4716" y="539"/>
                  </a:cubicBezTo>
                  <a:lnTo>
                    <a:pt x="3632" y="1622"/>
                  </a:lnTo>
                  <a:cubicBezTo>
                    <a:pt x="3477" y="1765"/>
                    <a:pt x="3394" y="1967"/>
                    <a:pt x="3394" y="2182"/>
                  </a:cubicBezTo>
                  <a:cubicBezTo>
                    <a:pt x="3394" y="2396"/>
                    <a:pt x="3477" y="2598"/>
                    <a:pt x="3632" y="2753"/>
                  </a:cubicBezTo>
                  <a:lnTo>
                    <a:pt x="4132" y="3253"/>
                  </a:lnTo>
                  <a:cubicBezTo>
                    <a:pt x="4287" y="3408"/>
                    <a:pt x="4489" y="3485"/>
                    <a:pt x="4692" y="3485"/>
                  </a:cubicBezTo>
                  <a:cubicBezTo>
                    <a:pt x="4894" y="3485"/>
                    <a:pt x="5097" y="3408"/>
                    <a:pt x="5251" y="3253"/>
                  </a:cubicBezTo>
                  <a:lnTo>
                    <a:pt x="6347" y="2158"/>
                  </a:lnTo>
                  <a:cubicBezTo>
                    <a:pt x="6369" y="2135"/>
                    <a:pt x="6387" y="2127"/>
                    <a:pt x="6403" y="2127"/>
                  </a:cubicBezTo>
                  <a:cubicBezTo>
                    <a:pt x="6413" y="2127"/>
                    <a:pt x="6421" y="2130"/>
                    <a:pt x="6430" y="2134"/>
                  </a:cubicBezTo>
                  <a:cubicBezTo>
                    <a:pt x="6442" y="2134"/>
                    <a:pt x="6466" y="2158"/>
                    <a:pt x="6478" y="2194"/>
                  </a:cubicBezTo>
                  <a:cubicBezTo>
                    <a:pt x="6537" y="2455"/>
                    <a:pt x="6573" y="2705"/>
                    <a:pt x="6537" y="2967"/>
                  </a:cubicBezTo>
                  <a:cubicBezTo>
                    <a:pt x="6478" y="3753"/>
                    <a:pt x="5966" y="4515"/>
                    <a:pt x="5216" y="4944"/>
                  </a:cubicBezTo>
                  <a:cubicBezTo>
                    <a:pt x="5144" y="4980"/>
                    <a:pt x="5108" y="5087"/>
                    <a:pt x="5156" y="5158"/>
                  </a:cubicBezTo>
                  <a:cubicBezTo>
                    <a:pt x="5187" y="5213"/>
                    <a:pt x="5244" y="5242"/>
                    <a:pt x="5300" y="5242"/>
                  </a:cubicBezTo>
                  <a:cubicBezTo>
                    <a:pt x="5329" y="5242"/>
                    <a:pt x="5358" y="5234"/>
                    <a:pt x="5382" y="5218"/>
                  </a:cubicBezTo>
                  <a:cubicBezTo>
                    <a:pt x="6228" y="4741"/>
                    <a:pt x="6823" y="3884"/>
                    <a:pt x="6883" y="2991"/>
                  </a:cubicBezTo>
                  <a:cubicBezTo>
                    <a:pt x="6871" y="2682"/>
                    <a:pt x="6859" y="2384"/>
                    <a:pt x="6775" y="2098"/>
                  </a:cubicBezTo>
                  <a:cubicBezTo>
                    <a:pt x="6752" y="1943"/>
                    <a:pt x="6632" y="1848"/>
                    <a:pt x="6478" y="1801"/>
                  </a:cubicBezTo>
                  <a:cubicBezTo>
                    <a:pt x="6440" y="1788"/>
                    <a:pt x="6402" y="1782"/>
                    <a:pt x="6364" y="1782"/>
                  </a:cubicBezTo>
                  <a:cubicBezTo>
                    <a:pt x="6258" y="1782"/>
                    <a:pt x="6155" y="1829"/>
                    <a:pt x="6085" y="1908"/>
                  </a:cubicBezTo>
                  <a:lnTo>
                    <a:pt x="4978" y="3003"/>
                  </a:lnTo>
                  <a:cubicBezTo>
                    <a:pt x="4888" y="3092"/>
                    <a:pt x="4772" y="3137"/>
                    <a:pt x="4658" y="3137"/>
                  </a:cubicBezTo>
                  <a:cubicBezTo>
                    <a:pt x="4543" y="3137"/>
                    <a:pt x="4430" y="3092"/>
                    <a:pt x="4346" y="3003"/>
                  </a:cubicBezTo>
                  <a:lnTo>
                    <a:pt x="3835" y="2503"/>
                  </a:lnTo>
                  <a:cubicBezTo>
                    <a:pt x="3751" y="2408"/>
                    <a:pt x="3704" y="2301"/>
                    <a:pt x="3704" y="2170"/>
                  </a:cubicBezTo>
                  <a:cubicBezTo>
                    <a:pt x="3704" y="2051"/>
                    <a:pt x="3751" y="1932"/>
                    <a:pt x="3835" y="1848"/>
                  </a:cubicBezTo>
                  <a:lnTo>
                    <a:pt x="4918" y="753"/>
                  </a:lnTo>
                  <a:cubicBezTo>
                    <a:pt x="5025" y="658"/>
                    <a:pt x="5073" y="491"/>
                    <a:pt x="5025" y="360"/>
                  </a:cubicBezTo>
                  <a:cubicBezTo>
                    <a:pt x="4978" y="205"/>
                    <a:pt x="4882" y="98"/>
                    <a:pt x="4727" y="74"/>
                  </a:cubicBezTo>
                  <a:cubicBezTo>
                    <a:pt x="4520" y="31"/>
                    <a:pt x="4320" y="0"/>
                    <a:pt x="41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269;p50">
              <a:extLst>
                <a:ext uri="{FF2B5EF4-FFF2-40B4-BE49-F238E27FC236}">
                  <a16:creationId xmlns:a16="http://schemas.microsoft.com/office/drawing/2014/main" id="{148165C4-EF97-44E0-8A4D-A55C64A23EE3}"/>
                </a:ext>
              </a:extLst>
            </p:cNvPr>
            <p:cNvSpPr/>
            <p:nvPr/>
          </p:nvSpPr>
          <p:spPr>
            <a:xfrm>
              <a:off x="2746995" y="4480034"/>
              <a:ext cx="232404" cy="141451"/>
            </a:xfrm>
            <a:custGeom>
              <a:avLst/>
              <a:gdLst/>
              <a:ahLst/>
              <a:cxnLst/>
              <a:rect l="l" t="t" r="r" b="b"/>
              <a:pathLst>
                <a:path w="7336" h="4465" extrusionOk="0">
                  <a:moveTo>
                    <a:pt x="5613" y="0"/>
                  </a:moveTo>
                  <a:cubicBezTo>
                    <a:pt x="5566" y="0"/>
                    <a:pt x="5522" y="19"/>
                    <a:pt x="5490" y="59"/>
                  </a:cubicBezTo>
                  <a:lnTo>
                    <a:pt x="2168" y="3905"/>
                  </a:lnTo>
                  <a:cubicBezTo>
                    <a:pt x="2049" y="4036"/>
                    <a:pt x="1870" y="4119"/>
                    <a:pt x="1692" y="4119"/>
                  </a:cubicBezTo>
                  <a:cubicBezTo>
                    <a:pt x="1513" y="4119"/>
                    <a:pt x="1334" y="4060"/>
                    <a:pt x="1203" y="3929"/>
                  </a:cubicBezTo>
                  <a:lnTo>
                    <a:pt x="549" y="3274"/>
                  </a:lnTo>
                  <a:cubicBezTo>
                    <a:pt x="429" y="3143"/>
                    <a:pt x="358" y="2976"/>
                    <a:pt x="358" y="2786"/>
                  </a:cubicBezTo>
                  <a:cubicBezTo>
                    <a:pt x="370" y="2607"/>
                    <a:pt x="441" y="2429"/>
                    <a:pt x="572" y="2321"/>
                  </a:cubicBezTo>
                  <a:lnTo>
                    <a:pt x="2334" y="821"/>
                  </a:lnTo>
                  <a:cubicBezTo>
                    <a:pt x="2406" y="762"/>
                    <a:pt x="2406" y="655"/>
                    <a:pt x="2346" y="583"/>
                  </a:cubicBezTo>
                  <a:cubicBezTo>
                    <a:pt x="2315" y="546"/>
                    <a:pt x="2271" y="528"/>
                    <a:pt x="2226" y="528"/>
                  </a:cubicBezTo>
                  <a:cubicBezTo>
                    <a:pt x="2185" y="528"/>
                    <a:pt x="2142" y="543"/>
                    <a:pt x="2108" y="571"/>
                  </a:cubicBezTo>
                  <a:lnTo>
                    <a:pt x="358" y="2071"/>
                  </a:lnTo>
                  <a:cubicBezTo>
                    <a:pt x="144" y="2250"/>
                    <a:pt x="25" y="2500"/>
                    <a:pt x="13" y="2786"/>
                  </a:cubicBezTo>
                  <a:cubicBezTo>
                    <a:pt x="1" y="3048"/>
                    <a:pt x="96" y="3322"/>
                    <a:pt x="299" y="3512"/>
                  </a:cubicBezTo>
                  <a:lnTo>
                    <a:pt x="953" y="4167"/>
                  </a:lnTo>
                  <a:cubicBezTo>
                    <a:pt x="1132" y="4357"/>
                    <a:pt x="1394" y="4465"/>
                    <a:pt x="1644" y="4465"/>
                  </a:cubicBezTo>
                  <a:lnTo>
                    <a:pt x="1680" y="4465"/>
                  </a:lnTo>
                  <a:cubicBezTo>
                    <a:pt x="1965" y="4453"/>
                    <a:pt x="2215" y="4334"/>
                    <a:pt x="2394" y="4119"/>
                  </a:cubicBezTo>
                  <a:lnTo>
                    <a:pt x="5633" y="369"/>
                  </a:lnTo>
                  <a:cubicBezTo>
                    <a:pt x="5970" y="502"/>
                    <a:pt x="6298" y="564"/>
                    <a:pt x="6648" y="564"/>
                  </a:cubicBezTo>
                  <a:cubicBezTo>
                    <a:pt x="6706" y="564"/>
                    <a:pt x="6764" y="563"/>
                    <a:pt x="6823" y="559"/>
                  </a:cubicBezTo>
                  <a:cubicBezTo>
                    <a:pt x="6942" y="559"/>
                    <a:pt x="7061" y="535"/>
                    <a:pt x="7180" y="524"/>
                  </a:cubicBezTo>
                  <a:cubicBezTo>
                    <a:pt x="7276" y="488"/>
                    <a:pt x="7335" y="404"/>
                    <a:pt x="7323" y="309"/>
                  </a:cubicBezTo>
                  <a:cubicBezTo>
                    <a:pt x="7301" y="233"/>
                    <a:pt x="7230" y="177"/>
                    <a:pt x="7145" y="177"/>
                  </a:cubicBezTo>
                  <a:cubicBezTo>
                    <a:pt x="7137" y="177"/>
                    <a:pt x="7129" y="177"/>
                    <a:pt x="7121" y="178"/>
                  </a:cubicBezTo>
                  <a:cubicBezTo>
                    <a:pt x="7026" y="190"/>
                    <a:pt x="6918" y="214"/>
                    <a:pt x="6823" y="226"/>
                  </a:cubicBezTo>
                  <a:cubicBezTo>
                    <a:pt x="6774" y="229"/>
                    <a:pt x="6725" y="230"/>
                    <a:pt x="6676" y="230"/>
                  </a:cubicBezTo>
                  <a:cubicBezTo>
                    <a:pt x="6335" y="230"/>
                    <a:pt x="6003" y="157"/>
                    <a:pt x="5680" y="12"/>
                  </a:cubicBezTo>
                  <a:cubicBezTo>
                    <a:pt x="5658" y="4"/>
                    <a:pt x="5635" y="0"/>
                    <a:pt x="56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270;p50">
              <a:extLst>
                <a:ext uri="{FF2B5EF4-FFF2-40B4-BE49-F238E27FC236}">
                  <a16:creationId xmlns:a16="http://schemas.microsoft.com/office/drawing/2014/main" id="{5D0FEB66-33C7-432A-B50D-F0A0B354DAFC}"/>
                </a:ext>
              </a:extLst>
            </p:cNvPr>
            <p:cNvSpPr/>
            <p:nvPr/>
          </p:nvSpPr>
          <p:spPr>
            <a:xfrm>
              <a:off x="2889206" y="4345046"/>
              <a:ext cx="46411" cy="47488"/>
            </a:xfrm>
            <a:custGeom>
              <a:avLst/>
              <a:gdLst/>
              <a:ahLst/>
              <a:cxnLst/>
              <a:rect l="l" t="t" r="r" b="b"/>
              <a:pathLst>
                <a:path w="1465" h="1499" extrusionOk="0">
                  <a:moveTo>
                    <a:pt x="1250" y="0"/>
                  </a:moveTo>
                  <a:cubicBezTo>
                    <a:pt x="1222" y="0"/>
                    <a:pt x="1193" y="7"/>
                    <a:pt x="1167" y="22"/>
                  </a:cubicBezTo>
                  <a:cubicBezTo>
                    <a:pt x="679" y="320"/>
                    <a:pt x="298" y="748"/>
                    <a:pt x="48" y="1260"/>
                  </a:cubicBezTo>
                  <a:cubicBezTo>
                    <a:pt x="1" y="1344"/>
                    <a:pt x="48" y="1439"/>
                    <a:pt x="120" y="1475"/>
                  </a:cubicBezTo>
                  <a:cubicBezTo>
                    <a:pt x="155" y="1498"/>
                    <a:pt x="167" y="1498"/>
                    <a:pt x="191" y="1498"/>
                  </a:cubicBezTo>
                  <a:cubicBezTo>
                    <a:pt x="251" y="1498"/>
                    <a:pt x="310" y="1463"/>
                    <a:pt x="346" y="1403"/>
                  </a:cubicBezTo>
                  <a:cubicBezTo>
                    <a:pt x="548" y="963"/>
                    <a:pt x="905" y="570"/>
                    <a:pt x="1322" y="308"/>
                  </a:cubicBezTo>
                  <a:cubicBezTo>
                    <a:pt x="1429" y="260"/>
                    <a:pt x="1465" y="153"/>
                    <a:pt x="1405" y="82"/>
                  </a:cubicBezTo>
                  <a:cubicBezTo>
                    <a:pt x="1373" y="33"/>
                    <a:pt x="1312" y="0"/>
                    <a:pt x="125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10106;p49">
            <a:extLst>
              <a:ext uri="{FF2B5EF4-FFF2-40B4-BE49-F238E27FC236}">
                <a16:creationId xmlns:a16="http://schemas.microsoft.com/office/drawing/2014/main" id="{8DCCAE15-D152-4E03-B435-F7444D564A71}"/>
              </a:ext>
            </a:extLst>
          </p:cNvPr>
          <p:cNvGrpSpPr/>
          <p:nvPr/>
        </p:nvGrpSpPr>
        <p:grpSpPr>
          <a:xfrm>
            <a:off x="5973778" y="4081165"/>
            <a:ext cx="395266" cy="351312"/>
            <a:chOff x="7929578" y="4284365"/>
            <a:chExt cx="395266" cy="351312"/>
          </a:xfrm>
          <a:solidFill>
            <a:srgbClr val="009BBF"/>
          </a:solidFill>
        </p:grpSpPr>
        <p:sp>
          <p:nvSpPr>
            <p:cNvPr id="64" name="Google Shape;10107;p49">
              <a:extLst>
                <a:ext uri="{FF2B5EF4-FFF2-40B4-BE49-F238E27FC236}">
                  <a16:creationId xmlns:a16="http://schemas.microsoft.com/office/drawing/2014/main" id="{5580B7FF-45F0-4DEE-84BE-E30DD937857D}"/>
                </a:ext>
              </a:extLst>
            </p:cNvPr>
            <p:cNvSpPr/>
            <p:nvPr/>
          </p:nvSpPr>
          <p:spPr>
            <a:xfrm>
              <a:off x="7954213" y="4588668"/>
              <a:ext cx="11394" cy="47009"/>
            </a:xfrm>
            <a:custGeom>
              <a:avLst/>
              <a:gdLst/>
              <a:ahLst/>
              <a:cxnLst/>
              <a:rect l="l" t="t" r="r" b="b"/>
              <a:pathLst>
                <a:path w="358" h="1477" extrusionOk="0">
                  <a:moveTo>
                    <a:pt x="179" y="0"/>
                  </a:moveTo>
                  <a:cubicBezTo>
                    <a:pt x="84" y="0"/>
                    <a:pt x="0" y="84"/>
                    <a:pt x="0" y="179"/>
                  </a:cubicBezTo>
                  <a:lnTo>
                    <a:pt x="0" y="1298"/>
                  </a:lnTo>
                  <a:cubicBezTo>
                    <a:pt x="0" y="1405"/>
                    <a:pt x="84" y="1477"/>
                    <a:pt x="179" y="1477"/>
                  </a:cubicBezTo>
                  <a:cubicBezTo>
                    <a:pt x="286" y="1477"/>
                    <a:pt x="358" y="1405"/>
                    <a:pt x="358" y="1298"/>
                  </a:cubicBezTo>
                  <a:lnTo>
                    <a:pt x="358" y="179"/>
                  </a:lnTo>
                  <a:cubicBezTo>
                    <a:pt x="358" y="96"/>
                    <a:pt x="286"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108;p49">
              <a:extLst>
                <a:ext uri="{FF2B5EF4-FFF2-40B4-BE49-F238E27FC236}">
                  <a16:creationId xmlns:a16="http://schemas.microsoft.com/office/drawing/2014/main" id="{288594E2-2415-4F5C-9F38-63D0D16F950D}"/>
                </a:ext>
              </a:extLst>
            </p:cNvPr>
            <p:cNvSpPr/>
            <p:nvPr/>
          </p:nvSpPr>
          <p:spPr>
            <a:xfrm>
              <a:off x="7929578" y="4432522"/>
              <a:ext cx="213372" cy="203155"/>
            </a:xfrm>
            <a:custGeom>
              <a:avLst/>
              <a:gdLst/>
              <a:ahLst/>
              <a:cxnLst/>
              <a:rect l="l" t="t" r="r" b="b"/>
              <a:pathLst>
                <a:path w="6704" h="6383" extrusionOk="0">
                  <a:moveTo>
                    <a:pt x="6192" y="1013"/>
                  </a:moveTo>
                  <a:lnTo>
                    <a:pt x="6275" y="1275"/>
                  </a:lnTo>
                  <a:cubicBezTo>
                    <a:pt x="6287" y="1358"/>
                    <a:pt x="6275" y="1430"/>
                    <a:pt x="6216" y="1489"/>
                  </a:cubicBezTo>
                  <a:lnTo>
                    <a:pt x="6108" y="1596"/>
                  </a:lnTo>
                  <a:lnTo>
                    <a:pt x="5858" y="1334"/>
                  </a:lnTo>
                  <a:lnTo>
                    <a:pt x="6192" y="1013"/>
                  </a:lnTo>
                  <a:close/>
                  <a:moveTo>
                    <a:pt x="1941" y="382"/>
                  </a:moveTo>
                  <a:cubicBezTo>
                    <a:pt x="2251" y="382"/>
                    <a:pt x="2536" y="501"/>
                    <a:pt x="2763" y="727"/>
                  </a:cubicBezTo>
                  <a:cubicBezTo>
                    <a:pt x="2965" y="953"/>
                    <a:pt x="3096" y="1251"/>
                    <a:pt x="3132" y="1573"/>
                  </a:cubicBezTo>
                  <a:cubicBezTo>
                    <a:pt x="3144" y="1692"/>
                    <a:pt x="3156" y="1846"/>
                    <a:pt x="3179" y="2001"/>
                  </a:cubicBezTo>
                  <a:cubicBezTo>
                    <a:pt x="2977" y="1680"/>
                    <a:pt x="2656" y="1430"/>
                    <a:pt x="2239" y="1287"/>
                  </a:cubicBezTo>
                  <a:cubicBezTo>
                    <a:pt x="1947" y="1199"/>
                    <a:pt x="1670" y="1191"/>
                    <a:pt x="1579" y="1191"/>
                  </a:cubicBezTo>
                  <a:cubicBezTo>
                    <a:pt x="1559" y="1191"/>
                    <a:pt x="1548" y="1192"/>
                    <a:pt x="1548" y="1192"/>
                  </a:cubicBezTo>
                  <a:cubicBezTo>
                    <a:pt x="1513" y="1192"/>
                    <a:pt x="1465" y="1204"/>
                    <a:pt x="1429" y="1251"/>
                  </a:cubicBezTo>
                  <a:lnTo>
                    <a:pt x="1108" y="1585"/>
                  </a:lnTo>
                  <a:cubicBezTo>
                    <a:pt x="1036" y="1668"/>
                    <a:pt x="1036" y="1787"/>
                    <a:pt x="1108" y="1846"/>
                  </a:cubicBezTo>
                  <a:cubicBezTo>
                    <a:pt x="1143" y="1882"/>
                    <a:pt x="1191" y="1900"/>
                    <a:pt x="1237" y="1900"/>
                  </a:cubicBezTo>
                  <a:cubicBezTo>
                    <a:pt x="1283" y="1900"/>
                    <a:pt x="1328" y="1882"/>
                    <a:pt x="1358" y="1846"/>
                  </a:cubicBezTo>
                  <a:lnTo>
                    <a:pt x="1632" y="1561"/>
                  </a:lnTo>
                  <a:cubicBezTo>
                    <a:pt x="1870" y="1573"/>
                    <a:pt x="2620" y="1668"/>
                    <a:pt x="2906" y="2299"/>
                  </a:cubicBezTo>
                  <a:cubicBezTo>
                    <a:pt x="2834" y="2763"/>
                    <a:pt x="2417" y="3120"/>
                    <a:pt x="1929" y="3120"/>
                  </a:cubicBezTo>
                  <a:cubicBezTo>
                    <a:pt x="1393" y="3120"/>
                    <a:pt x="941" y="2680"/>
                    <a:pt x="941" y="2144"/>
                  </a:cubicBezTo>
                  <a:cubicBezTo>
                    <a:pt x="941" y="2037"/>
                    <a:pt x="870" y="1966"/>
                    <a:pt x="762" y="1966"/>
                  </a:cubicBezTo>
                  <a:cubicBezTo>
                    <a:pt x="751" y="1966"/>
                    <a:pt x="715" y="1966"/>
                    <a:pt x="703" y="1977"/>
                  </a:cubicBezTo>
                  <a:cubicBezTo>
                    <a:pt x="715" y="1835"/>
                    <a:pt x="751" y="1680"/>
                    <a:pt x="751" y="1573"/>
                  </a:cubicBezTo>
                  <a:cubicBezTo>
                    <a:pt x="774" y="1251"/>
                    <a:pt x="893" y="953"/>
                    <a:pt x="1120" y="727"/>
                  </a:cubicBezTo>
                  <a:cubicBezTo>
                    <a:pt x="1334" y="501"/>
                    <a:pt x="1632" y="382"/>
                    <a:pt x="1941" y="382"/>
                  </a:cubicBezTo>
                  <a:close/>
                  <a:moveTo>
                    <a:pt x="631" y="2442"/>
                  </a:moveTo>
                  <a:cubicBezTo>
                    <a:pt x="703" y="2763"/>
                    <a:pt x="917" y="3049"/>
                    <a:pt x="1179" y="3228"/>
                  </a:cubicBezTo>
                  <a:lnTo>
                    <a:pt x="1179" y="3442"/>
                  </a:lnTo>
                  <a:lnTo>
                    <a:pt x="1167" y="3442"/>
                  </a:lnTo>
                  <a:cubicBezTo>
                    <a:pt x="822" y="3382"/>
                    <a:pt x="572" y="3287"/>
                    <a:pt x="417" y="3216"/>
                  </a:cubicBezTo>
                  <a:cubicBezTo>
                    <a:pt x="405" y="3216"/>
                    <a:pt x="417" y="3204"/>
                    <a:pt x="417" y="3204"/>
                  </a:cubicBezTo>
                  <a:cubicBezTo>
                    <a:pt x="501" y="2989"/>
                    <a:pt x="572" y="2728"/>
                    <a:pt x="631" y="2442"/>
                  </a:cubicBezTo>
                  <a:close/>
                  <a:moveTo>
                    <a:pt x="3239" y="2454"/>
                  </a:moveTo>
                  <a:cubicBezTo>
                    <a:pt x="3275" y="2692"/>
                    <a:pt x="3334" y="2942"/>
                    <a:pt x="3418" y="3144"/>
                  </a:cubicBezTo>
                  <a:lnTo>
                    <a:pt x="3084" y="3454"/>
                  </a:lnTo>
                  <a:cubicBezTo>
                    <a:pt x="3037" y="3478"/>
                    <a:pt x="3001" y="3513"/>
                    <a:pt x="2941" y="3513"/>
                  </a:cubicBezTo>
                  <a:lnTo>
                    <a:pt x="2894" y="3513"/>
                  </a:lnTo>
                  <a:cubicBezTo>
                    <a:pt x="2775" y="3513"/>
                    <a:pt x="2679" y="3418"/>
                    <a:pt x="2679" y="3299"/>
                  </a:cubicBezTo>
                  <a:lnTo>
                    <a:pt x="2679" y="3239"/>
                  </a:lnTo>
                  <a:cubicBezTo>
                    <a:pt x="2953" y="3061"/>
                    <a:pt x="3144" y="2787"/>
                    <a:pt x="3239" y="2454"/>
                  </a:cubicBezTo>
                  <a:close/>
                  <a:moveTo>
                    <a:pt x="2358" y="3418"/>
                  </a:moveTo>
                  <a:cubicBezTo>
                    <a:pt x="2370" y="3525"/>
                    <a:pt x="2429" y="3620"/>
                    <a:pt x="2489" y="3692"/>
                  </a:cubicBezTo>
                  <a:lnTo>
                    <a:pt x="2203" y="3954"/>
                  </a:lnTo>
                  <a:cubicBezTo>
                    <a:pt x="2132" y="4031"/>
                    <a:pt x="2033" y="4070"/>
                    <a:pt x="1934" y="4070"/>
                  </a:cubicBezTo>
                  <a:cubicBezTo>
                    <a:pt x="1834" y="4070"/>
                    <a:pt x="1733" y="4031"/>
                    <a:pt x="1655" y="3954"/>
                  </a:cubicBezTo>
                  <a:lnTo>
                    <a:pt x="1489" y="3799"/>
                  </a:lnTo>
                  <a:cubicBezTo>
                    <a:pt x="1524" y="3740"/>
                    <a:pt x="1536" y="3680"/>
                    <a:pt x="1536" y="3620"/>
                  </a:cubicBezTo>
                  <a:lnTo>
                    <a:pt x="1536" y="3418"/>
                  </a:lnTo>
                  <a:cubicBezTo>
                    <a:pt x="1667" y="3466"/>
                    <a:pt x="1810" y="3478"/>
                    <a:pt x="1941" y="3478"/>
                  </a:cubicBezTo>
                  <a:cubicBezTo>
                    <a:pt x="2084" y="3478"/>
                    <a:pt x="2227" y="3454"/>
                    <a:pt x="2358" y="3418"/>
                  </a:cubicBezTo>
                  <a:close/>
                  <a:moveTo>
                    <a:pt x="1941" y="1"/>
                  </a:moveTo>
                  <a:cubicBezTo>
                    <a:pt x="1120" y="1"/>
                    <a:pt x="465" y="656"/>
                    <a:pt x="393" y="1537"/>
                  </a:cubicBezTo>
                  <a:cubicBezTo>
                    <a:pt x="358" y="1882"/>
                    <a:pt x="239" y="2644"/>
                    <a:pt x="72" y="3061"/>
                  </a:cubicBezTo>
                  <a:cubicBezTo>
                    <a:pt x="0" y="3251"/>
                    <a:pt x="96" y="3454"/>
                    <a:pt x="274" y="3537"/>
                  </a:cubicBezTo>
                  <a:cubicBezTo>
                    <a:pt x="405" y="3597"/>
                    <a:pt x="608" y="3692"/>
                    <a:pt x="893" y="3751"/>
                  </a:cubicBezTo>
                  <a:lnTo>
                    <a:pt x="417" y="3990"/>
                  </a:lnTo>
                  <a:cubicBezTo>
                    <a:pt x="155" y="4121"/>
                    <a:pt x="0" y="4371"/>
                    <a:pt x="0" y="4668"/>
                  </a:cubicBezTo>
                  <a:lnTo>
                    <a:pt x="0" y="6204"/>
                  </a:lnTo>
                  <a:cubicBezTo>
                    <a:pt x="0" y="6311"/>
                    <a:pt x="72" y="6383"/>
                    <a:pt x="179" y="6383"/>
                  </a:cubicBezTo>
                  <a:cubicBezTo>
                    <a:pt x="286" y="6383"/>
                    <a:pt x="358" y="6311"/>
                    <a:pt x="358" y="6204"/>
                  </a:cubicBezTo>
                  <a:lnTo>
                    <a:pt x="358" y="4668"/>
                  </a:lnTo>
                  <a:cubicBezTo>
                    <a:pt x="358" y="4525"/>
                    <a:pt x="453" y="4371"/>
                    <a:pt x="584" y="4311"/>
                  </a:cubicBezTo>
                  <a:lnTo>
                    <a:pt x="1191" y="4013"/>
                  </a:lnTo>
                  <a:lnTo>
                    <a:pt x="1405" y="4216"/>
                  </a:lnTo>
                  <a:cubicBezTo>
                    <a:pt x="1548" y="4347"/>
                    <a:pt x="1739" y="4418"/>
                    <a:pt x="1929" y="4418"/>
                  </a:cubicBezTo>
                  <a:cubicBezTo>
                    <a:pt x="2120" y="4418"/>
                    <a:pt x="2310" y="4347"/>
                    <a:pt x="2453" y="4216"/>
                  </a:cubicBezTo>
                  <a:lnTo>
                    <a:pt x="2822" y="3859"/>
                  </a:lnTo>
                  <a:lnTo>
                    <a:pt x="2929" y="3859"/>
                  </a:lnTo>
                  <a:cubicBezTo>
                    <a:pt x="3084" y="3859"/>
                    <a:pt x="3215" y="3799"/>
                    <a:pt x="3322" y="3692"/>
                  </a:cubicBezTo>
                  <a:lnTo>
                    <a:pt x="5584" y="1561"/>
                  </a:lnTo>
                  <a:lnTo>
                    <a:pt x="5835" y="1811"/>
                  </a:lnTo>
                  <a:lnTo>
                    <a:pt x="3001" y="4656"/>
                  </a:lnTo>
                  <a:cubicBezTo>
                    <a:pt x="2822" y="4835"/>
                    <a:pt x="2715" y="5073"/>
                    <a:pt x="2715" y="5347"/>
                  </a:cubicBezTo>
                  <a:lnTo>
                    <a:pt x="2715" y="6192"/>
                  </a:lnTo>
                  <a:cubicBezTo>
                    <a:pt x="2715" y="6299"/>
                    <a:pt x="2787" y="6371"/>
                    <a:pt x="2894" y="6371"/>
                  </a:cubicBezTo>
                  <a:cubicBezTo>
                    <a:pt x="3001" y="6371"/>
                    <a:pt x="3072" y="6299"/>
                    <a:pt x="3072" y="6192"/>
                  </a:cubicBezTo>
                  <a:lnTo>
                    <a:pt x="3072" y="5371"/>
                  </a:lnTo>
                  <a:cubicBezTo>
                    <a:pt x="3072" y="5204"/>
                    <a:pt x="3132" y="5061"/>
                    <a:pt x="3251" y="4954"/>
                  </a:cubicBezTo>
                  <a:lnTo>
                    <a:pt x="6466" y="1739"/>
                  </a:lnTo>
                  <a:cubicBezTo>
                    <a:pt x="6597" y="1608"/>
                    <a:pt x="6656" y="1394"/>
                    <a:pt x="6608" y="1204"/>
                  </a:cubicBezTo>
                  <a:lnTo>
                    <a:pt x="6513" y="727"/>
                  </a:lnTo>
                  <a:lnTo>
                    <a:pt x="6632" y="608"/>
                  </a:lnTo>
                  <a:cubicBezTo>
                    <a:pt x="6704" y="537"/>
                    <a:pt x="6704" y="430"/>
                    <a:pt x="6644" y="358"/>
                  </a:cubicBezTo>
                  <a:cubicBezTo>
                    <a:pt x="6607" y="321"/>
                    <a:pt x="6560" y="303"/>
                    <a:pt x="6513" y="303"/>
                  </a:cubicBezTo>
                  <a:cubicBezTo>
                    <a:pt x="6470" y="303"/>
                    <a:pt x="6428" y="318"/>
                    <a:pt x="6394" y="346"/>
                  </a:cubicBezTo>
                  <a:lnTo>
                    <a:pt x="3727" y="2858"/>
                  </a:lnTo>
                  <a:cubicBezTo>
                    <a:pt x="3608" y="2430"/>
                    <a:pt x="3501" y="1846"/>
                    <a:pt x="3489" y="1537"/>
                  </a:cubicBezTo>
                  <a:cubicBezTo>
                    <a:pt x="3429" y="656"/>
                    <a:pt x="2751" y="1"/>
                    <a:pt x="19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109;p49">
              <a:extLst>
                <a:ext uri="{FF2B5EF4-FFF2-40B4-BE49-F238E27FC236}">
                  <a16:creationId xmlns:a16="http://schemas.microsoft.com/office/drawing/2014/main" id="{90847DFA-7C5C-4328-BF8F-16BADC18628F}"/>
                </a:ext>
              </a:extLst>
            </p:cNvPr>
            <p:cNvSpPr/>
            <p:nvPr/>
          </p:nvSpPr>
          <p:spPr>
            <a:xfrm>
              <a:off x="8090243" y="4284365"/>
              <a:ext cx="234601" cy="196344"/>
            </a:xfrm>
            <a:custGeom>
              <a:avLst/>
              <a:gdLst/>
              <a:ahLst/>
              <a:cxnLst/>
              <a:rect l="l" t="t" r="r" b="b"/>
              <a:pathLst>
                <a:path w="7371" h="6169" extrusionOk="0">
                  <a:moveTo>
                    <a:pt x="572" y="1"/>
                  </a:moveTo>
                  <a:cubicBezTo>
                    <a:pt x="251" y="1"/>
                    <a:pt x="1" y="251"/>
                    <a:pt x="1" y="560"/>
                  </a:cubicBezTo>
                  <a:lnTo>
                    <a:pt x="1" y="5275"/>
                  </a:lnTo>
                  <a:cubicBezTo>
                    <a:pt x="1" y="5382"/>
                    <a:pt x="72" y="5454"/>
                    <a:pt x="179" y="5454"/>
                  </a:cubicBezTo>
                  <a:cubicBezTo>
                    <a:pt x="286" y="5454"/>
                    <a:pt x="358" y="5382"/>
                    <a:pt x="358" y="5275"/>
                  </a:cubicBezTo>
                  <a:lnTo>
                    <a:pt x="358" y="560"/>
                  </a:lnTo>
                  <a:cubicBezTo>
                    <a:pt x="358" y="441"/>
                    <a:pt x="453" y="358"/>
                    <a:pt x="572" y="358"/>
                  </a:cubicBezTo>
                  <a:lnTo>
                    <a:pt x="6787" y="358"/>
                  </a:lnTo>
                  <a:cubicBezTo>
                    <a:pt x="6906" y="358"/>
                    <a:pt x="7002" y="441"/>
                    <a:pt x="7002" y="560"/>
                  </a:cubicBezTo>
                  <a:lnTo>
                    <a:pt x="7002" y="5608"/>
                  </a:lnTo>
                  <a:cubicBezTo>
                    <a:pt x="7002" y="5728"/>
                    <a:pt x="6906" y="5811"/>
                    <a:pt x="6787" y="5811"/>
                  </a:cubicBezTo>
                  <a:lnTo>
                    <a:pt x="2191" y="5811"/>
                  </a:lnTo>
                  <a:cubicBezTo>
                    <a:pt x="2084" y="5811"/>
                    <a:pt x="2013" y="5894"/>
                    <a:pt x="2013" y="5989"/>
                  </a:cubicBezTo>
                  <a:cubicBezTo>
                    <a:pt x="2013" y="6097"/>
                    <a:pt x="2084" y="6168"/>
                    <a:pt x="2191" y="6168"/>
                  </a:cubicBezTo>
                  <a:lnTo>
                    <a:pt x="6787" y="6168"/>
                  </a:lnTo>
                  <a:cubicBezTo>
                    <a:pt x="7097" y="6168"/>
                    <a:pt x="7359" y="5918"/>
                    <a:pt x="7359" y="5608"/>
                  </a:cubicBezTo>
                  <a:lnTo>
                    <a:pt x="7359" y="560"/>
                  </a:lnTo>
                  <a:cubicBezTo>
                    <a:pt x="7371" y="251"/>
                    <a:pt x="7097" y="1"/>
                    <a:pt x="67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110;p49">
              <a:extLst>
                <a:ext uri="{FF2B5EF4-FFF2-40B4-BE49-F238E27FC236}">
                  <a16:creationId xmlns:a16="http://schemas.microsoft.com/office/drawing/2014/main" id="{E5F597EC-FD8B-482D-8512-4DA2AAE787C4}"/>
                </a:ext>
              </a:extLst>
            </p:cNvPr>
            <p:cNvSpPr/>
            <p:nvPr/>
          </p:nvSpPr>
          <p:spPr>
            <a:xfrm>
              <a:off x="8145591" y="4309382"/>
              <a:ext cx="136063" cy="135299"/>
            </a:xfrm>
            <a:custGeom>
              <a:avLst/>
              <a:gdLst/>
              <a:ahLst/>
              <a:cxnLst/>
              <a:rect l="l" t="t" r="r" b="b"/>
              <a:pathLst>
                <a:path w="4275" h="4251" extrusionOk="0">
                  <a:moveTo>
                    <a:pt x="1953" y="739"/>
                  </a:moveTo>
                  <a:cubicBezTo>
                    <a:pt x="2322" y="739"/>
                    <a:pt x="2655" y="882"/>
                    <a:pt x="2917" y="1084"/>
                  </a:cubicBezTo>
                  <a:lnTo>
                    <a:pt x="1822" y="2179"/>
                  </a:lnTo>
                  <a:cubicBezTo>
                    <a:pt x="1750" y="2263"/>
                    <a:pt x="1750" y="2382"/>
                    <a:pt x="1822" y="2441"/>
                  </a:cubicBezTo>
                  <a:cubicBezTo>
                    <a:pt x="1845" y="2465"/>
                    <a:pt x="1905" y="2501"/>
                    <a:pt x="1953" y="2501"/>
                  </a:cubicBezTo>
                  <a:cubicBezTo>
                    <a:pt x="2000" y="2501"/>
                    <a:pt x="2048" y="2477"/>
                    <a:pt x="2084" y="2441"/>
                  </a:cubicBezTo>
                  <a:lnTo>
                    <a:pt x="2643" y="1882"/>
                  </a:lnTo>
                  <a:cubicBezTo>
                    <a:pt x="2715" y="2001"/>
                    <a:pt x="2762" y="2155"/>
                    <a:pt x="2762" y="2298"/>
                  </a:cubicBezTo>
                  <a:cubicBezTo>
                    <a:pt x="2762" y="2739"/>
                    <a:pt x="2405" y="3096"/>
                    <a:pt x="1965" y="3096"/>
                  </a:cubicBezTo>
                  <a:cubicBezTo>
                    <a:pt x="1536" y="3096"/>
                    <a:pt x="1179" y="2739"/>
                    <a:pt x="1179" y="2298"/>
                  </a:cubicBezTo>
                  <a:cubicBezTo>
                    <a:pt x="1179" y="1870"/>
                    <a:pt x="1536" y="1513"/>
                    <a:pt x="1965" y="1513"/>
                  </a:cubicBezTo>
                  <a:cubicBezTo>
                    <a:pt x="2072" y="1513"/>
                    <a:pt x="2143" y="1441"/>
                    <a:pt x="2143" y="1334"/>
                  </a:cubicBezTo>
                  <a:cubicBezTo>
                    <a:pt x="2143" y="1227"/>
                    <a:pt x="2072" y="1155"/>
                    <a:pt x="1965" y="1155"/>
                  </a:cubicBezTo>
                  <a:cubicBezTo>
                    <a:pt x="1334" y="1155"/>
                    <a:pt x="822" y="1679"/>
                    <a:pt x="822" y="2298"/>
                  </a:cubicBezTo>
                  <a:cubicBezTo>
                    <a:pt x="822" y="2941"/>
                    <a:pt x="1345" y="3453"/>
                    <a:pt x="1965" y="3453"/>
                  </a:cubicBezTo>
                  <a:cubicBezTo>
                    <a:pt x="2607" y="3453"/>
                    <a:pt x="3119" y="2929"/>
                    <a:pt x="3119" y="2298"/>
                  </a:cubicBezTo>
                  <a:cubicBezTo>
                    <a:pt x="3119" y="2060"/>
                    <a:pt x="3036" y="1822"/>
                    <a:pt x="2893" y="1632"/>
                  </a:cubicBezTo>
                  <a:lnTo>
                    <a:pt x="3191" y="1334"/>
                  </a:lnTo>
                  <a:cubicBezTo>
                    <a:pt x="3381" y="1608"/>
                    <a:pt x="3512" y="1953"/>
                    <a:pt x="3512" y="2310"/>
                  </a:cubicBezTo>
                  <a:cubicBezTo>
                    <a:pt x="3512" y="3168"/>
                    <a:pt x="2822" y="3870"/>
                    <a:pt x="1953" y="3870"/>
                  </a:cubicBezTo>
                  <a:cubicBezTo>
                    <a:pt x="1095" y="3870"/>
                    <a:pt x="393" y="3168"/>
                    <a:pt x="393" y="2310"/>
                  </a:cubicBezTo>
                  <a:cubicBezTo>
                    <a:pt x="393" y="1441"/>
                    <a:pt x="1095" y="739"/>
                    <a:pt x="1953" y="739"/>
                  </a:cubicBezTo>
                  <a:close/>
                  <a:moveTo>
                    <a:pt x="3500" y="0"/>
                  </a:moveTo>
                  <a:cubicBezTo>
                    <a:pt x="3393" y="0"/>
                    <a:pt x="3322" y="72"/>
                    <a:pt x="3322" y="179"/>
                  </a:cubicBezTo>
                  <a:lnTo>
                    <a:pt x="3322" y="679"/>
                  </a:lnTo>
                  <a:lnTo>
                    <a:pt x="3179" y="834"/>
                  </a:lnTo>
                  <a:cubicBezTo>
                    <a:pt x="2846" y="548"/>
                    <a:pt x="2417" y="381"/>
                    <a:pt x="1941" y="381"/>
                  </a:cubicBezTo>
                  <a:cubicBezTo>
                    <a:pt x="869" y="381"/>
                    <a:pt x="0" y="1251"/>
                    <a:pt x="0" y="2322"/>
                  </a:cubicBezTo>
                  <a:cubicBezTo>
                    <a:pt x="0" y="3394"/>
                    <a:pt x="869" y="4251"/>
                    <a:pt x="1941" y="4251"/>
                  </a:cubicBezTo>
                  <a:cubicBezTo>
                    <a:pt x="3012" y="4251"/>
                    <a:pt x="3870" y="3394"/>
                    <a:pt x="3870" y="2322"/>
                  </a:cubicBezTo>
                  <a:cubicBezTo>
                    <a:pt x="3870" y="1858"/>
                    <a:pt x="3715" y="1429"/>
                    <a:pt x="3429" y="1084"/>
                  </a:cubicBezTo>
                  <a:lnTo>
                    <a:pt x="3572" y="941"/>
                  </a:lnTo>
                  <a:lnTo>
                    <a:pt x="4084" y="941"/>
                  </a:lnTo>
                  <a:cubicBezTo>
                    <a:pt x="4191" y="941"/>
                    <a:pt x="4262" y="858"/>
                    <a:pt x="4262" y="751"/>
                  </a:cubicBezTo>
                  <a:cubicBezTo>
                    <a:pt x="4262" y="655"/>
                    <a:pt x="4191" y="584"/>
                    <a:pt x="4084" y="584"/>
                  </a:cubicBezTo>
                  <a:lnTo>
                    <a:pt x="3929" y="584"/>
                  </a:lnTo>
                  <a:lnTo>
                    <a:pt x="4203" y="310"/>
                  </a:lnTo>
                  <a:cubicBezTo>
                    <a:pt x="4274" y="239"/>
                    <a:pt x="4274" y="120"/>
                    <a:pt x="4203" y="60"/>
                  </a:cubicBezTo>
                  <a:cubicBezTo>
                    <a:pt x="4167" y="24"/>
                    <a:pt x="4120" y="6"/>
                    <a:pt x="4073" y="6"/>
                  </a:cubicBezTo>
                  <a:cubicBezTo>
                    <a:pt x="4027" y="6"/>
                    <a:pt x="3983" y="24"/>
                    <a:pt x="3953" y="60"/>
                  </a:cubicBezTo>
                  <a:lnTo>
                    <a:pt x="3679" y="322"/>
                  </a:lnTo>
                  <a:lnTo>
                    <a:pt x="3679" y="179"/>
                  </a:lnTo>
                  <a:cubicBezTo>
                    <a:pt x="3679" y="72"/>
                    <a:pt x="3608" y="0"/>
                    <a:pt x="35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90526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EEEEEE"/>
            </a:gs>
            <a:gs pos="6700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86B954C-3D49-4173-9A36-D9C350D72ACB}"/>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2" name="Picture 1">
            <a:extLst>
              <a:ext uri="{FF2B5EF4-FFF2-40B4-BE49-F238E27FC236}">
                <a16:creationId xmlns:a16="http://schemas.microsoft.com/office/drawing/2014/main" id="{C70FC07F-4D10-460C-8072-EB303846CF87}"/>
              </a:ext>
            </a:extLst>
          </p:cNvPr>
          <p:cNvPicPr>
            <a:picLocks noChangeAspect="1"/>
          </p:cNvPicPr>
          <p:nvPr/>
        </p:nvPicPr>
        <p:blipFill>
          <a:blip r:embed="rId3"/>
          <a:stretch>
            <a:fillRect/>
          </a:stretch>
        </p:blipFill>
        <p:spPr>
          <a:xfrm>
            <a:off x="1112727" y="3492500"/>
            <a:ext cx="3335974" cy="2221811"/>
          </a:xfrm>
          <a:prstGeom prst="rect">
            <a:avLst/>
          </a:prstGeom>
          <a:ln w="57150">
            <a:noFill/>
          </a:ln>
          <a:effectLst/>
        </p:spPr>
      </p:pic>
      <p:pic>
        <p:nvPicPr>
          <p:cNvPr id="3" name="Picture 2">
            <a:extLst>
              <a:ext uri="{FF2B5EF4-FFF2-40B4-BE49-F238E27FC236}">
                <a16:creationId xmlns:a16="http://schemas.microsoft.com/office/drawing/2014/main" id="{E3877C58-F460-490E-ADBF-05EA970903D7}"/>
              </a:ext>
            </a:extLst>
          </p:cNvPr>
          <p:cNvPicPr>
            <a:picLocks noChangeAspect="1"/>
          </p:cNvPicPr>
          <p:nvPr/>
        </p:nvPicPr>
        <p:blipFill>
          <a:blip r:embed="rId4"/>
          <a:stretch>
            <a:fillRect/>
          </a:stretch>
        </p:blipFill>
        <p:spPr>
          <a:xfrm>
            <a:off x="4709838" y="3492500"/>
            <a:ext cx="3338787" cy="2221811"/>
          </a:xfrm>
          <a:prstGeom prst="rect">
            <a:avLst/>
          </a:prstGeom>
          <a:ln w="57150">
            <a:noFill/>
          </a:ln>
          <a:effectLst/>
        </p:spPr>
      </p:pic>
      <p:pic>
        <p:nvPicPr>
          <p:cNvPr id="9" name="Picture 8">
            <a:extLst>
              <a:ext uri="{FF2B5EF4-FFF2-40B4-BE49-F238E27FC236}">
                <a16:creationId xmlns:a16="http://schemas.microsoft.com/office/drawing/2014/main" id="{577FA92F-286C-4834-9714-C42FC1C99B6E}"/>
              </a:ext>
            </a:extLst>
          </p:cNvPr>
          <p:cNvPicPr>
            <a:picLocks noChangeAspect="1"/>
          </p:cNvPicPr>
          <p:nvPr/>
        </p:nvPicPr>
        <p:blipFill rotWithShape="1">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4261894" y="5844279"/>
            <a:ext cx="620211" cy="629752"/>
          </a:xfrm>
          <a:prstGeom prst="rect">
            <a:avLst/>
          </a:prstGeom>
        </p:spPr>
      </p:pic>
      <p:pic>
        <p:nvPicPr>
          <p:cNvPr id="19" name="Picture 4" descr="Comox is a Municipality in British Columbia">
            <a:extLst>
              <a:ext uri="{FF2B5EF4-FFF2-40B4-BE49-F238E27FC236}">
                <a16:creationId xmlns:a16="http://schemas.microsoft.com/office/drawing/2014/main" id="{11CDE7D6-B028-4CDC-B6C6-14FA9E6F2E37}"/>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095375" y="571501"/>
            <a:ext cx="6953250" cy="2734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482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9279E79-4FFB-4396-A6D9-8D75DB33210B}"/>
              </a:ext>
            </a:extLst>
          </p:cNvPr>
          <p:cNvPicPr>
            <a:picLocks noChangeAspect="1"/>
          </p:cNvPicPr>
          <p:nvPr/>
        </p:nvPicPr>
        <p:blipFill>
          <a:blip r:embed="rId3">
            <a:duotone>
              <a:schemeClr val="bg2">
                <a:shade val="45000"/>
                <a:satMod val="135000"/>
              </a:schemeClr>
              <a:prstClr val="white"/>
            </a:duotone>
          </a:blip>
          <a:stretch>
            <a:fillRect/>
          </a:stretch>
        </p:blipFill>
        <p:spPr>
          <a:xfrm>
            <a:off x="0" y="0"/>
            <a:ext cx="9144000" cy="6857999"/>
          </a:xfrm>
          <a:prstGeom prst="rect">
            <a:avLst/>
          </a:prstGeom>
        </p:spPr>
      </p:pic>
      <p:pic>
        <p:nvPicPr>
          <p:cNvPr id="13" name="Picture 12">
            <a:extLst>
              <a:ext uri="{FF2B5EF4-FFF2-40B4-BE49-F238E27FC236}">
                <a16:creationId xmlns:a16="http://schemas.microsoft.com/office/drawing/2014/main" id="{1D32643E-2BB5-4F4A-B3DA-19995700A5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68849" y="6239095"/>
            <a:ext cx="1933246" cy="484973"/>
          </a:xfrm>
          <a:prstGeom prst="rect">
            <a:avLst/>
          </a:prstGeom>
        </p:spPr>
      </p:pic>
      <p:sp>
        <p:nvSpPr>
          <p:cNvPr id="7" name="Rectangle 6">
            <a:extLst>
              <a:ext uri="{FF2B5EF4-FFF2-40B4-BE49-F238E27FC236}">
                <a16:creationId xmlns:a16="http://schemas.microsoft.com/office/drawing/2014/main" id="{F95CC240-AA3A-4236-9E6B-2659D2513313}"/>
              </a:ext>
            </a:extLst>
          </p:cNvPr>
          <p:cNvSpPr/>
          <p:nvPr/>
        </p:nvSpPr>
        <p:spPr>
          <a:xfrm>
            <a:off x="542441" y="2333570"/>
            <a:ext cx="3223647" cy="1968285"/>
          </a:xfrm>
          <a:prstGeom prst="rect">
            <a:avLst/>
          </a:prstGeom>
          <a:solidFill>
            <a:srgbClr val="009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latin typeface="Proxima Nova Th" panose="02000506030000020004" pitchFamily="50" charset="0"/>
              </a:rPr>
              <a:t>TCA Data</a:t>
            </a:r>
          </a:p>
        </p:txBody>
      </p:sp>
      <p:sp>
        <p:nvSpPr>
          <p:cNvPr id="8" name="Rectangle 7">
            <a:extLst>
              <a:ext uri="{FF2B5EF4-FFF2-40B4-BE49-F238E27FC236}">
                <a16:creationId xmlns:a16="http://schemas.microsoft.com/office/drawing/2014/main" id="{8E7C456C-4927-4432-B1BC-50044AD9DE6B}"/>
              </a:ext>
            </a:extLst>
          </p:cNvPr>
          <p:cNvSpPr/>
          <p:nvPr/>
        </p:nvSpPr>
        <p:spPr>
          <a:xfrm>
            <a:off x="5238429" y="2333569"/>
            <a:ext cx="3223647" cy="1968285"/>
          </a:xfrm>
          <a:prstGeom prst="rect">
            <a:avLst/>
          </a:prstGeom>
          <a:solidFill>
            <a:srgbClr val="009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latin typeface="Proxima Nova Th" panose="02000506030000020004" pitchFamily="50" charset="0"/>
              </a:rPr>
              <a:t>Asset Management </a:t>
            </a:r>
          </a:p>
        </p:txBody>
      </p:sp>
      <p:sp>
        <p:nvSpPr>
          <p:cNvPr id="10" name="Arrow: Left-Right 9">
            <a:extLst>
              <a:ext uri="{FF2B5EF4-FFF2-40B4-BE49-F238E27FC236}">
                <a16:creationId xmlns:a16="http://schemas.microsoft.com/office/drawing/2014/main" id="{6FF30337-0598-4AC4-9ED4-52DAF0E77B33}"/>
              </a:ext>
            </a:extLst>
          </p:cNvPr>
          <p:cNvSpPr/>
          <p:nvPr/>
        </p:nvSpPr>
        <p:spPr>
          <a:xfrm>
            <a:off x="3983065" y="3247971"/>
            <a:ext cx="1038387" cy="309966"/>
          </a:xfrm>
          <a:prstGeom prst="leftRightArrow">
            <a:avLst/>
          </a:prstGeom>
          <a:solidFill>
            <a:srgbClr val="009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Content Placeholder 2">
            <a:extLst>
              <a:ext uri="{FF2B5EF4-FFF2-40B4-BE49-F238E27FC236}">
                <a16:creationId xmlns:a16="http://schemas.microsoft.com/office/drawing/2014/main" id="{CFEE192A-DB7A-4553-B838-DBEA6AB81824}"/>
              </a:ext>
            </a:extLst>
          </p:cNvPr>
          <p:cNvSpPr txBox="1">
            <a:spLocks/>
          </p:cNvSpPr>
          <p:nvPr/>
        </p:nvSpPr>
        <p:spPr>
          <a:xfrm>
            <a:off x="339214" y="1336247"/>
            <a:ext cx="8578311" cy="711082"/>
          </a:xfrm>
          <a:prstGeom prst="rect">
            <a:avLst/>
          </a:prstGeom>
        </p:spPr>
        <p:txBody>
          <a:bodyPr spcFirstLastPara="1" vert="horz" wrap="square" lIns="91425" tIns="91425" rIns="91425" bIns="91425" rtlCol="0" anchor="t" anchorCtr="0">
            <a:normAutofit/>
          </a:bodyPr>
          <a:lstStyle>
            <a:lvl1pPr marL="457189" lvl="0" indent="-342891" algn="l" defTabSz="685584" rtl="0" eaLnBrk="1" latinLnBrk="0" hangingPunct="1">
              <a:spcBef>
                <a:spcPts val="0"/>
              </a:spcBef>
              <a:spcAft>
                <a:spcPts val="0"/>
              </a:spcAft>
              <a:buSzPts val="1800"/>
              <a:buFont typeface="Arial" pitchFamily="34" charset="0"/>
              <a:buChar char="●"/>
              <a:defRPr sz="2024" kern="1200">
                <a:solidFill>
                  <a:schemeClr val="tx1"/>
                </a:solidFill>
                <a:latin typeface="+mj-lt"/>
                <a:ea typeface="+mn-ea"/>
                <a:cs typeface="+mn-cs"/>
              </a:defRPr>
            </a:lvl1pPr>
            <a:lvl2pPr marL="914377" lvl="1" indent="-317492" algn="l" defTabSz="685584" rtl="0" eaLnBrk="1" latinLnBrk="0" hangingPunct="1">
              <a:spcBef>
                <a:spcPts val="1600"/>
              </a:spcBef>
              <a:spcAft>
                <a:spcPts val="0"/>
              </a:spcAft>
              <a:buSzPts val="1400"/>
              <a:buFont typeface="Arial" pitchFamily="34" charset="0"/>
              <a:buChar char="○"/>
              <a:defRPr sz="1799" kern="1200">
                <a:solidFill>
                  <a:schemeClr val="tx1"/>
                </a:solidFill>
                <a:latin typeface="+mj-lt"/>
                <a:ea typeface="+mn-ea"/>
                <a:cs typeface="+mn-cs"/>
              </a:defRPr>
            </a:lvl2pPr>
            <a:lvl3pPr marL="1371566" lvl="2" indent="-317492" algn="l" defTabSz="685584" rtl="0" eaLnBrk="1" latinLnBrk="0" hangingPunct="1">
              <a:spcBef>
                <a:spcPts val="1600"/>
              </a:spcBef>
              <a:spcAft>
                <a:spcPts val="0"/>
              </a:spcAft>
              <a:buSzPts val="1400"/>
              <a:buFont typeface="Arial" pitchFamily="34" charset="0"/>
              <a:buChar char="■"/>
              <a:defRPr sz="1349" kern="1200">
                <a:solidFill>
                  <a:schemeClr val="tx1"/>
                </a:solidFill>
                <a:latin typeface="+mj-lt"/>
                <a:ea typeface="+mn-ea"/>
                <a:cs typeface="+mn-cs"/>
              </a:defRPr>
            </a:lvl3pPr>
            <a:lvl4pPr marL="1828754" lvl="3" indent="-317492" algn="l" defTabSz="685584" rtl="0" eaLnBrk="1" latinLnBrk="0" hangingPunct="1">
              <a:spcBef>
                <a:spcPts val="1600"/>
              </a:spcBef>
              <a:spcAft>
                <a:spcPts val="0"/>
              </a:spcAft>
              <a:buSzPts val="1400"/>
              <a:buFont typeface="Arial" pitchFamily="34" charset="0"/>
              <a:buChar char="●"/>
              <a:defRPr sz="1125" kern="1200">
                <a:solidFill>
                  <a:schemeClr val="tx1"/>
                </a:solidFill>
                <a:latin typeface="+mj-lt"/>
                <a:ea typeface="+mn-ea"/>
                <a:cs typeface="+mn-cs"/>
              </a:defRPr>
            </a:lvl4pPr>
            <a:lvl5pPr marL="2285943" lvl="4" indent="-317492" algn="l" defTabSz="685584" rtl="0" eaLnBrk="1" latinLnBrk="0" hangingPunct="1">
              <a:spcBef>
                <a:spcPts val="1600"/>
              </a:spcBef>
              <a:spcAft>
                <a:spcPts val="0"/>
              </a:spcAft>
              <a:buSzPts val="1400"/>
              <a:buFont typeface="Arial" pitchFamily="34" charset="0"/>
              <a:buChar char="○"/>
              <a:defRPr sz="1125" kern="1200">
                <a:solidFill>
                  <a:schemeClr val="tx1"/>
                </a:solidFill>
                <a:latin typeface="+mj-lt"/>
                <a:ea typeface="+mn-ea"/>
                <a:cs typeface="+mn-cs"/>
              </a:defRPr>
            </a:lvl5pPr>
            <a:lvl6pPr marL="2743131" lvl="5" indent="-317492" algn="l" defTabSz="685584" rtl="0" eaLnBrk="1" latinLnBrk="0" hangingPunct="1">
              <a:spcBef>
                <a:spcPts val="1600"/>
              </a:spcBef>
              <a:spcAft>
                <a:spcPts val="0"/>
              </a:spcAft>
              <a:buSzPts val="1400"/>
              <a:buFont typeface="Arial" pitchFamily="34" charset="0"/>
              <a:buChar char="■"/>
              <a:defRPr sz="1500" kern="1200">
                <a:solidFill>
                  <a:schemeClr val="tx1"/>
                </a:solidFill>
                <a:latin typeface="+mn-lt"/>
                <a:ea typeface="+mn-ea"/>
                <a:cs typeface="+mn-cs"/>
              </a:defRPr>
            </a:lvl6pPr>
            <a:lvl7pPr marL="3200320" lvl="6" indent="-317492" algn="l" defTabSz="685584" rtl="0" eaLnBrk="1" latinLnBrk="0" hangingPunct="1">
              <a:spcBef>
                <a:spcPts val="1600"/>
              </a:spcBef>
              <a:spcAft>
                <a:spcPts val="0"/>
              </a:spcAft>
              <a:buSzPts val="1400"/>
              <a:buFont typeface="Arial" pitchFamily="34" charset="0"/>
              <a:buChar char="●"/>
              <a:defRPr sz="1500" kern="1200">
                <a:solidFill>
                  <a:schemeClr val="tx1"/>
                </a:solidFill>
                <a:latin typeface="+mn-lt"/>
                <a:ea typeface="+mn-ea"/>
                <a:cs typeface="+mn-cs"/>
              </a:defRPr>
            </a:lvl7pPr>
            <a:lvl8pPr marL="3657509" lvl="7" indent="-317492" algn="l" defTabSz="685584" rtl="0" eaLnBrk="1" latinLnBrk="0" hangingPunct="1">
              <a:spcBef>
                <a:spcPts val="1600"/>
              </a:spcBef>
              <a:spcAft>
                <a:spcPts val="0"/>
              </a:spcAft>
              <a:buSzPts val="1400"/>
              <a:buFont typeface="Arial" pitchFamily="34" charset="0"/>
              <a:buChar char="○"/>
              <a:defRPr sz="1500" kern="1200">
                <a:solidFill>
                  <a:schemeClr val="tx1"/>
                </a:solidFill>
                <a:latin typeface="+mn-lt"/>
                <a:ea typeface="+mn-ea"/>
                <a:cs typeface="+mn-cs"/>
              </a:defRPr>
            </a:lvl8pPr>
            <a:lvl9pPr marL="4114697" lvl="8" indent="-317492" algn="l" defTabSz="685584" rtl="0" eaLnBrk="1" latinLnBrk="0" hangingPunct="1">
              <a:spcBef>
                <a:spcPts val="1600"/>
              </a:spcBef>
              <a:spcAft>
                <a:spcPts val="1600"/>
              </a:spcAft>
              <a:buSzPts val="1400"/>
              <a:buFont typeface="Arial" pitchFamily="34" charset="0"/>
              <a:buChar char="■"/>
              <a:defRPr sz="1500" kern="1200">
                <a:solidFill>
                  <a:schemeClr val="tx1"/>
                </a:solidFill>
                <a:latin typeface="+mn-lt"/>
                <a:ea typeface="+mn-ea"/>
                <a:cs typeface="+mn-cs"/>
              </a:defRPr>
            </a:lvl9pPr>
          </a:lstStyle>
          <a:p>
            <a:pPr marL="139697" indent="0" algn="ctr">
              <a:buNone/>
            </a:pPr>
            <a:r>
              <a:rPr lang="en-CA" sz="2000" dirty="0">
                <a:solidFill>
                  <a:srgbClr val="595959"/>
                </a:solidFill>
                <a:latin typeface="Proxima Nova Rg" panose="02000506030000020004" pitchFamily="50" charset="0"/>
              </a:rPr>
              <a:t>Selected TCA Data</a:t>
            </a:r>
          </a:p>
          <a:p>
            <a:pPr marL="114298" indent="0" algn="ctr">
              <a:buNone/>
            </a:pPr>
            <a:endParaRPr lang="en-CA" sz="2000" dirty="0">
              <a:solidFill>
                <a:srgbClr val="595959"/>
              </a:solidFill>
              <a:latin typeface="Proxima Nova Rg" panose="02000506030000020004" pitchFamily="50" charset="0"/>
            </a:endParaRPr>
          </a:p>
        </p:txBody>
      </p:sp>
      <p:sp>
        <p:nvSpPr>
          <p:cNvPr id="11" name="Title 1">
            <a:extLst>
              <a:ext uri="{FF2B5EF4-FFF2-40B4-BE49-F238E27FC236}">
                <a16:creationId xmlns:a16="http://schemas.microsoft.com/office/drawing/2014/main" id="{B7C75E8D-8B31-4C7E-982A-1AB6AEC60472}"/>
              </a:ext>
            </a:extLst>
          </p:cNvPr>
          <p:cNvSpPr>
            <a:spLocks noGrp="1"/>
          </p:cNvSpPr>
          <p:nvPr>
            <p:ph type="title"/>
          </p:nvPr>
        </p:nvSpPr>
        <p:spPr>
          <a:xfrm>
            <a:off x="339214" y="127256"/>
            <a:ext cx="8229602" cy="711081"/>
          </a:xfrm>
        </p:spPr>
        <p:txBody>
          <a:bodyPr>
            <a:normAutofit/>
          </a:bodyPr>
          <a:lstStyle/>
          <a:p>
            <a:r>
              <a:rPr lang="en-CA" sz="2400" b="1" dirty="0">
                <a:latin typeface="Proxima Nova Th" panose="02000506030000020004" pitchFamily="50" charset="0"/>
              </a:rPr>
              <a:t>Compile Asset Data</a:t>
            </a:r>
          </a:p>
        </p:txBody>
      </p:sp>
    </p:spTree>
    <p:extLst>
      <p:ext uri="{BB962C8B-B14F-4D97-AF65-F5344CB8AC3E}">
        <p14:creationId xmlns:p14="http://schemas.microsoft.com/office/powerpoint/2010/main" val="3013784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F4F50482-B043-48F4-89E9-4DF6D084C74A}"/>
              </a:ext>
            </a:extLst>
          </p:cNvPr>
          <p:cNvSpPr txBox="1">
            <a:spLocks/>
          </p:cNvSpPr>
          <p:nvPr/>
        </p:nvSpPr>
        <p:spPr>
          <a:xfrm>
            <a:off x="339214" y="966793"/>
            <a:ext cx="8578311" cy="526355"/>
          </a:xfrm>
          <a:prstGeom prst="rect">
            <a:avLst/>
          </a:prstGeom>
        </p:spPr>
        <p:txBody>
          <a:bodyPr spcFirstLastPara="1" vert="horz" wrap="square" lIns="91425" tIns="91425" rIns="91425" bIns="91425" rtlCol="0" anchor="t" anchorCtr="0">
            <a:normAutofit lnSpcReduction="10000"/>
          </a:bodyPr>
          <a:lstStyle>
            <a:lvl1pPr marL="457189" lvl="0" indent="-342891" algn="l" defTabSz="685584" rtl="0" eaLnBrk="1" latinLnBrk="0" hangingPunct="1">
              <a:spcBef>
                <a:spcPts val="0"/>
              </a:spcBef>
              <a:spcAft>
                <a:spcPts val="0"/>
              </a:spcAft>
              <a:buSzPts val="1800"/>
              <a:buFont typeface="Arial" pitchFamily="34" charset="0"/>
              <a:buChar char="●"/>
              <a:defRPr sz="2024" kern="1200">
                <a:solidFill>
                  <a:schemeClr val="tx1"/>
                </a:solidFill>
                <a:latin typeface="+mj-lt"/>
                <a:ea typeface="+mn-ea"/>
                <a:cs typeface="+mn-cs"/>
              </a:defRPr>
            </a:lvl1pPr>
            <a:lvl2pPr marL="914377" lvl="1" indent="-317492" algn="l" defTabSz="685584" rtl="0" eaLnBrk="1" latinLnBrk="0" hangingPunct="1">
              <a:spcBef>
                <a:spcPts val="1600"/>
              </a:spcBef>
              <a:spcAft>
                <a:spcPts val="0"/>
              </a:spcAft>
              <a:buSzPts val="1400"/>
              <a:buFont typeface="Arial" pitchFamily="34" charset="0"/>
              <a:buChar char="○"/>
              <a:defRPr sz="1799" kern="1200">
                <a:solidFill>
                  <a:schemeClr val="tx1"/>
                </a:solidFill>
                <a:latin typeface="+mj-lt"/>
                <a:ea typeface="+mn-ea"/>
                <a:cs typeface="+mn-cs"/>
              </a:defRPr>
            </a:lvl2pPr>
            <a:lvl3pPr marL="1371566" lvl="2" indent="-317492" algn="l" defTabSz="685584" rtl="0" eaLnBrk="1" latinLnBrk="0" hangingPunct="1">
              <a:spcBef>
                <a:spcPts val="1600"/>
              </a:spcBef>
              <a:spcAft>
                <a:spcPts val="0"/>
              </a:spcAft>
              <a:buSzPts val="1400"/>
              <a:buFont typeface="Arial" pitchFamily="34" charset="0"/>
              <a:buChar char="■"/>
              <a:defRPr sz="1349" kern="1200">
                <a:solidFill>
                  <a:schemeClr val="tx1"/>
                </a:solidFill>
                <a:latin typeface="+mj-lt"/>
                <a:ea typeface="+mn-ea"/>
                <a:cs typeface="+mn-cs"/>
              </a:defRPr>
            </a:lvl3pPr>
            <a:lvl4pPr marL="1828754" lvl="3" indent="-317492" algn="l" defTabSz="685584" rtl="0" eaLnBrk="1" latinLnBrk="0" hangingPunct="1">
              <a:spcBef>
                <a:spcPts val="1600"/>
              </a:spcBef>
              <a:spcAft>
                <a:spcPts val="0"/>
              </a:spcAft>
              <a:buSzPts val="1400"/>
              <a:buFont typeface="Arial" pitchFamily="34" charset="0"/>
              <a:buChar char="●"/>
              <a:defRPr sz="1125" kern="1200">
                <a:solidFill>
                  <a:schemeClr val="tx1"/>
                </a:solidFill>
                <a:latin typeface="+mj-lt"/>
                <a:ea typeface="+mn-ea"/>
                <a:cs typeface="+mn-cs"/>
              </a:defRPr>
            </a:lvl4pPr>
            <a:lvl5pPr marL="2285943" lvl="4" indent="-317492" algn="l" defTabSz="685584" rtl="0" eaLnBrk="1" latinLnBrk="0" hangingPunct="1">
              <a:spcBef>
                <a:spcPts val="1600"/>
              </a:spcBef>
              <a:spcAft>
                <a:spcPts val="0"/>
              </a:spcAft>
              <a:buSzPts val="1400"/>
              <a:buFont typeface="Arial" pitchFamily="34" charset="0"/>
              <a:buChar char="○"/>
              <a:defRPr sz="1125" kern="1200">
                <a:solidFill>
                  <a:schemeClr val="tx1"/>
                </a:solidFill>
                <a:latin typeface="+mj-lt"/>
                <a:ea typeface="+mn-ea"/>
                <a:cs typeface="+mn-cs"/>
              </a:defRPr>
            </a:lvl5pPr>
            <a:lvl6pPr marL="2743131" lvl="5" indent="-317492" algn="l" defTabSz="685584" rtl="0" eaLnBrk="1" latinLnBrk="0" hangingPunct="1">
              <a:spcBef>
                <a:spcPts val="1600"/>
              </a:spcBef>
              <a:spcAft>
                <a:spcPts val="0"/>
              </a:spcAft>
              <a:buSzPts val="1400"/>
              <a:buFont typeface="Arial" pitchFamily="34" charset="0"/>
              <a:buChar char="■"/>
              <a:defRPr sz="1500" kern="1200">
                <a:solidFill>
                  <a:schemeClr val="tx1"/>
                </a:solidFill>
                <a:latin typeface="+mn-lt"/>
                <a:ea typeface="+mn-ea"/>
                <a:cs typeface="+mn-cs"/>
              </a:defRPr>
            </a:lvl6pPr>
            <a:lvl7pPr marL="3200320" lvl="6" indent="-317492" algn="l" defTabSz="685584" rtl="0" eaLnBrk="1" latinLnBrk="0" hangingPunct="1">
              <a:spcBef>
                <a:spcPts val="1600"/>
              </a:spcBef>
              <a:spcAft>
                <a:spcPts val="0"/>
              </a:spcAft>
              <a:buSzPts val="1400"/>
              <a:buFont typeface="Arial" pitchFamily="34" charset="0"/>
              <a:buChar char="●"/>
              <a:defRPr sz="1500" kern="1200">
                <a:solidFill>
                  <a:schemeClr val="tx1"/>
                </a:solidFill>
                <a:latin typeface="+mn-lt"/>
                <a:ea typeface="+mn-ea"/>
                <a:cs typeface="+mn-cs"/>
              </a:defRPr>
            </a:lvl7pPr>
            <a:lvl8pPr marL="3657509" lvl="7" indent="-317492" algn="l" defTabSz="685584" rtl="0" eaLnBrk="1" latinLnBrk="0" hangingPunct="1">
              <a:spcBef>
                <a:spcPts val="1600"/>
              </a:spcBef>
              <a:spcAft>
                <a:spcPts val="0"/>
              </a:spcAft>
              <a:buSzPts val="1400"/>
              <a:buFont typeface="Arial" pitchFamily="34" charset="0"/>
              <a:buChar char="○"/>
              <a:defRPr sz="1500" kern="1200">
                <a:solidFill>
                  <a:schemeClr val="tx1"/>
                </a:solidFill>
                <a:latin typeface="+mn-lt"/>
                <a:ea typeface="+mn-ea"/>
                <a:cs typeface="+mn-cs"/>
              </a:defRPr>
            </a:lvl8pPr>
            <a:lvl9pPr marL="4114697" lvl="8" indent="-317492" algn="l" defTabSz="685584" rtl="0" eaLnBrk="1" latinLnBrk="0" hangingPunct="1">
              <a:spcBef>
                <a:spcPts val="1600"/>
              </a:spcBef>
              <a:spcAft>
                <a:spcPts val="1600"/>
              </a:spcAft>
              <a:buSzPts val="1400"/>
              <a:buFont typeface="Arial" pitchFamily="34" charset="0"/>
              <a:buChar char="■"/>
              <a:defRPr sz="1500" kern="1200">
                <a:solidFill>
                  <a:schemeClr val="tx1"/>
                </a:solidFill>
                <a:latin typeface="+mn-lt"/>
                <a:ea typeface="+mn-ea"/>
                <a:cs typeface="+mn-cs"/>
              </a:defRPr>
            </a:lvl9pPr>
          </a:lstStyle>
          <a:p>
            <a:pPr marL="139065" indent="0" algn="ctr">
              <a:buNone/>
            </a:pPr>
            <a:r>
              <a:rPr lang="en-CA" sz="2400" dirty="0">
                <a:solidFill>
                  <a:srgbClr val="595959"/>
                </a:solidFill>
                <a:latin typeface="Proxima Nova Rg" panose="02000506030000020004" pitchFamily="50" charset="0"/>
                <a:cs typeface="Calibri"/>
              </a:rPr>
              <a:t>How to update the TCA</a:t>
            </a:r>
          </a:p>
        </p:txBody>
      </p:sp>
      <p:graphicFrame>
        <p:nvGraphicFramePr>
          <p:cNvPr id="30" name="Diagram 1124">
            <a:extLst>
              <a:ext uri="{FF2B5EF4-FFF2-40B4-BE49-F238E27FC236}">
                <a16:creationId xmlns:a16="http://schemas.microsoft.com/office/drawing/2014/main" id="{A0826C9A-AA45-40AD-95F5-CFDC525563BF}"/>
              </a:ext>
            </a:extLst>
          </p:cNvPr>
          <p:cNvGraphicFramePr/>
          <p:nvPr>
            <p:extLst>
              <p:ext uri="{D42A27DB-BD31-4B8C-83A1-F6EECF244321}">
                <p14:modId xmlns:p14="http://schemas.microsoft.com/office/powerpoint/2010/main" val="3770251713"/>
              </p:ext>
            </p:extLst>
          </p:nvPr>
        </p:nvGraphicFramePr>
        <p:xfrm>
          <a:off x="643082" y="1875973"/>
          <a:ext cx="7943828" cy="11029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0" name="TextBox 39">
            <a:extLst>
              <a:ext uri="{FF2B5EF4-FFF2-40B4-BE49-F238E27FC236}">
                <a16:creationId xmlns:a16="http://schemas.microsoft.com/office/drawing/2014/main" id="{9A6FC5EE-336B-4C5A-8456-DF853919B2B6}"/>
              </a:ext>
            </a:extLst>
          </p:cNvPr>
          <p:cNvSpPr txBox="1"/>
          <p:nvPr/>
        </p:nvSpPr>
        <p:spPr>
          <a:xfrm>
            <a:off x="643082" y="3225800"/>
            <a:ext cx="354671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600" b="1" dirty="0">
                <a:solidFill>
                  <a:srgbClr val="595959"/>
                </a:solidFill>
                <a:latin typeface="Proxima Nova Rg" panose="02000506030000020004" pitchFamily="50" charset="0"/>
                <a:ea typeface="+mn-lt"/>
                <a:cs typeface="+mn-lt"/>
              </a:rPr>
              <a:t>Chart of Accounts (TCA Categories):</a:t>
            </a:r>
            <a:endParaRPr lang="en-US" sz="1600" b="1" dirty="0">
              <a:solidFill>
                <a:srgbClr val="595959"/>
              </a:solidFill>
              <a:latin typeface="Proxima Nova Rg" panose="02000506030000020004" pitchFamily="50" charset="0"/>
              <a:cs typeface="Calibri"/>
            </a:endParaRPr>
          </a:p>
          <a:p>
            <a:endParaRPr lang="en-CA" sz="1600" dirty="0">
              <a:solidFill>
                <a:srgbClr val="595959"/>
              </a:solidFill>
              <a:latin typeface="Proxima Nova Rg" panose="02000506030000020004" pitchFamily="50" charset="0"/>
              <a:cs typeface="Calibri"/>
            </a:endParaRPr>
          </a:p>
          <a:p>
            <a:r>
              <a:rPr lang="en-CA" sz="1600" dirty="0">
                <a:solidFill>
                  <a:srgbClr val="595959"/>
                </a:solidFill>
                <a:latin typeface="Proxima Nova Rg" panose="02000506030000020004" pitchFamily="50" charset="0"/>
                <a:cs typeface="Calibri"/>
              </a:rPr>
              <a:t>2 – 2xx – 1*   Land</a:t>
            </a:r>
          </a:p>
          <a:p>
            <a:r>
              <a:rPr lang="en-CA" sz="1600" dirty="0">
                <a:solidFill>
                  <a:srgbClr val="595959"/>
                </a:solidFill>
                <a:latin typeface="Proxima Nova Rg" panose="02000506030000020004" pitchFamily="50" charset="0"/>
                <a:ea typeface="+mn-lt"/>
                <a:cs typeface="+mn-lt"/>
              </a:rPr>
              <a:t>2 – 2xx – 2*   Land Improvement</a:t>
            </a:r>
          </a:p>
          <a:p>
            <a:r>
              <a:rPr lang="en-CA" sz="1600" dirty="0">
                <a:solidFill>
                  <a:srgbClr val="595959"/>
                </a:solidFill>
                <a:latin typeface="Proxima Nova Rg" panose="02000506030000020004" pitchFamily="50" charset="0"/>
                <a:ea typeface="+mn-lt"/>
                <a:cs typeface="+mn-lt"/>
              </a:rPr>
              <a:t>2 – 2xx – 3*   Buildings</a:t>
            </a:r>
          </a:p>
          <a:p>
            <a:r>
              <a:rPr lang="en-CA" sz="1600" dirty="0">
                <a:solidFill>
                  <a:srgbClr val="595959"/>
                </a:solidFill>
                <a:latin typeface="Proxima Nova Rg" panose="02000506030000020004" pitchFamily="50" charset="0"/>
                <a:ea typeface="+mn-lt"/>
                <a:cs typeface="+mn-lt"/>
              </a:rPr>
              <a:t>2 – 2xx – 4*   Engineered Structures</a:t>
            </a:r>
            <a:endParaRPr lang="en-CA" sz="1600" dirty="0">
              <a:solidFill>
                <a:srgbClr val="595959"/>
              </a:solidFill>
              <a:latin typeface="Proxima Nova Rg" panose="02000506030000020004" pitchFamily="50" charset="0"/>
            </a:endParaRPr>
          </a:p>
          <a:p>
            <a:r>
              <a:rPr lang="en-CA" sz="1600" dirty="0">
                <a:solidFill>
                  <a:srgbClr val="595959"/>
                </a:solidFill>
                <a:latin typeface="Proxima Nova Rg" panose="02000506030000020004" pitchFamily="50" charset="0"/>
                <a:ea typeface="+mn-lt"/>
                <a:cs typeface="+mn-lt"/>
              </a:rPr>
              <a:t>2 – 2xx – 5*   Machinery &amp; Equipment</a:t>
            </a:r>
          </a:p>
          <a:p>
            <a:r>
              <a:rPr lang="en-CA" sz="1600" dirty="0">
                <a:solidFill>
                  <a:srgbClr val="595959"/>
                </a:solidFill>
                <a:latin typeface="Proxima Nova Rg" panose="02000506030000020004" pitchFamily="50" charset="0"/>
                <a:ea typeface="+mn-lt"/>
                <a:cs typeface="+mn-lt"/>
              </a:rPr>
              <a:t>2 – 2xx – 6*   Vehicles</a:t>
            </a:r>
          </a:p>
        </p:txBody>
      </p:sp>
      <p:sp>
        <p:nvSpPr>
          <p:cNvPr id="41" name="TextBox 40">
            <a:extLst>
              <a:ext uri="{FF2B5EF4-FFF2-40B4-BE49-F238E27FC236}">
                <a16:creationId xmlns:a16="http://schemas.microsoft.com/office/drawing/2014/main" id="{B1083DF6-8D58-47BF-AFA6-0CF31B797C92}"/>
              </a:ext>
            </a:extLst>
          </p:cNvPr>
          <p:cNvSpPr txBox="1"/>
          <p:nvPr/>
        </p:nvSpPr>
        <p:spPr>
          <a:xfrm>
            <a:off x="5152787" y="3240558"/>
            <a:ext cx="3546714" cy="28500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600" b="1" dirty="0">
                <a:solidFill>
                  <a:srgbClr val="595959"/>
                </a:solidFill>
                <a:latin typeface="Proxima Nova Rg" panose="02000506030000020004" pitchFamily="50" charset="0"/>
                <a:ea typeface="+mn-lt"/>
                <a:cs typeface="+mn-lt"/>
              </a:rPr>
              <a:t>Work Orders (Asset Sub-Categories):</a:t>
            </a:r>
            <a:endParaRPr lang="en-US" sz="1600" dirty="0">
              <a:solidFill>
                <a:srgbClr val="595959"/>
              </a:solidFill>
              <a:latin typeface="Proxima Nova Rg" panose="02000506030000020004" pitchFamily="50" charset="0"/>
              <a:ea typeface="+mn-lt"/>
              <a:cs typeface="+mn-lt"/>
            </a:endParaRPr>
          </a:p>
          <a:p>
            <a:endParaRPr lang="en-CA" sz="1600" dirty="0">
              <a:solidFill>
                <a:srgbClr val="595959"/>
              </a:solidFill>
              <a:latin typeface="Proxima Nova Rg" panose="02000506030000020004" pitchFamily="50" charset="0"/>
              <a:ea typeface="+mn-lt"/>
              <a:cs typeface="+mn-lt"/>
            </a:endParaRPr>
          </a:p>
          <a:p>
            <a:r>
              <a:rPr lang="en-CA" sz="1600" b="1" dirty="0">
                <a:solidFill>
                  <a:srgbClr val="595959"/>
                </a:solidFill>
                <a:latin typeface="Proxima Nova Rg" panose="02000506030000020004" pitchFamily="50" charset="0"/>
                <a:ea typeface="+mn-lt"/>
                <a:cs typeface="+mn-lt"/>
              </a:rPr>
              <a:t>General Ledger</a:t>
            </a:r>
          </a:p>
          <a:p>
            <a:r>
              <a:rPr lang="en-CA" sz="1600" dirty="0">
                <a:solidFill>
                  <a:srgbClr val="595959"/>
                </a:solidFill>
                <a:latin typeface="Proxima Nova Rg" panose="02000506030000020004" pitchFamily="50" charset="0"/>
                <a:ea typeface="+mn-lt"/>
                <a:cs typeface="+mn-lt"/>
              </a:rPr>
              <a:t>2–218–31101</a:t>
            </a:r>
            <a:r>
              <a:rPr lang="en-CA" sz="1600" dirty="0">
                <a:solidFill>
                  <a:srgbClr val="595959"/>
                </a:solidFill>
                <a:latin typeface="Proxima Nova Rg" panose="02000506030000020004" pitchFamily="50" charset="0"/>
                <a:cs typeface="Calibri"/>
              </a:rPr>
              <a:t>–</a:t>
            </a:r>
            <a:r>
              <a:rPr lang="en-CA" sz="1600" dirty="0">
                <a:solidFill>
                  <a:srgbClr val="595959"/>
                </a:solidFill>
                <a:latin typeface="Proxima Nova Rg" panose="02000506030000020004" pitchFamily="50" charset="0"/>
                <a:ea typeface="+mn-lt"/>
                <a:cs typeface="+mn-lt"/>
              </a:rPr>
              <a:t>  Community Centre</a:t>
            </a:r>
          </a:p>
          <a:p>
            <a:endParaRPr lang="en-CA" sz="1600" dirty="0">
              <a:solidFill>
                <a:srgbClr val="595959"/>
              </a:solidFill>
              <a:latin typeface="Proxima Nova Rg" panose="02000506030000020004" pitchFamily="50" charset="0"/>
              <a:ea typeface="+mn-lt"/>
              <a:cs typeface="+mn-lt"/>
            </a:endParaRPr>
          </a:p>
          <a:p>
            <a:r>
              <a:rPr lang="en-CA" sz="1600" b="1" dirty="0">
                <a:solidFill>
                  <a:srgbClr val="595959"/>
                </a:solidFill>
                <a:latin typeface="Proxima Nova Rg" panose="02000506030000020004" pitchFamily="50" charset="0"/>
                <a:ea typeface="+mn-lt"/>
                <a:cs typeface="+mn-lt"/>
              </a:rPr>
              <a:t>Work Orders </a:t>
            </a:r>
            <a:endParaRPr lang="en-CA" sz="1600" dirty="0">
              <a:solidFill>
                <a:srgbClr val="595959"/>
              </a:solidFill>
              <a:latin typeface="Proxima Nova Rg" panose="02000506030000020004" pitchFamily="50" charset="0"/>
              <a:cs typeface="Calibri"/>
            </a:endParaRPr>
          </a:p>
          <a:p>
            <a:pPr lvl="1" indent="-457200"/>
            <a:r>
              <a:rPr lang="en-CA" sz="1600" dirty="0">
                <a:solidFill>
                  <a:srgbClr val="595959"/>
                </a:solidFill>
                <a:latin typeface="Proxima Nova Rg" panose="02000506030000020004" pitchFamily="50" charset="0"/>
                <a:cs typeface="Calibri"/>
              </a:rPr>
              <a:t>313001  Roof</a:t>
            </a:r>
          </a:p>
          <a:p>
            <a:pPr lvl="1" indent="-457200"/>
            <a:r>
              <a:rPr lang="en-CA" sz="1600" dirty="0">
                <a:solidFill>
                  <a:srgbClr val="595959"/>
                </a:solidFill>
                <a:latin typeface="Proxima Nova Rg" panose="02000506030000020004" pitchFamily="50" charset="0"/>
                <a:cs typeface="Calibri"/>
              </a:rPr>
              <a:t>315001  Electrical</a:t>
            </a:r>
          </a:p>
          <a:p>
            <a:pPr lvl="1" indent="-457200"/>
            <a:r>
              <a:rPr lang="en-CA" sz="1600" dirty="0">
                <a:solidFill>
                  <a:srgbClr val="595959"/>
                </a:solidFill>
                <a:latin typeface="Proxima Nova Rg" panose="02000506030000020004" pitchFamily="50" charset="0"/>
                <a:cs typeface="Calibri"/>
              </a:rPr>
              <a:t>321001  Landscaping</a:t>
            </a:r>
          </a:p>
          <a:p>
            <a:pPr marL="256540" indent="-256540">
              <a:spcBef>
                <a:spcPct val="20000"/>
              </a:spcBef>
            </a:pPr>
            <a:endParaRPr lang="en-CA" sz="1600" dirty="0">
              <a:solidFill>
                <a:srgbClr val="595959"/>
              </a:solidFill>
              <a:latin typeface="Proxima Nova Rg" panose="02000506030000020004" pitchFamily="50" charset="0"/>
              <a:cs typeface="Calibri"/>
            </a:endParaRPr>
          </a:p>
        </p:txBody>
      </p:sp>
      <p:sp>
        <p:nvSpPr>
          <p:cNvPr id="7" name="Title 1">
            <a:extLst>
              <a:ext uri="{FF2B5EF4-FFF2-40B4-BE49-F238E27FC236}">
                <a16:creationId xmlns:a16="http://schemas.microsoft.com/office/drawing/2014/main" id="{4F7DF104-6105-46BD-8CFB-88BD2249F72B}"/>
              </a:ext>
            </a:extLst>
          </p:cNvPr>
          <p:cNvSpPr>
            <a:spLocks noGrp="1"/>
          </p:cNvSpPr>
          <p:nvPr>
            <p:ph type="title"/>
          </p:nvPr>
        </p:nvSpPr>
        <p:spPr>
          <a:xfrm>
            <a:off x="339214" y="127256"/>
            <a:ext cx="8229602" cy="711081"/>
          </a:xfrm>
        </p:spPr>
        <p:txBody>
          <a:bodyPr>
            <a:normAutofit/>
          </a:bodyPr>
          <a:lstStyle/>
          <a:p>
            <a:r>
              <a:rPr lang="en-CA" sz="2400" b="1" dirty="0">
                <a:latin typeface="Proxima Nova Th" panose="02000506030000020004" pitchFamily="50" charset="0"/>
              </a:rPr>
              <a:t>Compile Asset Data</a:t>
            </a:r>
          </a:p>
        </p:txBody>
      </p:sp>
      <p:pic>
        <p:nvPicPr>
          <p:cNvPr id="8" name="Picture 7" descr="A picture containing object, clock, meter&#10;&#10;Description automatically generated">
            <a:extLst>
              <a:ext uri="{FF2B5EF4-FFF2-40B4-BE49-F238E27FC236}">
                <a16:creationId xmlns:a16="http://schemas.microsoft.com/office/drawing/2014/main" id="{9B60BFFE-3075-4ED2-85F6-DC25DAC5DF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7462" y="6308868"/>
            <a:ext cx="2323263" cy="400465"/>
          </a:xfrm>
          <a:prstGeom prst="rect">
            <a:avLst/>
          </a:prstGeom>
        </p:spPr>
      </p:pic>
    </p:spTree>
    <p:extLst>
      <p:ext uri="{BB962C8B-B14F-4D97-AF65-F5344CB8AC3E}">
        <p14:creationId xmlns:p14="http://schemas.microsoft.com/office/powerpoint/2010/main" val="4045094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1047D7-5220-4B28-8F36-5BD296A14AA4}"/>
              </a:ext>
            </a:extLst>
          </p:cNvPr>
          <p:cNvSpPr/>
          <p:nvPr/>
        </p:nvSpPr>
        <p:spPr>
          <a:xfrm>
            <a:off x="463449" y="3646655"/>
            <a:ext cx="7874733" cy="2321104"/>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 name="TextBox 1">
            <a:extLst>
              <a:ext uri="{FF2B5EF4-FFF2-40B4-BE49-F238E27FC236}">
                <a16:creationId xmlns:a16="http://schemas.microsoft.com/office/drawing/2014/main" id="{E7784E52-D2F6-41EB-8579-C72551529E68}"/>
              </a:ext>
            </a:extLst>
          </p:cNvPr>
          <p:cNvSpPr txBox="1"/>
          <p:nvPr/>
        </p:nvSpPr>
        <p:spPr>
          <a:xfrm>
            <a:off x="679350" y="3732790"/>
            <a:ext cx="5242546" cy="23637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b="1" dirty="0">
                <a:solidFill>
                  <a:srgbClr val="595959"/>
                </a:solidFill>
                <a:latin typeface="Proxima Nova Rg" panose="02000506030000020004" pitchFamily="50" charset="0"/>
                <a:ea typeface="+mn-lt"/>
                <a:cs typeface="+mn-lt"/>
              </a:rPr>
              <a:t>General </a:t>
            </a:r>
            <a:r>
              <a:rPr lang="en-CA" b="1" dirty="0" err="1">
                <a:solidFill>
                  <a:srgbClr val="595959"/>
                </a:solidFill>
                <a:latin typeface="Proxima Nova Rg" panose="02000506030000020004" pitchFamily="50" charset="0"/>
                <a:ea typeface="+mn-lt"/>
                <a:cs typeface="+mn-lt"/>
              </a:rPr>
              <a:t>Ledgar</a:t>
            </a:r>
            <a:r>
              <a:rPr lang="en-CA" b="1" dirty="0">
                <a:solidFill>
                  <a:srgbClr val="595959"/>
                </a:solidFill>
                <a:latin typeface="Proxima Nova Rg" panose="02000506030000020004" pitchFamily="50" charset="0"/>
                <a:ea typeface="+mn-lt"/>
                <a:cs typeface="+mn-lt"/>
              </a:rPr>
              <a:t>:</a:t>
            </a:r>
          </a:p>
          <a:p>
            <a:r>
              <a:rPr lang="en-CA" dirty="0">
                <a:solidFill>
                  <a:srgbClr val="595959"/>
                </a:solidFill>
                <a:latin typeface="Proxima Nova Rg" panose="02000506030000020004" pitchFamily="50" charset="0"/>
                <a:ea typeface="+mn-lt"/>
                <a:cs typeface="+mn-lt"/>
              </a:rPr>
              <a:t>2-218-31101-   Community Centre</a:t>
            </a:r>
          </a:p>
          <a:p>
            <a:endParaRPr lang="en-CA" dirty="0">
              <a:solidFill>
                <a:srgbClr val="595959"/>
              </a:solidFill>
              <a:latin typeface="Proxima Nova Rg" panose="02000506030000020004" pitchFamily="50" charset="0"/>
              <a:ea typeface="+mn-lt"/>
              <a:cs typeface="+mn-lt"/>
            </a:endParaRPr>
          </a:p>
          <a:p>
            <a:r>
              <a:rPr lang="en-CA" b="1" dirty="0">
                <a:solidFill>
                  <a:srgbClr val="595959"/>
                </a:solidFill>
                <a:latin typeface="Proxima Nova Rg" panose="02000506030000020004" pitchFamily="50" charset="0"/>
                <a:ea typeface="+mn-lt"/>
                <a:cs typeface="+mn-lt"/>
              </a:rPr>
              <a:t>Work Orders:</a:t>
            </a:r>
            <a:endParaRPr lang="en-US" b="1" dirty="0">
              <a:solidFill>
                <a:srgbClr val="595959"/>
              </a:solidFill>
              <a:latin typeface="Proxima Nova Rg" panose="02000506030000020004" pitchFamily="50" charset="0"/>
              <a:ea typeface="+mn-lt"/>
              <a:cs typeface="+mn-lt"/>
            </a:endParaRPr>
          </a:p>
          <a:p>
            <a:pPr lvl="1"/>
            <a:r>
              <a:rPr lang="en-CA" dirty="0">
                <a:solidFill>
                  <a:srgbClr val="595959"/>
                </a:solidFill>
                <a:latin typeface="Proxima Nova Rg" panose="02000506030000020004" pitchFamily="50" charset="0"/>
                <a:ea typeface="+mn-lt"/>
                <a:cs typeface="+mn-lt"/>
              </a:rPr>
              <a:t>2020 - 313001   Comm Centre, Roof </a:t>
            </a:r>
            <a:endParaRPr lang="en-US" b="1" dirty="0">
              <a:solidFill>
                <a:srgbClr val="595959"/>
              </a:solidFill>
              <a:latin typeface="Proxima Nova Rg" panose="02000506030000020004" pitchFamily="50" charset="0"/>
              <a:ea typeface="+mn-lt"/>
              <a:cs typeface="+mn-lt"/>
            </a:endParaRPr>
          </a:p>
          <a:p>
            <a:pPr lvl="1"/>
            <a:r>
              <a:rPr lang="en-CA" dirty="0">
                <a:solidFill>
                  <a:srgbClr val="595959"/>
                </a:solidFill>
                <a:latin typeface="Proxima Nova Rg" panose="02000506030000020004" pitchFamily="50" charset="0"/>
                <a:ea typeface="+mn-lt"/>
                <a:cs typeface="+mn-lt"/>
              </a:rPr>
              <a:t>2020 - 315001   Comm Centre, Electrical</a:t>
            </a:r>
            <a:br>
              <a:rPr lang="en-CA" dirty="0">
                <a:solidFill>
                  <a:srgbClr val="595959"/>
                </a:solidFill>
                <a:latin typeface="Proxima Nova Rg" panose="02000506030000020004" pitchFamily="50" charset="0"/>
                <a:ea typeface="+mn-lt"/>
                <a:cs typeface="+mn-lt"/>
              </a:rPr>
            </a:br>
            <a:r>
              <a:rPr lang="en-CA" dirty="0">
                <a:solidFill>
                  <a:srgbClr val="595959"/>
                </a:solidFill>
                <a:latin typeface="Proxima Nova Rg" panose="02000506030000020004" pitchFamily="50" charset="0"/>
                <a:ea typeface="+mn-lt"/>
                <a:cs typeface="+mn-lt"/>
              </a:rPr>
              <a:t>2020 - 321001   Comm Centre, Landscaping</a:t>
            </a:r>
            <a:endParaRPr lang="en-CA" dirty="0">
              <a:solidFill>
                <a:srgbClr val="595959"/>
              </a:solidFill>
              <a:latin typeface="Proxima Nova Rg" panose="02000506030000020004" pitchFamily="50" charset="0"/>
              <a:cs typeface="Calibri"/>
            </a:endParaRPr>
          </a:p>
          <a:p>
            <a:pPr marL="256540" indent="-256540">
              <a:spcBef>
                <a:spcPct val="20000"/>
              </a:spcBef>
            </a:pPr>
            <a:endParaRPr lang="en-CA" dirty="0">
              <a:solidFill>
                <a:srgbClr val="595959"/>
              </a:solidFill>
              <a:latin typeface="Proxima Nova Rg" panose="02000506030000020004" pitchFamily="50" charset="0"/>
              <a:cs typeface="Calibri"/>
            </a:endParaRPr>
          </a:p>
        </p:txBody>
      </p:sp>
      <p:graphicFrame>
        <p:nvGraphicFramePr>
          <p:cNvPr id="13" name="Diagram 1124">
            <a:extLst>
              <a:ext uri="{FF2B5EF4-FFF2-40B4-BE49-F238E27FC236}">
                <a16:creationId xmlns:a16="http://schemas.microsoft.com/office/drawing/2014/main" id="{E90162EF-E555-42A9-99E7-87A54404D6AB}"/>
              </a:ext>
            </a:extLst>
          </p:cNvPr>
          <p:cNvGraphicFramePr/>
          <p:nvPr>
            <p:extLst>
              <p:ext uri="{D42A27DB-BD31-4B8C-83A1-F6EECF244321}">
                <p14:modId xmlns:p14="http://schemas.microsoft.com/office/powerpoint/2010/main" val="1289183201"/>
              </p:ext>
            </p:extLst>
          </p:nvPr>
        </p:nvGraphicFramePr>
        <p:xfrm>
          <a:off x="6450823" y="4259321"/>
          <a:ext cx="2282926" cy="1198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5" name="Arrow: Right 34">
            <a:extLst>
              <a:ext uri="{FF2B5EF4-FFF2-40B4-BE49-F238E27FC236}">
                <a16:creationId xmlns:a16="http://schemas.microsoft.com/office/drawing/2014/main" id="{21C96346-CED8-4A64-91DA-341C61E57F9A}"/>
              </a:ext>
            </a:extLst>
          </p:cNvPr>
          <p:cNvSpPr/>
          <p:nvPr/>
        </p:nvSpPr>
        <p:spPr>
          <a:xfrm>
            <a:off x="5390777" y="4618106"/>
            <a:ext cx="808237" cy="404118"/>
          </a:xfrm>
          <a:prstGeom prst="rightArrow">
            <a:avLst/>
          </a:prstGeom>
          <a:solidFill>
            <a:srgbClr val="595959"/>
          </a:solidFill>
          <a:ln>
            <a:solidFill>
              <a:schemeClr val="tx1">
                <a:lumMod val="50000"/>
                <a:lumOff val="50000"/>
              </a:schemeClr>
            </a:solid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D0832B3D-28E8-4FB8-95CA-A1766B088BF9}"/>
              </a:ext>
            </a:extLst>
          </p:cNvPr>
          <p:cNvSpPr>
            <a:spLocks noGrp="1"/>
          </p:cNvSpPr>
          <p:nvPr>
            <p:ph type="title"/>
          </p:nvPr>
        </p:nvSpPr>
        <p:spPr>
          <a:xfrm>
            <a:off x="339214" y="127256"/>
            <a:ext cx="8229602" cy="711081"/>
          </a:xfrm>
        </p:spPr>
        <p:txBody>
          <a:bodyPr>
            <a:normAutofit/>
          </a:bodyPr>
          <a:lstStyle/>
          <a:p>
            <a:r>
              <a:rPr lang="en-CA" sz="2400" b="1" dirty="0">
                <a:latin typeface="Proxima Nova Th" panose="02000506030000020004" pitchFamily="50" charset="0"/>
              </a:rPr>
              <a:t>Compile Asset Data</a:t>
            </a:r>
          </a:p>
        </p:txBody>
      </p:sp>
      <p:sp>
        <p:nvSpPr>
          <p:cNvPr id="10" name="Content Placeholder 2">
            <a:extLst>
              <a:ext uri="{FF2B5EF4-FFF2-40B4-BE49-F238E27FC236}">
                <a16:creationId xmlns:a16="http://schemas.microsoft.com/office/drawing/2014/main" id="{B06AF08C-92D7-4B47-8889-68FCA74F5CB1}"/>
              </a:ext>
            </a:extLst>
          </p:cNvPr>
          <p:cNvSpPr txBox="1">
            <a:spLocks/>
          </p:cNvSpPr>
          <p:nvPr/>
        </p:nvSpPr>
        <p:spPr>
          <a:xfrm>
            <a:off x="339214" y="966793"/>
            <a:ext cx="8578311" cy="526355"/>
          </a:xfrm>
          <a:prstGeom prst="rect">
            <a:avLst/>
          </a:prstGeom>
        </p:spPr>
        <p:txBody>
          <a:bodyPr spcFirstLastPara="1" vert="horz" wrap="square" lIns="91425" tIns="91425" rIns="91425" bIns="91425" rtlCol="0" anchor="t" anchorCtr="0">
            <a:normAutofit lnSpcReduction="10000"/>
          </a:bodyPr>
          <a:lstStyle>
            <a:lvl1pPr marL="457189" lvl="0" indent="-342891" algn="l" defTabSz="685584" rtl="0" eaLnBrk="1" latinLnBrk="0" hangingPunct="1">
              <a:spcBef>
                <a:spcPts val="0"/>
              </a:spcBef>
              <a:spcAft>
                <a:spcPts val="0"/>
              </a:spcAft>
              <a:buSzPts val="1800"/>
              <a:buFont typeface="Arial" pitchFamily="34" charset="0"/>
              <a:buChar char="●"/>
              <a:defRPr sz="2024" kern="1200">
                <a:solidFill>
                  <a:schemeClr val="tx1"/>
                </a:solidFill>
                <a:latin typeface="+mj-lt"/>
                <a:ea typeface="+mn-ea"/>
                <a:cs typeface="+mn-cs"/>
              </a:defRPr>
            </a:lvl1pPr>
            <a:lvl2pPr marL="914377" lvl="1" indent="-317492" algn="l" defTabSz="685584" rtl="0" eaLnBrk="1" latinLnBrk="0" hangingPunct="1">
              <a:spcBef>
                <a:spcPts val="1600"/>
              </a:spcBef>
              <a:spcAft>
                <a:spcPts val="0"/>
              </a:spcAft>
              <a:buSzPts val="1400"/>
              <a:buFont typeface="Arial" pitchFamily="34" charset="0"/>
              <a:buChar char="○"/>
              <a:defRPr sz="1799" kern="1200">
                <a:solidFill>
                  <a:schemeClr val="tx1"/>
                </a:solidFill>
                <a:latin typeface="+mj-lt"/>
                <a:ea typeface="+mn-ea"/>
                <a:cs typeface="+mn-cs"/>
              </a:defRPr>
            </a:lvl2pPr>
            <a:lvl3pPr marL="1371566" lvl="2" indent="-317492" algn="l" defTabSz="685584" rtl="0" eaLnBrk="1" latinLnBrk="0" hangingPunct="1">
              <a:spcBef>
                <a:spcPts val="1600"/>
              </a:spcBef>
              <a:spcAft>
                <a:spcPts val="0"/>
              </a:spcAft>
              <a:buSzPts val="1400"/>
              <a:buFont typeface="Arial" pitchFamily="34" charset="0"/>
              <a:buChar char="■"/>
              <a:defRPr sz="1349" kern="1200">
                <a:solidFill>
                  <a:schemeClr val="tx1"/>
                </a:solidFill>
                <a:latin typeface="+mj-lt"/>
                <a:ea typeface="+mn-ea"/>
                <a:cs typeface="+mn-cs"/>
              </a:defRPr>
            </a:lvl3pPr>
            <a:lvl4pPr marL="1828754" lvl="3" indent="-317492" algn="l" defTabSz="685584" rtl="0" eaLnBrk="1" latinLnBrk="0" hangingPunct="1">
              <a:spcBef>
                <a:spcPts val="1600"/>
              </a:spcBef>
              <a:spcAft>
                <a:spcPts val="0"/>
              </a:spcAft>
              <a:buSzPts val="1400"/>
              <a:buFont typeface="Arial" pitchFamily="34" charset="0"/>
              <a:buChar char="●"/>
              <a:defRPr sz="1125" kern="1200">
                <a:solidFill>
                  <a:schemeClr val="tx1"/>
                </a:solidFill>
                <a:latin typeface="+mj-lt"/>
                <a:ea typeface="+mn-ea"/>
                <a:cs typeface="+mn-cs"/>
              </a:defRPr>
            </a:lvl4pPr>
            <a:lvl5pPr marL="2285943" lvl="4" indent="-317492" algn="l" defTabSz="685584" rtl="0" eaLnBrk="1" latinLnBrk="0" hangingPunct="1">
              <a:spcBef>
                <a:spcPts val="1600"/>
              </a:spcBef>
              <a:spcAft>
                <a:spcPts val="0"/>
              </a:spcAft>
              <a:buSzPts val="1400"/>
              <a:buFont typeface="Arial" pitchFamily="34" charset="0"/>
              <a:buChar char="○"/>
              <a:defRPr sz="1125" kern="1200">
                <a:solidFill>
                  <a:schemeClr val="tx1"/>
                </a:solidFill>
                <a:latin typeface="+mj-lt"/>
                <a:ea typeface="+mn-ea"/>
                <a:cs typeface="+mn-cs"/>
              </a:defRPr>
            </a:lvl5pPr>
            <a:lvl6pPr marL="2743131" lvl="5" indent="-317492" algn="l" defTabSz="685584" rtl="0" eaLnBrk="1" latinLnBrk="0" hangingPunct="1">
              <a:spcBef>
                <a:spcPts val="1600"/>
              </a:spcBef>
              <a:spcAft>
                <a:spcPts val="0"/>
              </a:spcAft>
              <a:buSzPts val="1400"/>
              <a:buFont typeface="Arial" pitchFamily="34" charset="0"/>
              <a:buChar char="■"/>
              <a:defRPr sz="1500" kern="1200">
                <a:solidFill>
                  <a:schemeClr val="tx1"/>
                </a:solidFill>
                <a:latin typeface="+mn-lt"/>
                <a:ea typeface="+mn-ea"/>
                <a:cs typeface="+mn-cs"/>
              </a:defRPr>
            </a:lvl6pPr>
            <a:lvl7pPr marL="3200320" lvl="6" indent="-317492" algn="l" defTabSz="685584" rtl="0" eaLnBrk="1" latinLnBrk="0" hangingPunct="1">
              <a:spcBef>
                <a:spcPts val="1600"/>
              </a:spcBef>
              <a:spcAft>
                <a:spcPts val="0"/>
              </a:spcAft>
              <a:buSzPts val="1400"/>
              <a:buFont typeface="Arial" pitchFamily="34" charset="0"/>
              <a:buChar char="●"/>
              <a:defRPr sz="1500" kern="1200">
                <a:solidFill>
                  <a:schemeClr val="tx1"/>
                </a:solidFill>
                <a:latin typeface="+mn-lt"/>
                <a:ea typeface="+mn-ea"/>
                <a:cs typeface="+mn-cs"/>
              </a:defRPr>
            </a:lvl7pPr>
            <a:lvl8pPr marL="3657509" lvl="7" indent="-317492" algn="l" defTabSz="685584" rtl="0" eaLnBrk="1" latinLnBrk="0" hangingPunct="1">
              <a:spcBef>
                <a:spcPts val="1600"/>
              </a:spcBef>
              <a:spcAft>
                <a:spcPts val="0"/>
              </a:spcAft>
              <a:buSzPts val="1400"/>
              <a:buFont typeface="Arial" pitchFamily="34" charset="0"/>
              <a:buChar char="○"/>
              <a:defRPr sz="1500" kern="1200">
                <a:solidFill>
                  <a:schemeClr val="tx1"/>
                </a:solidFill>
                <a:latin typeface="+mn-lt"/>
                <a:ea typeface="+mn-ea"/>
                <a:cs typeface="+mn-cs"/>
              </a:defRPr>
            </a:lvl8pPr>
            <a:lvl9pPr marL="4114697" lvl="8" indent="-317492" algn="l" defTabSz="685584" rtl="0" eaLnBrk="1" latinLnBrk="0" hangingPunct="1">
              <a:spcBef>
                <a:spcPts val="1600"/>
              </a:spcBef>
              <a:spcAft>
                <a:spcPts val="1600"/>
              </a:spcAft>
              <a:buSzPts val="1400"/>
              <a:buFont typeface="Arial" pitchFamily="34" charset="0"/>
              <a:buChar char="■"/>
              <a:defRPr sz="1500" kern="1200">
                <a:solidFill>
                  <a:schemeClr val="tx1"/>
                </a:solidFill>
                <a:latin typeface="+mn-lt"/>
                <a:ea typeface="+mn-ea"/>
                <a:cs typeface="+mn-cs"/>
              </a:defRPr>
            </a:lvl9pPr>
          </a:lstStyle>
          <a:p>
            <a:pPr marL="139065" indent="0" algn="ctr">
              <a:buNone/>
            </a:pPr>
            <a:r>
              <a:rPr lang="en-US" sz="2400" dirty="0">
                <a:solidFill>
                  <a:srgbClr val="595959"/>
                </a:solidFill>
                <a:latin typeface="Proxima Nova Rg" panose="02000506030000020004" pitchFamily="50" charset="0"/>
                <a:cs typeface="Calibri"/>
              </a:rPr>
              <a:t>Benefits of using the COA with Work Orders</a:t>
            </a:r>
          </a:p>
        </p:txBody>
      </p:sp>
      <p:sp>
        <p:nvSpPr>
          <p:cNvPr id="12" name="Rectangle 11">
            <a:extLst>
              <a:ext uri="{FF2B5EF4-FFF2-40B4-BE49-F238E27FC236}">
                <a16:creationId xmlns:a16="http://schemas.microsoft.com/office/drawing/2014/main" id="{546E6E43-C122-414C-ADE5-1E9AAAF45E5D}"/>
              </a:ext>
            </a:extLst>
          </p:cNvPr>
          <p:cNvSpPr/>
          <p:nvPr/>
        </p:nvSpPr>
        <p:spPr>
          <a:xfrm>
            <a:off x="452432" y="1704730"/>
            <a:ext cx="1936631" cy="1668843"/>
          </a:xfrm>
          <a:prstGeom prst="rect">
            <a:avLst/>
          </a:prstGeom>
          <a:solidFill>
            <a:srgbClr val="009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6" name="Rectangle 15">
            <a:extLst>
              <a:ext uri="{FF2B5EF4-FFF2-40B4-BE49-F238E27FC236}">
                <a16:creationId xmlns:a16="http://schemas.microsoft.com/office/drawing/2014/main" id="{B2766011-7DEE-4699-ACA7-C7D6F46D0893}"/>
              </a:ext>
            </a:extLst>
          </p:cNvPr>
          <p:cNvSpPr/>
          <p:nvPr/>
        </p:nvSpPr>
        <p:spPr>
          <a:xfrm>
            <a:off x="6754937" y="1704730"/>
            <a:ext cx="1936631" cy="1668843"/>
          </a:xfrm>
          <a:prstGeom prst="rect">
            <a:avLst/>
          </a:prstGeom>
          <a:solidFill>
            <a:srgbClr val="009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7" name="Rectangle 16">
            <a:extLst>
              <a:ext uri="{FF2B5EF4-FFF2-40B4-BE49-F238E27FC236}">
                <a16:creationId xmlns:a16="http://schemas.microsoft.com/office/drawing/2014/main" id="{FABBD612-DFD0-4AE4-8642-BE4374D7D15B}"/>
              </a:ext>
            </a:extLst>
          </p:cNvPr>
          <p:cNvSpPr/>
          <p:nvPr/>
        </p:nvSpPr>
        <p:spPr>
          <a:xfrm>
            <a:off x="2553267" y="1704730"/>
            <a:ext cx="1936631" cy="1668843"/>
          </a:xfrm>
          <a:prstGeom prst="rect">
            <a:avLst/>
          </a:prstGeom>
          <a:solidFill>
            <a:srgbClr val="009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8" name="Rectangle 17">
            <a:extLst>
              <a:ext uri="{FF2B5EF4-FFF2-40B4-BE49-F238E27FC236}">
                <a16:creationId xmlns:a16="http://schemas.microsoft.com/office/drawing/2014/main" id="{68094097-B295-4229-B10E-D59620195345}"/>
              </a:ext>
            </a:extLst>
          </p:cNvPr>
          <p:cNvSpPr/>
          <p:nvPr/>
        </p:nvSpPr>
        <p:spPr>
          <a:xfrm>
            <a:off x="4654102" y="1704730"/>
            <a:ext cx="1936631" cy="1668843"/>
          </a:xfrm>
          <a:prstGeom prst="rect">
            <a:avLst/>
          </a:prstGeom>
          <a:solidFill>
            <a:srgbClr val="009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9" name="Rectangle 18">
            <a:extLst>
              <a:ext uri="{FF2B5EF4-FFF2-40B4-BE49-F238E27FC236}">
                <a16:creationId xmlns:a16="http://schemas.microsoft.com/office/drawing/2014/main" id="{8E24A1A2-A0AD-4A16-BFA5-9DA209D60852}"/>
              </a:ext>
            </a:extLst>
          </p:cNvPr>
          <p:cNvSpPr/>
          <p:nvPr/>
        </p:nvSpPr>
        <p:spPr>
          <a:xfrm>
            <a:off x="516455" y="2288052"/>
            <a:ext cx="1762705" cy="584775"/>
          </a:xfrm>
          <a:prstGeom prst="rect">
            <a:avLst/>
          </a:prstGeom>
        </p:spPr>
        <p:txBody>
          <a:bodyPr>
            <a:spAutoFit/>
          </a:bodyPr>
          <a:lstStyle/>
          <a:p>
            <a:pPr marL="139697" algn="ctr"/>
            <a:r>
              <a:rPr lang="en-US" sz="1600" dirty="0">
                <a:solidFill>
                  <a:schemeClr val="bg1"/>
                </a:solidFill>
                <a:latin typeface="Proxima Nova Rg" panose="02000506030000020004" pitchFamily="50" charset="0"/>
              </a:rPr>
              <a:t>Easy for staff to code invoices</a:t>
            </a:r>
          </a:p>
        </p:txBody>
      </p:sp>
      <p:sp>
        <p:nvSpPr>
          <p:cNvPr id="20" name="Rectangle 19">
            <a:extLst>
              <a:ext uri="{FF2B5EF4-FFF2-40B4-BE49-F238E27FC236}">
                <a16:creationId xmlns:a16="http://schemas.microsoft.com/office/drawing/2014/main" id="{4AC62DCE-7733-4821-A664-F4BC83C081A7}"/>
              </a:ext>
            </a:extLst>
          </p:cNvPr>
          <p:cNvSpPr/>
          <p:nvPr/>
        </p:nvSpPr>
        <p:spPr>
          <a:xfrm>
            <a:off x="2549972" y="1918720"/>
            <a:ext cx="1938976" cy="1323439"/>
          </a:xfrm>
          <a:prstGeom prst="rect">
            <a:avLst/>
          </a:prstGeom>
        </p:spPr>
        <p:txBody>
          <a:bodyPr>
            <a:spAutoFit/>
          </a:bodyPr>
          <a:lstStyle/>
          <a:p>
            <a:pPr marL="139697" algn="ctr"/>
            <a:r>
              <a:rPr lang="en-US" sz="1600" dirty="0">
                <a:solidFill>
                  <a:schemeClr val="bg1"/>
                </a:solidFill>
                <a:latin typeface="Proxima Nova Rg" panose="02000506030000020004" pitchFamily="50" charset="0"/>
              </a:rPr>
              <a:t>Provide Fund, Category, and Sub-Categories detail for AM program</a:t>
            </a:r>
          </a:p>
        </p:txBody>
      </p:sp>
      <p:sp>
        <p:nvSpPr>
          <p:cNvPr id="21" name="Rectangle 20">
            <a:extLst>
              <a:ext uri="{FF2B5EF4-FFF2-40B4-BE49-F238E27FC236}">
                <a16:creationId xmlns:a16="http://schemas.microsoft.com/office/drawing/2014/main" id="{4A8415BA-88F5-4C7F-9320-C393BCEE5452}"/>
              </a:ext>
            </a:extLst>
          </p:cNvPr>
          <p:cNvSpPr/>
          <p:nvPr/>
        </p:nvSpPr>
        <p:spPr>
          <a:xfrm>
            <a:off x="4658161" y="2164941"/>
            <a:ext cx="1762705" cy="830997"/>
          </a:xfrm>
          <a:prstGeom prst="rect">
            <a:avLst/>
          </a:prstGeom>
        </p:spPr>
        <p:txBody>
          <a:bodyPr>
            <a:spAutoFit/>
          </a:bodyPr>
          <a:lstStyle/>
          <a:p>
            <a:pPr marL="139697" algn="ctr"/>
            <a:r>
              <a:rPr lang="en-US" sz="1600" dirty="0">
                <a:solidFill>
                  <a:schemeClr val="bg1"/>
                </a:solidFill>
                <a:latin typeface="Proxima Nova Rg" panose="02000506030000020004" pitchFamily="50" charset="0"/>
              </a:rPr>
              <a:t>Easily extract TCA detail &amp; costs</a:t>
            </a:r>
          </a:p>
        </p:txBody>
      </p:sp>
      <p:sp>
        <p:nvSpPr>
          <p:cNvPr id="22" name="Rectangle 21">
            <a:extLst>
              <a:ext uri="{FF2B5EF4-FFF2-40B4-BE49-F238E27FC236}">
                <a16:creationId xmlns:a16="http://schemas.microsoft.com/office/drawing/2014/main" id="{ECC14240-EAB9-4138-84C8-5DA68416E5A5}"/>
              </a:ext>
            </a:extLst>
          </p:cNvPr>
          <p:cNvSpPr/>
          <p:nvPr/>
        </p:nvSpPr>
        <p:spPr>
          <a:xfrm>
            <a:off x="6805214" y="2041830"/>
            <a:ext cx="1762705" cy="1077218"/>
          </a:xfrm>
          <a:prstGeom prst="rect">
            <a:avLst/>
          </a:prstGeom>
        </p:spPr>
        <p:txBody>
          <a:bodyPr>
            <a:spAutoFit/>
          </a:bodyPr>
          <a:lstStyle/>
          <a:p>
            <a:pPr marL="139697" algn="ctr"/>
            <a:r>
              <a:rPr lang="en-US" sz="1600" dirty="0">
                <a:solidFill>
                  <a:schemeClr val="bg1"/>
                </a:solidFill>
                <a:latin typeface="Proxima Nova Rg" panose="02000506030000020004" pitchFamily="50" charset="0"/>
              </a:rPr>
              <a:t>Add asset specific service lives</a:t>
            </a:r>
          </a:p>
          <a:p>
            <a:pPr marL="139697" algn="ctr"/>
            <a:endParaRPr lang="en-US" sz="1600" dirty="0">
              <a:solidFill>
                <a:schemeClr val="bg1"/>
              </a:solidFill>
              <a:latin typeface="Proxima Nova Rg" panose="02000506030000020004" pitchFamily="50" charset="0"/>
            </a:endParaRPr>
          </a:p>
        </p:txBody>
      </p:sp>
      <p:pic>
        <p:nvPicPr>
          <p:cNvPr id="23" name="Picture 22" descr="A picture containing object, clock, meter&#10;&#10;Description automatically generated">
            <a:extLst>
              <a:ext uri="{FF2B5EF4-FFF2-40B4-BE49-F238E27FC236}">
                <a16:creationId xmlns:a16="http://schemas.microsoft.com/office/drawing/2014/main" id="{71929773-7E95-44DF-A02A-9215CA6722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7462" y="6308868"/>
            <a:ext cx="2323263" cy="400465"/>
          </a:xfrm>
          <a:prstGeom prst="rect">
            <a:avLst/>
          </a:prstGeom>
        </p:spPr>
      </p:pic>
    </p:spTree>
    <p:extLst>
      <p:ext uri="{BB962C8B-B14F-4D97-AF65-F5344CB8AC3E}">
        <p14:creationId xmlns:p14="http://schemas.microsoft.com/office/powerpoint/2010/main" val="3697707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54BE0B3-081E-4A02-8216-4EB4AD8C0118}"/>
              </a:ext>
            </a:extLst>
          </p:cNvPr>
          <p:cNvPicPr>
            <a:picLocks noChangeAspect="1"/>
          </p:cNvPicPr>
          <p:nvPr/>
        </p:nvPicPr>
        <p:blipFill>
          <a:blip r:embed="rId3">
            <a:duotone>
              <a:schemeClr val="bg2">
                <a:shade val="45000"/>
                <a:satMod val="135000"/>
              </a:schemeClr>
              <a:prstClr val="white"/>
            </a:duotone>
          </a:blip>
          <a:stretch>
            <a:fillRect/>
          </a:stretch>
        </p:blipFill>
        <p:spPr>
          <a:xfrm>
            <a:off x="0" y="0"/>
            <a:ext cx="9144000" cy="6857999"/>
          </a:xfrm>
          <a:prstGeom prst="rect">
            <a:avLst/>
          </a:prstGeom>
        </p:spPr>
      </p:pic>
      <p:pic>
        <p:nvPicPr>
          <p:cNvPr id="11" name="Picture 10">
            <a:extLst>
              <a:ext uri="{FF2B5EF4-FFF2-40B4-BE49-F238E27FC236}">
                <a16:creationId xmlns:a16="http://schemas.microsoft.com/office/drawing/2014/main" id="{F4430945-84D7-460D-89E9-76209515BB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68849" y="6239095"/>
            <a:ext cx="1933246" cy="484973"/>
          </a:xfrm>
          <a:prstGeom prst="rect">
            <a:avLst/>
          </a:prstGeom>
        </p:spPr>
      </p:pic>
      <p:pic>
        <p:nvPicPr>
          <p:cNvPr id="10" name="Picture 10" descr="A screenshot of a cell phone&#10;&#10;Description generated with very high confidence">
            <a:extLst>
              <a:ext uri="{FF2B5EF4-FFF2-40B4-BE49-F238E27FC236}">
                <a16:creationId xmlns:a16="http://schemas.microsoft.com/office/drawing/2014/main" id="{63B5F47A-83FC-4EA3-8D21-08D77E83451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27"/>
          <a:stretch/>
        </p:blipFill>
        <p:spPr>
          <a:xfrm>
            <a:off x="1431235" y="1956740"/>
            <a:ext cx="6297433" cy="881245"/>
          </a:xfrm>
          <a:prstGeom prst="rect">
            <a:avLst/>
          </a:prstGeom>
        </p:spPr>
      </p:pic>
      <p:pic>
        <p:nvPicPr>
          <p:cNvPr id="12" name="Picture 12" descr="A screenshot of a cell phone&#10;&#10;Description generated with very high confidence">
            <a:extLst>
              <a:ext uri="{FF2B5EF4-FFF2-40B4-BE49-F238E27FC236}">
                <a16:creationId xmlns:a16="http://schemas.microsoft.com/office/drawing/2014/main" id="{623280D7-DD0F-42C3-85E5-281F3CE5A83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431235" y="3619711"/>
            <a:ext cx="6297433" cy="1921016"/>
          </a:xfrm>
          <a:prstGeom prst="rect">
            <a:avLst/>
          </a:prstGeom>
        </p:spPr>
      </p:pic>
      <p:sp>
        <p:nvSpPr>
          <p:cNvPr id="15" name="Arrow: Down 14">
            <a:extLst>
              <a:ext uri="{FF2B5EF4-FFF2-40B4-BE49-F238E27FC236}">
                <a16:creationId xmlns:a16="http://schemas.microsoft.com/office/drawing/2014/main" id="{FDE69599-99F7-489F-A997-190F990D3AD1}"/>
              </a:ext>
            </a:extLst>
          </p:cNvPr>
          <p:cNvSpPr/>
          <p:nvPr/>
        </p:nvSpPr>
        <p:spPr>
          <a:xfrm>
            <a:off x="4440717" y="2932590"/>
            <a:ext cx="262566" cy="638224"/>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2">
            <a:extLst>
              <a:ext uri="{FF2B5EF4-FFF2-40B4-BE49-F238E27FC236}">
                <a16:creationId xmlns:a16="http://schemas.microsoft.com/office/drawing/2014/main" id="{716897D3-45E5-4B5F-9B97-CE016798E3CD}"/>
              </a:ext>
            </a:extLst>
          </p:cNvPr>
          <p:cNvSpPr txBox="1">
            <a:spLocks/>
          </p:cNvSpPr>
          <p:nvPr/>
        </p:nvSpPr>
        <p:spPr>
          <a:xfrm>
            <a:off x="491614" y="1119193"/>
            <a:ext cx="8578311" cy="526355"/>
          </a:xfrm>
          <a:prstGeom prst="rect">
            <a:avLst/>
          </a:prstGeom>
        </p:spPr>
        <p:txBody>
          <a:bodyPr spcFirstLastPara="1" vert="horz" wrap="square" lIns="91425" tIns="91425" rIns="91425" bIns="91425" rtlCol="0" anchor="t" anchorCtr="0">
            <a:normAutofit lnSpcReduction="10000"/>
          </a:bodyPr>
          <a:lstStyle>
            <a:lvl1pPr marL="457189" lvl="0" indent="-342891" algn="l" defTabSz="685584" rtl="0" eaLnBrk="1" latinLnBrk="0" hangingPunct="1">
              <a:spcBef>
                <a:spcPts val="0"/>
              </a:spcBef>
              <a:spcAft>
                <a:spcPts val="0"/>
              </a:spcAft>
              <a:buSzPts val="1800"/>
              <a:buFont typeface="Arial" pitchFamily="34" charset="0"/>
              <a:buChar char="●"/>
              <a:defRPr sz="2024" kern="1200">
                <a:solidFill>
                  <a:schemeClr val="tx1"/>
                </a:solidFill>
                <a:latin typeface="+mj-lt"/>
                <a:ea typeface="+mn-ea"/>
                <a:cs typeface="+mn-cs"/>
              </a:defRPr>
            </a:lvl1pPr>
            <a:lvl2pPr marL="914377" lvl="1" indent="-317492" algn="l" defTabSz="685584" rtl="0" eaLnBrk="1" latinLnBrk="0" hangingPunct="1">
              <a:spcBef>
                <a:spcPts val="1600"/>
              </a:spcBef>
              <a:spcAft>
                <a:spcPts val="0"/>
              </a:spcAft>
              <a:buSzPts val="1400"/>
              <a:buFont typeface="Arial" pitchFamily="34" charset="0"/>
              <a:buChar char="○"/>
              <a:defRPr sz="1799" kern="1200">
                <a:solidFill>
                  <a:schemeClr val="tx1"/>
                </a:solidFill>
                <a:latin typeface="+mj-lt"/>
                <a:ea typeface="+mn-ea"/>
                <a:cs typeface="+mn-cs"/>
              </a:defRPr>
            </a:lvl2pPr>
            <a:lvl3pPr marL="1371566" lvl="2" indent="-317492" algn="l" defTabSz="685584" rtl="0" eaLnBrk="1" latinLnBrk="0" hangingPunct="1">
              <a:spcBef>
                <a:spcPts val="1600"/>
              </a:spcBef>
              <a:spcAft>
                <a:spcPts val="0"/>
              </a:spcAft>
              <a:buSzPts val="1400"/>
              <a:buFont typeface="Arial" pitchFamily="34" charset="0"/>
              <a:buChar char="■"/>
              <a:defRPr sz="1349" kern="1200">
                <a:solidFill>
                  <a:schemeClr val="tx1"/>
                </a:solidFill>
                <a:latin typeface="+mj-lt"/>
                <a:ea typeface="+mn-ea"/>
                <a:cs typeface="+mn-cs"/>
              </a:defRPr>
            </a:lvl3pPr>
            <a:lvl4pPr marL="1828754" lvl="3" indent="-317492" algn="l" defTabSz="685584" rtl="0" eaLnBrk="1" latinLnBrk="0" hangingPunct="1">
              <a:spcBef>
                <a:spcPts val="1600"/>
              </a:spcBef>
              <a:spcAft>
                <a:spcPts val="0"/>
              </a:spcAft>
              <a:buSzPts val="1400"/>
              <a:buFont typeface="Arial" pitchFamily="34" charset="0"/>
              <a:buChar char="●"/>
              <a:defRPr sz="1125" kern="1200">
                <a:solidFill>
                  <a:schemeClr val="tx1"/>
                </a:solidFill>
                <a:latin typeface="+mj-lt"/>
                <a:ea typeface="+mn-ea"/>
                <a:cs typeface="+mn-cs"/>
              </a:defRPr>
            </a:lvl4pPr>
            <a:lvl5pPr marL="2285943" lvl="4" indent="-317492" algn="l" defTabSz="685584" rtl="0" eaLnBrk="1" latinLnBrk="0" hangingPunct="1">
              <a:spcBef>
                <a:spcPts val="1600"/>
              </a:spcBef>
              <a:spcAft>
                <a:spcPts val="0"/>
              </a:spcAft>
              <a:buSzPts val="1400"/>
              <a:buFont typeface="Arial" pitchFamily="34" charset="0"/>
              <a:buChar char="○"/>
              <a:defRPr sz="1125" kern="1200">
                <a:solidFill>
                  <a:schemeClr val="tx1"/>
                </a:solidFill>
                <a:latin typeface="+mj-lt"/>
                <a:ea typeface="+mn-ea"/>
                <a:cs typeface="+mn-cs"/>
              </a:defRPr>
            </a:lvl5pPr>
            <a:lvl6pPr marL="2743131" lvl="5" indent="-317492" algn="l" defTabSz="685584" rtl="0" eaLnBrk="1" latinLnBrk="0" hangingPunct="1">
              <a:spcBef>
                <a:spcPts val="1600"/>
              </a:spcBef>
              <a:spcAft>
                <a:spcPts val="0"/>
              </a:spcAft>
              <a:buSzPts val="1400"/>
              <a:buFont typeface="Arial" pitchFamily="34" charset="0"/>
              <a:buChar char="■"/>
              <a:defRPr sz="1500" kern="1200">
                <a:solidFill>
                  <a:schemeClr val="tx1"/>
                </a:solidFill>
                <a:latin typeface="+mn-lt"/>
                <a:ea typeface="+mn-ea"/>
                <a:cs typeface="+mn-cs"/>
              </a:defRPr>
            </a:lvl6pPr>
            <a:lvl7pPr marL="3200320" lvl="6" indent="-317492" algn="l" defTabSz="685584" rtl="0" eaLnBrk="1" latinLnBrk="0" hangingPunct="1">
              <a:spcBef>
                <a:spcPts val="1600"/>
              </a:spcBef>
              <a:spcAft>
                <a:spcPts val="0"/>
              </a:spcAft>
              <a:buSzPts val="1400"/>
              <a:buFont typeface="Arial" pitchFamily="34" charset="0"/>
              <a:buChar char="●"/>
              <a:defRPr sz="1500" kern="1200">
                <a:solidFill>
                  <a:schemeClr val="tx1"/>
                </a:solidFill>
                <a:latin typeface="+mn-lt"/>
                <a:ea typeface="+mn-ea"/>
                <a:cs typeface="+mn-cs"/>
              </a:defRPr>
            </a:lvl7pPr>
            <a:lvl8pPr marL="3657509" lvl="7" indent="-317492" algn="l" defTabSz="685584" rtl="0" eaLnBrk="1" latinLnBrk="0" hangingPunct="1">
              <a:spcBef>
                <a:spcPts val="1600"/>
              </a:spcBef>
              <a:spcAft>
                <a:spcPts val="0"/>
              </a:spcAft>
              <a:buSzPts val="1400"/>
              <a:buFont typeface="Arial" pitchFamily="34" charset="0"/>
              <a:buChar char="○"/>
              <a:defRPr sz="1500" kern="1200">
                <a:solidFill>
                  <a:schemeClr val="tx1"/>
                </a:solidFill>
                <a:latin typeface="+mn-lt"/>
                <a:ea typeface="+mn-ea"/>
                <a:cs typeface="+mn-cs"/>
              </a:defRPr>
            </a:lvl8pPr>
            <a:lvl9pPr marL="4114697" lvl="8" indent="-317492" algn="l" defTabSz="685584" rtl="0" eaLnBrk="1" latinLnBrk="0" hangingPunct="1">
              <a:spcBef>
                <a:spcPts val="1600"/>
              </a:spcBef>
              <a:spcAft>
                <a:spcPts val="1600"/>
              </a:spcAft>
              <a:buSzPts val="1400"/>
              <a:buFont typeface="Arial" pitchFamily="34" charset="0"/>
              <a:buChar char="■"/>
              <a:defRPr sz="1500" kern="1200">
                <a:solidFill>
                  <a:schemeClr val="tx1"/>
                </a:solidFill>
                <a:latin typeface="+mn-lt"/>
                <a:ea typeface="+mn-ea"/>
                <a:cs typeface="+mn-cs"/>
              </a:defRPr>
            </a:lvl9pPr>
          </a:lstStyle>
          <a:p>
            <a:pPr marL="139065" indent="0" algn="ctr">
              <a:buNone/>
            </a:pPr>
            <a:r>
              <a:rPr lang="en-US" sz="2400" dirty="0">
                <a:solidFill>
                  <a:srgbClr val="595959"/>
                </a:solidFill>
                <a:latin typeface="Proxima Nova Rg" panose="02000506030000020004" pitchFamily="50" charset="0"/>
                <a:cs typeface="Calibri"/>
              </a:rPr>
              <a:t>Sample TCA Continuity Schedule</a:t>
            </a:r>
          </a:p>
        </p:txBody>
      </p:sp>
      <p:sp>
        <p:nvSpPr>
          <p:cNvPr id="13" name="Title 1">
            <a:extLst>
              <a:ext uri="{FF2B5EF4-FFF2-40B4-BE49-F238E27FC236}">
                <a16:creationId xmlns:a16="http://schemas.microsoft.com/office/drawing/2014/main" id="{C16252C9-2B49-43BC-901E-D1A9AA8E4154}"/>
              </a:ext>
            </a:extLst>
          </p:cNvPr>
          <p:cNvSpPr>
            <a:spLocks noGrp="1"/>
          </p:cNvSpPr>
          <p:nvPr>
            <p:ph type="title"/>
          </p:nvPr>
        </p:nvSpPr>
        <p:spPr>
          <a:xfrm>
            <a:off x="339214" y="127256"/>
            <a:ext cx="8229602" cy="711081"/>
          </a:xfrm>
        </p:spPr>
        <p:txBody>
          <a:bodyPr>
            <a:normAutofit/>
          </a:bodyPr>
          <a:lstStyle/>
          <a:p>
            <a:r>
              <a:rPr lang="en-CA" sz="2400" b="1" dirty="0">
                <a:latin typeface="Proxima Nova Th" panose="02000506030000020004" pitchFamily="50" charset="0"/>
              </a:rPr>
              <a:t>Compile Asset Data</a:t>
            </a:r>
          </a:p>
        </p:txBody>
      </p:sp>
      <p:pic>
        <p:nvPicPr>
          <p:cNvPr id="14" name="Picture 13" descr="A picture containing object, clock, meter&#10;&#10;Description automatically generated">
            <a:extLst>
              <a:ext uri="{FF2B5EF4-FFF2-40B4-BE49-F238E27FC236}">
                <a16:creationId xmlns:a16="http://schemas.microsoft.com/office/drawing/2014/main" id="{C17B57E5-E222-422F-99D9-0337981A87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7462" y="6308868"/>
            <a:ext cx="2323263" cy="400465"/>
          </a:xfrm>
          <a:prstGeom prst="rect">
            <a:avLst/>
          </a:prstGeom>
        </p:spPr>
      </p:pic>
    </p:spTree>
    <p:extLst>
      <p:ext uri="{BB962C8B-B14F-4D97-AF65-F5344CB8AC3E}">
        <p14:creationId xmlns:p14="http://schemas.microsoft.com/office/powerpoint/2010/main" val="732291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55B01D-4A40-4898-AB8B-F65D3D86699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DD55A304-D351-4787-A9D7-4D85BA38A268}"/>
              </a:ext>
            </a:extLst>
          </p:cNvPr>
          <p:cNvSpPr txBox="1">
            <a:spLocks/>
          </p:cNvSpPr>
          <p:nvPr/>
        </p:nvSpPr>
        <p:spPr>
          <a:xfrm>
            <a:off x="2017031" y="3635171"/>
            <a:ext cx="5109935" cy="646437"/>
          </a:xfrm>
          <a:prstGeom prst="rect">
            <a:avLst/>
          </a:prstGeom>
          <a:solidFill>
            <a:srgbClr val="009BBF">
              <a:alpha val="80000"/>
            </a:srgbClr>
          </a:solidFill>
        </p:spPr>
        <p:txBody>
          <a:bodyPr vert="horz" lIns="91436" tIns="45718" rIns="91436" bIns="45718" rtlCol="0" anchor="ctr">
            <a:normAutofit/>
          </a:bodyPr>
          <a:lstStyle>
            <a:lvl1pPr algn="l" defTabSz="685584" rtl="0" eaLnBrk="1" latinLnBrk="0" hangingPunct="1">
              <a:spcBef>
                <a:spcPct val="0"/>
              </a:spcBef>
              <a:buNone/>
              <a:defRPr sz="1799" kern="1200">
                <a:solidFill>
                  <a:schemeClr val="tx1">
                    <a:lumMod val="65000"/>
                    <a:lumOff val="35000"/>
                  </a:schemeClr>
                </a:solidFill>
                <a:latin typeface="+mj-lt"/>
                <a:ea typeface="+mj-ea"/>
                <a:cs typeface="+mj-cs"/>
              </a:defRPr>
            </a:lvl1pPr>
          </a:lstStyle>
          <a:p>
            <a:pPr algn="ctr"/>
            <a:r>
              <a:rPr lang="en-CA" sz="2000" dirty="0">
                <a:solidFill>
                  <a:schemeClr val="bg1"/>
                </a:solidFill>
                <a:latin typeface="Proxima Nova Th" panose="02000506030000020004" pitchFamily="50" charset="0"/>
              </a:rPr>
              <a:t>Forecasted Asset Replacement Budget</a:t>
            </a:r>
          </a:p>
        </p:txBody>
      </p:sp>
      <p:pic>
        <p:nvPicPr>
          <p:cNvPr id="7" name="Picture 6">
            <a:extLst>
              <a:ext uri="{FF2B5EF4-FFF2-40B4-BE49-F238E27FC236}">
                <a16:creationId xmlns:a16="http://schemas.microsoft.com/office/drawing/2014/main" id="{129AE92A-023D-4579-B323-F2ECBBF01DCF}"/>
              </a:ext>
            </a:extLst>
          </p:cNvPr>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6868849" y="6239095"/>
            <a:ext cx="1933246" cy="484973"/>
          </a:xfrm>
          <a:prstGeom prst="rect">
            <a:avLst/>
          </a:prstGeom>
        </p:spPr>
      </p:pic>
    </p:spTree>
    <p:extLst>
      <p:ext uri="{BB962C8B-B14F-4D97-AF65-F5344CB8AC3E}">
        <p14:creationId xmlns:p14="http://schemas.microsoft.com/office/powerpoint/2010/main" val="3390096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rock&#10;&#10;Description automatically generated">
            <a:extLst>
              <a:ext uri="{FF2B5EF4-FFF2-40B4-BE49-F238E27FC236}">
                <a16:creationId xmlns:a16="http://schemas.microsoft.com/office/drawing/2014/main" id="{6FEF3FC9-DC46-442E-AE56-7944B7F73A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B8E59BBF-1234-45BD-8491-621002C3AF37}"/>
              </a:ext>
            </a:extLst>
          </p:cNvPr>
          <p:cNvSpPr txBox="1">
            <a:spLocks/>
          </p:cNvSpPr>
          <p:nvPr/>
        </p:nvSpPr>
        <p:spPr>
          <a:xfrm>
            <a:off x="2017031" y="3635171"/>
            <a:ext cx="5109935" cy="646437"/>
          </a:xfrm>
          <a:prstGeom prst="rect">
            <a:avLst/>
          </a:prstGeom>
          <a:solidFill>
            <a:srgbClr val="009BBF">
              <a:alpha val="80000"/>
            </a:srgbClr>
          </a:solidFill>
        </p:spPr>
        <p:txBody>
          <a:bodyPr vert="horz" lIns="91436" tIns="45718" rIns="91436" bIns="45718" rtlCol="0" anchor="ctr">
            <a:normAutofit/>
          </a:bodyPr>
          <a:lstStyle>
            <a:lvl1pPr algn="l" defTabSz="685584" rtl="0" eaLnBrk="1" latinLnBrk="0" hangingPunct="1">
              <a:spcBef>
                <a:spcPct val="0"/>
              </a:spcBef>
              <a:buNone/>
              <a:defRPr sz="1799" kern="1200">
                <a:solidFill>
                  <a:schemeClr val="tx1">
                    <a:lumMod val="65000"/>
                    <a:lumOff val="35000"/>
                  </a:schemeClr>
                </a:solidFill>
                <a:latin typeface="+mj-lt"/>
                <a:ea typeface="+mj-ea"/>
                <a:cs typeface="+mj-cs"/>
              </a:defRPr>
            </a:lvl1pPr>
          </a:lstStyle>
          <a:p>
            <a:pPr algn="ctr"/>
            <a:r>
              <a:rPr lang="en-CA" sz="2000" dirty="0">
                <a:solidFill>
                  <a:schemeClr val="bg1"/>
                </a:solidFill>
                <a:latin typeface="Proxima Nova Th" panose="02000506030000020004" pitchFamily="50" charset="0"/>
              </a:rPr>
              <a:t>Forecasted Asset Replacement Budget</a:t>
            </a:r>
          </a:p>
        </p:txBody>
      </p:sp>
      <p:pic>
        <p:nvPicPr>
          <p:cNvPr id="5" name="Picture 4">
            <a:extLst>
              <a:ext uri="{FF2B5EF4-FFF2-40B4-BE49-F238E27FC236}">
                <a16:creationId xmlns:a16="http://schemas.microsoft.com/office/drawing/2014/main" id="{3528CD70-348F-4144-8158-ED9D77021F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68849" y="6239095"/>
            <a:ext cx="1933246" cy="484973"/>
          </a:xfrm>
          <a:prstGeom prst="rect">
            <a:avLst/>
          </a:prstGeom>
        </p:spPr>
      </p:pic>
    </p:spTree>
    <p:extLst>
      <p:ext uri="{BB962C8B-B14F-4D97-AF65-F5344CB8AC3E}">
        <p14:creationId xmlns:p14="http://schemas.microsoft.com/office/powerpoint/2010/main" val="1902048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B7B758C-1C33-4F04-B92A-318115C38ACB}"/>
              </a:ext>
            </a:extLst>
          </p:cNvPr>
          <p:cNvSpPr txBox="1">
            <a:spLocks/>
          </p:cNvSpPr>
          <p:nvPr/>
        </p:nvSpPr>
        <p:spPr>
          <a:xfrm>
            <a:off x="457199" y="-98667"/>
            <a:ext cx="8229602" cy="711081"/>
          </a:xfrm>
          <a:prstGeom prst="rect">
            <a:avLst/>
          </a:prstGeom>
        </p:spPr>
        <p:txBody>
          <a:bodyPr vert="horz" lIns="91436" tIns="45718" rIns="91436" bIns="45718" rtlCol="0" anchor="ctr">
            <a:normAutofit/>
          </a:bodyPr>
          <a:lstStyle>
            <a:lvl1pPr algn="l" defTabSz="685584" rtl="0" eaLnBrk="1" latinLnBrk="0" hangingPunct="1">
              <a:spcBef>
                <a:spcPct val="0"/>
              </a:spcBef>
              <a:buNone/>
              <a:defRPr sz="1799" kern="1200">
                <a:solidFill>
                  <a:schemeClr val="tx1">
                    <a:lumMod val="65000"/>
                    <a:lumOff val="35000"/>
                  </a:schemeClr>
                </a:solidFill>
                <a:latin typeface="+mj-lt"/>
                <a:ea typeface="+mj-ea"/>
                <a:cs typeface="+mj-cs"/>
              </a:defRPr>
            </a:lvl1pPr>
          </a:lstStyle>
          <a:p>
            <a:endParaRPr lang="en-CA" dirty="0">
              <a:latin typeface="Proxima Nova Th" panose="02000506030000020004" pitchFamily="50" charset="0"/>
            </a:endParaRPr>
          </a:p>
        </p:txBody>
      </p:sp>
      <p:sp>
        <p:nvSpPr>
          <p:cNvPr id="10" name="Title 1">
            <a:extLst>
              <a:ext uri="{FF2B5EF4-FFF2-40B4-BE49-F238E27FC236}">
                <a16:creationId xmlns:a16="http://schemas.microsoft.com/office/drawing/2014/main" id="{1014A2C3-90A1-46A0-97CB-FE3C5E3E1F87}"/>
              </a:ext>
            </a:extLst>
          </p:cNvPr>
          <p:cNvSpPr>
            <a:spLocks noGrp="1"/>
          </p:cNvSpPr>
          <p:nvPr>
            <p:ph type="title"/>
          </p:nvPr>
        </p:nvSpPr>
        <p:spPr>
          <a:xfrm>
            <a:off x="339214" y="127256"/>
            <a:ext cx="8229602" cy="711081"/>
          </a:xfrm>
        </p:spPr>
        <p:txBody>
          <a:bodyPr>
            <a:normAutofit/>
          </a:bodyPr>
          <a:lstStyle/>
          <a:p>
            <a:r>
              <a:rPr lang="en-CA" sz="2400" b="1" dirty="0">
                <a:latin typeface="Proxima Nova Th" panose="02000506030000020004" pitchFamily="50" charset="0"/>
              </a:rPr>
              <a:t>Forecasted Asset Replacement Budget</a:t>
            </a:r>
          </a:p>
        </p:txBody>
      </p:sp>
      <p:grpSp>
        <p:nvGrpSpPr>
          <p:cNvPr id="3" name="Group 2">
            <a:extLst>
              <a:ext uri="{FF2B5EF4-FFF2-40B4-BE49-F238E27FC236}">
                <a16:creationId xmlns:a16="http://schemas.microsoft.com/office/drawing/2014/main" id="{C037E80B-AAF6-44E1-A22A-2990B2A6DEFD}"/>
              </a:ext>
            </a:extLst>
          </p:cNvPr>
          <p:cNvGrpSpPr/>
          <p:nvPr/>
        </p:nvGrpSpPr>
        <p:grpSpPr>
          <a:xfrm>
            <a:off x="293298" y="1430910"/>
            <a:ext cx="8393503" cy="4064873"/>
            <a:chOff x="293298" y="1430910"/>
            <a:chExt cx="8393503" cy="4064873"/>
          </a:xfrm>
        </p:grpSpPr>
        <p:grpSp>
          <p:nvGrpSpPr>
            <p:cNvPr id="33" name="Group 32">
              <a:extLst>
                <a:ext uri="{FF2B5EF4-FFF2-40B4-BE49-F238E27FC236}">
                  <a16:creationId xmlns:a16="http://schemas.microsoft.com/office/drawing/2014/main" id="{5C4734DD-F1E0-4F00-914D-61C6CBEB3DB6}"/>
                </a:ext>
              </a:extLst>
            </p:cNvPr>
            <p:cNvGrpSpPr/>
            <p:nvPr/>
          </p:nvGrpSpPr>
          <p:grpSpPr>
            <a:xfrm>
              <a:off x="293298" y="1430910"/>
              <a:ext cx="8393503" cy="4064873"/>
              <a:chOff x="0" y="-128270"/>
              <a:chExt cx="6200140" cy="2837815"/>
            </a:xfrm>
          </p:grpSpPr>
          <p:pic>
            <p:nvPicPr>
              <p:cNvPr id="34" name="Picture 33">
                <a:extLst>
                  <a:ext uri="{FF2B5EF4-FFF2-40B4-BE49-F238E27FC236}">
                    <a16:creationId xmlns:a16="http://schemas.microsoft.com/office/drawing/2014/main" id="{BAA0BA34-05AF-4A7B-B2D5-642D8A3E280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8270"/>
                <a:ext cx="6060440" cy="2553970"/>
              </a:xfrm>
              <a:prstGeom prst="rect">
                <a:avLst/>
              </a:prstGeom>
            </p:spPr>
          </p:pic>
          <p:sp>
            <p:nvSpPr>
              <p:cNvPr id="35" name="Rectangle 34">
                <a:extLst>
                  <a:ext uri="{FF2B5EF4-FFF2-40B4-BE49-F238E27FC236}">
                    <a16:creationId xmlns:a16="http://schemas.microsoft.com/office/drawing/2014/main" id="{B1001B12-4D7F-4223-841A-9EF282B6D27F}"/>
                  </a:ext>
                </a:extLst>
              </p:cNvPr>
              <p:cNvSpPr/>
              <p:nvPr/>
            </p:nvSpPr>
            <p:spPr>
              <a:xfrm>
                <a:off x="914400" y="2425700"/>
                <a:ext cx="548640"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CA" sz="1050">
                    <a:solidFill>
                      <a:srgbClr val="595959"/>
                    </a:solidFill>
                    <a:effectLst/>
                    <a:latin typeface="Proxima Nova Rg" panose="02000506030000020004" pitchFamily="50" charset="0"/>
                    <a:ea typeface="Times New Roman" panose="02020603050405020304" pitchFamily="18" charset="0"/>
                    <a:cs typeface="Times New Roman" panose="02020603050405020304" pitchFamily="18" charset="0"/>
                  </a:rPr>
                  <a:t>2020</a:t>
                </a:r>
                <a:endParaRPr lang="en-CA" sz="1400">
                  <a:effectLst/>
                  <a:latin typeface="Proxima Nova Rg" panose="02000506030000020004" pitchFamily="50" charset="0"/>
                  <a:ea typeface="Times New Roman" panose="02020603050405020304" pitchFamily="18" charset="0"/>
                </a:endParaRPr>
              </a:p>
            </p:txBody>
          </p:sp>
          <p:sp>
            <p:nvSpPr>
              <p:cNvPr id="36" name="Rectangle 35">
                <a:extLst>
                  <a:ext uri="{FF2B5EF4-FFF2-40B4-BE49-F238E27FC236}">
                    <a16:creationId xmlns:a16="http://schemas.microsoft.com/office/drawing/2014/main" id="{91B0C6D8-1839-4B10-82FC-F297CF6A2052}"/>
                  </a:ext>
                </a:extLst>
              </p:cNvPr>
              <p:cNvSpPr/>
              <p:nvPr/>
            </p:nvSpPr>
            <p:spPr>
              <a:xfrm>
                <a:off x="1927225" y="2435225"/>
                <a:ext cx="548640"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CA" sz="1050" dirty="0">
                    <a:solidFill>
                      <a:srgbClr val="595959"/>
                    </a:solidFill>
                    <a:effectLst/>
                    <a:latin typeface="Proxima Nova Rg" panose="02000506030000020004" pitchFamily="50" charset="0"/>
                    <a:ea typeface="Times New Roman" panose="02020603050405020304" pitchFamily="18" charset="0"/>
                    <a:cs typeface="Times New Roman" panose="02020603050405020304" pitchFamily="18" charset="0"/>
                  </a:rPr>
                  <a:t>2025</a:t>
                </a:r>
                <a:endParaRPr lang="en-CA" sz="1400" dirty="0">
                  <a:effectLst/>
                  <a:latin typeface="Proxima Nova Rg" panose="02000506030000020004" pitchFamily="50" charset="0"/>
                  <a:ea typeface="Times New Roman" panose="02020603050405020304" pitchFamily="18" charset="0"/>
                </a:endParaRPr>
              </a:p>
            </p:txBody>
          </p:sp>
          <p:sp>
            <p:nvSpPr>
              <p:cNvPr id="37" name="Rectangle 36">
                <a:extLst>
                  <a:ext uri="{FF2B5EF4-FFF2-40B4-BE49-F238E27FC236}">
                    <a16:creationId xmlns:a16="http://schemas.microsoft.com/office/drawing/2014/main" id="{A719A922-AAB7-4A5A-9B94-7A5D2B56D1FC}"/>
                  </a:ext>
                </a:extLst>
              </p:cNvPr>
              <p:cNvSpPr/>
              <p:nvPr/>
            </p:nvSpPr>
            <p:spPr>
              <a:xfrm>
                <a:off x="4425950" y="2425700"/>
                <a:ext cx="548640"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CA" sz="1050">
                    <a:solidFill>
                      <a:srgbClr val="595959"/>
                    </a:solidFill>
                    <a:effectLst/>
                    <a:latin typeface="Proxima Nova Rg" panose="02000506030000020004" pitchFamily="50" charset="0"/>
                    <a:ea typeface="Times New Roman" panose="02020603050405020304" pitchFamily="18" charset="0"/>
                    <a:cs typeface="Times New Roman" panose="02020603050405020304" pitchFamily="18" charset="0"/>
                  </a:rPr>
                  <a:t>2035</a:t>
                </a:r>
                <a:endParaRPr lang="en-CA" sz="1400">
                  <a:effectLst/>
                  <a:latin typeface="Proxima Nova Rg" panose="02000506030000020004" pitchFamily="50" charset="0"/>
                  <a:ea typeface="Times New Roman" panose="02020603050405020304" pitchFamily="18" charset="0"/>
                </a:endParaRPr>
              </a:p>
            </p:txBody>
          </p:sp>
          <p:sp>
            <p:nvSpPr>
              <p:cNvPr id="38" name="Rectangle 37">
                <a:extLst>
                  <a:ext uri="{FF2B5EF4-FFF2-40B4-BE49-F238E27FC236}">
                    <a16:creationId xmlns:a16="http://schemas.microsoft.com/office/drawing/2014/main" id="{4197154E-3270-427D-A155-FD8E8578E171}"/>
                  </a:ext>
                </a:extLst>
              </p:cNvPr>
              <p:cNvSpPr/>
              <p:nvPr/>
            </p:nvSpPr>
            <p:spPr>
              <a:xfrm>
                <a:off x="5651500" y="2425700"/>
                <a:ext cx="548640"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CA" sz="1050">
                    <a:solidFill>
                      <a:srgbClr val="595959"/>
                    </a:solidFill>
                    <a:effectLst/>
                    <a:latin typeface="Proxima Nova Rg" panose="02000506030000020004" pitchFamily="50" charset="0"/>
                    <a:ea typeface="Times New Roman" panose="02020603050405020304" pitchFamily="18" charset="0"/>
                    <a:cs typeface="Times New Roman" panose="02020603050405020304" pitchFamily="18" charset="0"/>
                  </a:rPr>
                  <a:t>2040</a:t>
                </a:r>
                <a:endParaRPr lang="en-CA" sz="1400">
                  <a:effectLst/>
                  <a:latin typeface="Proxima Nova Rg" panose="02000506030000020004" pitchFamily="50" charset="0"/>
                  <a:ea typeface="Times New Roman" panose="02020603050405020304" pitchFamily="18" charset="0"/>
                </a:endParaRPr>
              </a:p>
            </p:txBody>
          </p:sp>
          <p:sp>
            <p:nvSpPr>
              <p:cNvPr id="39" name="Rectangle 38">
                <a:extLst>
                  <a:ext uri="{FF2B5EF4-FFF2-40B4-BE49-F238E27FC236}">
                    <a16:creationId xmlns:a16="http://schemas.microsoft.com/office/drawing/2014/main" id="{38EBEE28-07E1-4DA7-BD96-560BE21E88DF}"/>
                  </a:ext>
                </a:extLst>
              </p:cNvPr>
              <p:cNvSpPr/>
              <p:nvPr/>
            </p:nvSpPr>
            <p:spPr>
              <a:xfrm>
                <a:off x="3175000" y="2425700"/>
                <a:ext cx="548640"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CA" sz="1050">
                    <a:solidFill>
                      <a:srgbClr val="595959"/>
                    </a:solidFill>
                    <a:effectLst/>
                    <a:latin typeface="Proxima Nova Rg" panose="02000506030000020004" pitchFamily="50" charset="0"/>
                    <a:ea typeface="Times New Roman" panose="02020603050405020304" pitchFamily="18" charset="0"/>
                    <a:cs typeface="Times New Roman" panose="02020603050405020304" pitchFamily="18" charset="0"/>
                  </a:rPr>
                  <a:t>2030</a:t>
                </a:r>
                <a:endParaRPr lang="en-CA" sz="1400">
                  <a:effectLst/>
                  <a:latin typeface="Proxima Nova Rg" panose="02000506030000020004" pitchFamily="50" charset="0"/>
                  <a:ea typeface="Times New Roman" panose="02020603050405020304" pitchFamily="18" charset="0"/>
                </a:endParaRPr>
              </a:p>
            </p:txBody>
          </p:sp>
        </p:grpSp>
        <p:sp>
          <p:nvSpPr>
            <p:cNvPr id="2" name="Rectangle: Rounded Corners 1">
              <a:extLst>
                <a:ext uri="{FF2B5EF4-FFF2-40B4-BE49-F238E27FC236}">
                  <a16:creationId xmlns:a16="http://schemas.microsoft.com/office/drawing/2014/main" id="{066A4C46-289E-48C0-A1D7-23F336F83522}"/>
                </a:ext>
              </a:extLst>
            </p:cNvPr>
            <p:cNvSpPr/>
            <p:nvPr/>
          </p:nvSpPr>
          <p:spPr>
            <a:xfrm>
              <a:off x="1822275" y="3373103"/>
              <a:ext cx="6173409" cy="41285"/>
            </a:xfrm>
            <a:prstGeom prst="roundRect">
              <a:avLst>
                <a:gd name="adj" fmla="val 3294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2" name="Rectangle: Rounded Corners 11">
              <a:extLst>
                <a:ext uri="{FF2B5EF4-FFF2-40B4-BE49-F238E27FC236}">
                  <a16:creationId xmlns:a16="http://schemas.microsoft.com/office/drawing/2014/main" id="{6E7CCE1F-D9BF-4060-999B-F345DB18A4FE}"/>
                </a:ext>
              </a:extLst>
            </p:cNvPr>
            <p:cNvSpPr/>
            <p:nvPr/>
          </p:nvSpPr>
          <p:spPr>
            <a:xfrm>
              <a:off x="4478744" y="4808319"/>
              <a:ext cx="428085" cy="37532"/>
            </a:xfrm>
            <a:prstGeom prst="roundRect">
              <a:avLst>
                <a:gd name="adj" fmla="val 3294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spTree>
    <p:extLst>
      <p:ext uri="{BB962C8B-B14F-4D97-AF65-F5344CB8AC3E}">
        <p14:creationId xmlns:p14="http://schemas.microsoft.com/office/powerpoint/2010/main" val="866502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3429ED3-7FB4-4D12-B02B-602BE7004936}"/>
              </a:ext>
            </a:extLst>
          </p:cNvPr>
          <p:cNvGrpSpPr/>
          <p:nvPr/>
        </p:nvGrpSpPr>
        <p:grpSpPr>
          <a:xfrm>
            <a:off x="1227519" y="1158514"/>
            <a:ext cx="6078833" cy="4834345"/>
            <a:chOff x="1451093" y="1243274"/>
            <a:chExt cx="6078833" cy="4834345"/>
          </a:xfrm>
        </p:grpSpPr>
        <p:grpSp>
          <p:nvGrpSpPr>
            <p:cNvPr id="10" name="Group 9">
              <a:extLst>
                <a:ext uri="{FF2B5EF4-FFF2-40B4-BE49-F238E27FC236}">
                  <a16:creationId xmlns:a16="http://schemas.microsoft.com/office/drawing/2014/main" id="{70C09134-EEFD-4158-98AE-5BF4230A78A0}"/>
                </a:ext>
              </a:extLst>
            </p:cNvPr>
            <p:cNvGrpSpPr/>
            <p:nvPr/>
          </p:nvGrpSpPr>
          <p:grpSpPr>
            <a:xfrm>
              <a:off x="1965447" y="1243274"/>
              <a:ext cx="5079789" cy="4369957"/>
              <a:chOff x="2575653" y="1584252"/>
              <a:chExt cx="5079789" cy="4369957"/>
            </a:xfrm>
          </p:grpSpPr>
          <p:cxnSp>
            <p:nvCxnSpPr>
              <p:cNvPr id="30" name="Straight Arrow Connector 29">
                <a:extLst>
                  <a:ext uri="{FF2B5EF4-FFF2-40B4-BE49-F238E27FC236}">
                    <a16:creationId xmlns:a16="http://schemas.microsoft.com/office/drawing/2014/main" id="{151AD4AF-8A01-4FD2-862F-856AC1208381}"/>
                  </a:ext>
                </a:extLst>
              </p:cNvPr>
              <p:cNvCxnSpPr>
                <a:cxnSpLocks/>
              </p:cNvCxnSpPr>
              <p:nvPr/>
            </p:nvCxnSpPr>
            <p:spPr>
              <a:xfrm flipV="1">
                <a:off x="2586286" y="1584252"/>
                <a:ext cx="0" cy="4359324"/>
              </a:xfrm>
              <a:prstGeom prst="straightConnector1">
                <a:avLst/>
              </a:prstGeom>
              <a:ln w="38100">
                <a:solidFill>
                  <a:srgbClr val="3F3F3F"/>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EAC252B-6FBB-4461-A156-DF3DC512B22E}"/>
                  </a:ext>
                </a:extLst>
              </p:cNvPr>
              <p:cNvCxnSpPr>
                <a:cxnSpLocks/>
              </p:cNvCxnSpPr>
              <p:nvPr/>
            </p:nvCxnSpPr>
            <p:spPr>
              <a:xfrm>
                <a:off x="2575653" y="5932943"/>
                <a:ext cx="5079789" cy="21266"/>
              </a:xfrm>
              <a:prstGeom prst="straightConnector1">
                <a:avLst/>
              </a:prstGeom>
              <a:ln w="38100">
                <a:solidFill>
                  <a:srgbClr val="3F3F3F"/>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 name="Straight Connector 10">
              <a:extLst>
                <a:ext uri="{FF2B5EF4-FFF2-40B4-BE49-F238E27FC236}">
                  <a16:creationId xmlns:a16="http://schemas.microsoft.com/office/drawing/2014/main" id="{2E561373-A65E-42FC-9C89-458269AF749D}"/>
                </a:ext>
              </a:extLst>
            </p:cNvPr>
            <p:cNvCxnSpPr>
              <a:cxnSpLocks/>
            </p:cNvCxnSpPr>
            <p:nvPr/>
          </p:nvCxnSpPr>
          <p:spPr>
            <a:xfrm>
              <a:off x="2097068" y="2331324"/>
              <a:ext cx="4884377" cy="0"/>
            </a:xfrm>
            <a:prstGeom prst="line">
              <a:avLst/>
            </a:prstGeom>
            <a:ln w="28575">
              <a:solidFill>
                <a:srgbClr val="3F3F3F"/>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B49B2F-8AD8-456E-9A31-97BC619DE727}"/>
                </a:ext>
              </a:extLst>
            </p:cNvPr>
            <p:cNvCxnSpPr>
              <a:cxnSpLocks/>
            </p:cNvCxnSpPr>
            <p:nvPr/>
          </p:nvCxnSpPr>
          <p:spPr>
            <a:xfrm>
              <a:off x="2097068" y="4610240"/>
              <a:ext cx="4884377" cy="0"/>
            </a:xfrm>
            <a:prstGeom prst="line">
              <a:avLst/>
            </a:prstGeom>
            <a:ln w="28575">
              <a:solidFill>
                <a:srgbClr val="3F3F3F"/>
              </a:solidFill>
              <a:prstDash val="sysDash"/>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471C8BD-57ED-4B80-A3EE-51B30B44452D}"/>
                </a:ext>
              </a:extLst>
            </p:cNvPr>
            <p:cNvSpPr/>
            <p:nvPr/>
          </p:nvSpPr>
          <p:spPr>
            <a:xfrm>
              <a:off x="2103675" y="2405755"/>
              <a:ext cx="4899036" cy="1063240"/>
            </a:xfrm>
            <a:prstGeom prst="rect">
              <a:avLst/>
            </a:prstGeom>
            <a:gradFill flip="none" rotWithShape="1">
              <a:gsLst>
                <a:gs pos="0">
                  <a:srgbClr val="009BBF"/>
                </a:gs>
                <a:gs pos="50000">
                  <a:srgbClr val="009BBF">
                    <a:alpha val="60000"/>
                  </a:srgbClr>
                </a:gs>
                <a:gs pos="100000">
                  <a:schemeClr val="bg1">
                    <a:alpha val="5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4" name="Rectangle 13">
              <a:extLst>
                <a:ext uri="{FF2B5EF4-FFF2-40B4-BE49-F238E27FC236}">
                  <a16:creationId xmlns:a16="http://schemas.microsoft.com/office/drawing/2014/main" id="{6A7571E7-9FD7-4F9F-8021-6A6AB42330D8}"/>
                </a:ext>
              </a:extLst>
            </p:cNvPr>
            <p:cNvSpPr/>
            <p:nvPr/>
          </p:nvSpPr>
          <p:spPr>
            <a:xfrm rot="10800000">
              <a:off x="2103675" y="3473451"/>
              <a:ext cx="4899036" cy="1063240"/>
            </a:xfrm>
            <a:prstGeom prst="rect">
              <a:avLst/>
            </a:prstGeom>
            <a:gradFill flip="none" rotWithShape="1">
              <a:gsLst>
                <a:gs pos="0">
                  <a:srgbClr val="009BBF"/>
                </a:gs>
                <a:gs pos="50000">
                  <a:srgbClr val="009BBF">
                    <a:alpha val="60000"/>
                  </a:srgbClr>
                </a:gs>
                <a:gs pos="100000">
                  <a:schemeClr val="bg1">
                    <a:alpha val="5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cxnSp>
          <p:nvCxnSpPr>
            <p:cNvPr id="15" name="Straight Connector 14">
              <a:extLst>
                <a:ext uri="{FF2B5EF4-FFF2-40B4-BE49-F238E27FC236}">
                  <a16:creationId xmlns:a16="http://schemas.microsoft.com/office/drawing/2014/main" id="{522C9961-2AD8-4DB4-82D9-2DE53DE096A5}"/>
                </a:ext>
              </a:extLst>
            </p:cNvPr>
            <p:cNvCxnSpPr>
              <a:cxnSpLocks/>
            </p:cNvCxnSpPr>
            <p:nvPr/>
          </p:nvCxnSpPr>
          <p:spPr>
            <a:xfrm>
              <a:off x="2113110" y="3481415"/>
              <a:ext cx="4884377" cy="0"/>
            </a:xfrm>
            <a:prstGeom prst="line">
              <a:avLst/>
            </a:prstGeom>
            <a:ln w="28575">
              <a:solidFill>
                <a:srgbClr val="00738E"/>
              </a:solidFill>
              <a:prstDash val="solid"/>
            </a:ln>
          </p:spPr>
          <p:style>
            <a:lnRef idx="1">
              <a:schemeClr val="accent1"/>
            </a:lnRef>
            <a:fillRef idx="0">
              <a:schemeClr val="accent1"/>
            </a:fillRef>
            <a:effectRef idx="0">
              <a:schemeClr val="accent1"/>
            </a:effectRef>
            <a:fontRef idx="minor">
              <a:schemeClr val="tx1"/>
            </a:fontRef>
          </p:style>
        </p:cxnSp>
        <p:grpSp>
          <p:nvGrpSpPr>
            <p:cNvPr id="16" name="Google Shape;853;p41">
              <a:extLst>
                <a:ext uri="{FF2B5EF4-FFF2-40B4-BE49-F238E27FC236}">
                  <a16:creationId xmlns:a16="http://schemas.microsoft.com/office/drawing/2014/main" id="{FBA9EB07-BAD0-41DB-B31B-C490582A92B6}"/>
                </a:ext>
              </a:extLst>
            </p:cNvPr>
            <p:cNvGrpSpPr/>
            <p:nvPr/>
          </p:nvGrpSpPr>
          <p:grpSpPr>
            <a:xfrm rot="16200000">
              <a:off x="2990814" y="2842688"/>
              <a:ext cx="290495" cy="309371"/>
              <a:chOff x="4811425" y="2065025"/>
              <a:chExt cx="41500" cy="44200"/>
            </a:xfrm>
            <a:solidFill>
              <a:schemeClr val="bg1"/>
            </a:solidFill>
          </p:grpSpPr>
          <p:sp>
            <p:nvSpPr>
              <p:cNvPr id="28" name="Google Shape;854;p41">
                <a:extLst>
                  <a:ext uri="{FF2B5EF4-FFF2-40B4-BE49-F238E27FC236}">
                    <a16:creationId xmlns:a16="http://schemas.microsoft.com/office/drawing/2014/main" id="{C86A14BB-4F60-43B8-A148-64A18B206943}"/>
                  </a:ext>
                </a:extLst>
              </p:cNvPr>
              <p:cNvSpPr/>
              <p:nvPr/>
            </p:nvSpPr>
            <p:spPr>
              <a:xfrm>
                <a:off x="4825300" y="2065025"/>
                <a:ext cx="27625" cy="44200"/>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55;p41">
                <a:extLst>
                  <a:ext uri="{FF2B5EF4-FFF2-40B4-BE49-F238E27FC236}">
                    <a16:creationId xmlns:a16="http://schemas.microsoft.com/office/drawing/2014/main" id="{AD6F2A62-961E-4167-AEB2-D05701700D8A}"/>
                  </a:ext>
                </a:extLst>
              </p:cNvPr>
              <p:cNvSpPr/>
              <p:nvPr/>
            </p:nvSpPr>
            <p:spPr>
              <a:xfrm>
                <a:off x="4811425" y="2072950"/>
                <a:ext cx="19850" cy="2835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853;p41">
              <a:extLst>
                <a:ext uri="{FF2B5EF4-FFF2-40B4-BE49-F238E27FC236}">
                  <a16:creationId xmlns:a16="http://schemas.microsoft.com/office/drawing/2014/main" id="{853C7EFC-6116-4DB9-874D-F6EFF8225B1F}"/>
                </a:ext>
              </a:extLst>
            </p:cNvPr>
            <p:cNvGrpSpPr/>
            <p:nvPr/>
          </p:nvGrpSpPr>
          <p:grpSpPr>
            <a:xfrm rot="5400000">
              <a:off x="2983723" y="3718475"/>
              <a:ext cx="290495" cy="309371"/>
              <a:chOff x="4811425" y="2065025"/>
              <a:chExt cx="41500" cy="44200"/>
            </a:xfrm>
            <a:solidFill>
              <a:schemeClr val="bg1"/>
            </a:solidFill>
          </p:grpSpPr>
          <p:sp>
            <p:nvSpPr>
              <p:cNvPr id="26" name="Google Shape;854;p41">
                <a:extLst>
                  <a:ext uri="{FF2B5EF4-FFF2-40B4-BE49-F238E27FC236}">
                    <a16:creationId xmlns:a16="http://schemas.microsoft.com/office/drawing/2014/main" id="{A35E42F8-3B45-4B59-B656-989F0BDD9F66}"/>
                  </a:ext>
                </a:extLst>
              </p:cNvPr>
              <p:cNvSpPr/>
              <p:nvPr/>
            </p:nvSpPr>
            <p:spPr>
              <a:xfrm>
                <a:off x="4825300" y="2065025"/>
                <a:ext cx="27625" cy="44200"/>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55;p41">
                <a:extLst>
                  <a:ext uri="{FF2B5EF4-FFF2-40B4-BE49-F238E27FC236}">
                    <a16:creationId xmlns:a16="http://schemas.microsoft.com/office/drawing/2014/main" id="{3F4FBD9B-0D79-42AD-8E7F-354B6197555B}"/>
                  </a:ext>
                </a:extLst>
              </p:cNvPr>
              <p:cNvSpPr/>
              <p:nvPr/>
            </p:nvSpPr>
            <p:spPr>
              <a:xfrm>
                <a:off x="4811425" y="2072950"/>
                <a:ext cx="19850" cy="2835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TextBox 17">
              <a:extLst>
                <a:ext uri="{FF2B5EF4-FFF2-40B4-BE49-F238E27FC236}">
                  <a16:creationId xmlns:a16="http://schemas.microsoft.com/office/drawing/2014/main" id="{DEA7CE8F-CC1B-41E9-8654-627EF6D4F519}"/>
                </a:ext>
              </a:extLst>
            </p:cNvPr>
            <p:cNvSpPr txBox="1"/>
            <p:nvPr/>
          </p:nvSpPr>
          <p:spPr>
            <a:xfrm>
              <a:off x="5954993" y="5739065"/>
              <a:ext cx="1106285" cy="338554"/>
            </a:xfrm>
            <a:prstGeom prst="rect">
              <a:avLst/>
            </a:prstGeom>
            <a:noFill/>
          </p:spPr>
          <p:txBody>
            <a:bodyPr wrap="square" rtlCol="0">
              <a:spAutoFit/>
            </a:bodyPr>
            <a:lstStyle/>
            <a:p>
              <a:pPr algn="ctr"/>
              <a:r>
                <a:rPr lang="en-CA" sz="1600">
                  <a:solidFill>
                    <a:srgbClr val="3F3F3F"/>
                  </a:solidFill>
                  <a:latin typeface="Proxima Nova Th" panose="02000506030000020004" pitchFamily="50" charset="0"/>
                </a:rPr>
                <a:t>Time</a:t>
              </a:r>
            </a:p>
          </p:txBody>
        </p:sp>
        <p:sp>
          <p:nvSpPr>
            <p:cNvPr id="19" name="TextBox 18">
              <a:extLst>
                <a:ext uri="{FF2B5EF4-FFF2-40B4-BE49-F238E27FC236}">
                  <a16:creationId xmlns:a16="http://schemas.microsoft.com/office/drawing/2014/main" id="{88A994A3-BE05-42C3-B87B-A2DD264124F6}"/>
                </a:ext>
              </a:extLst>
            </p:cNvPr>
            <p:cNvSpPr txBox="1"/>
            <p:nvPr/>
          </p:nvSpPr>
          <p:spPr>
            <a:xfrm>
              <a:off x="1451093" y="1269952"/>
              <a:ext cx="491732" cy="369332"/>
            </a:xfrm>
            <a:prstGeom prst="rect">
              <a:avLst/>
            </a:prstGeom>
            <a:noFill/>
          </p:spPr>
          <p:txBody>
            <a:bodyPr wrap="square" rtlCol="0">
              <a:spAutoFit/>
            </a:bodyPr>
            <a:lstStyle/>
            <a:p>
              <a:pPr algn="ctr"/>
              <a:r>
                <a:rPr lang="en-CA">
                  <a:solidFill>
                    <a:srgbClr val="3F3F3F"/>
                  </a:solidFill>
                  <a:latin typeface="Proxima Nova Th" panose="02000506030000020004" pitchFamily="50" charset="0"/>
                </a:rPr>
                <a:t>$</a:t>
              </a:r>
            </a:p>
          </p:txBody>
        </p:sp>
        <p:sp>
          <p:nvSpPr>
            <p:cNvPr id="20" name="TextBox 19">
              <a:extLst>
                <a:ext uri="{FF2B5EF4-FFF2-40B4-BE49-F238E27FC236}">
                  <a16:creationId xmlns:a16="http://schemas.microsoft.com/office/drawing/2014/main" id="{23AC5CCA-0EAA-4E1C-AC8B-4F3FC68BC1C7}"/>
                </a:ext>
              </a:extLst>
            </p:cNvPr>
            <p:cNvSpPr txBox="1"/>
            <p:nvPr/>
          </p:nvSpPr>
          <p:spPr>
            <a:xfrm>
              <a:off x="5101662" y="4235014"/>
              <a:ext cx="1895448" cy="338554"/>
            </a:xfrm>
            <a:prstGeom prst="rect">
              <a:avLst/>
            </a:prstGeom>
            <a:solidFill>
              <a:srgbClr val="FFFFFF">
                <a:alpha val="50196"/>
              </a:srgbClr>
            </a:solidFill>
            <a:ln>
              <a:noFill/>
            </a:ln>
          </p:spPr>
          <p:txBody>
            <a:bodyPr wrap="square" rtlCol="0" anchor="ctr">
              <a:spAutoFit/>
            </a:bodyPr>
            <a:lstStyle/>
            <a:p>
              <a:pPr algn="ctr"/>
              <a:r>
                <a:rPr lang="en-CA" sz="1600">
                  <a:solidFill>
                    <a:srgbClr val="3F3F3F"/>
                  </a:solidFill>
                  <a:latin typeface="Proxima Nova Th" panose="02000506030000020004" pitchFamily="50" charset="0"/>
                </a:rPr>
                <a:t>Current Funding</a:t>
              </a:r>
            </a:p>
          </p:txBody>
        </p:sp>
        <p:sp>
          <p:nvSpPr>
            <p:cNvPr id="21" name="TextBox 20">
              <a:extLst>
                <a:ext uri="{FF2B5EF4-FFF2-40B4-BE49-F238E27FC236}">
                  <a16:creationId xmlns:a16="http://schemas.microsoft.com/office/drawing/2014/main" id="{4A989668-B4B4-4F06-8DBD-0F13E6EAB6E8}"/>
                </a:ext>
              </a:extLst>
            </p:cNvPr>
            <p:cNvSpPr txBox="1"/>
            <p:nvPr/>
          </p:nvSpPr>
          <p:spPr>
            <a:xfrm>
              <a:off x="4474269" y="3098831"/>
              <a:ext cx="2522841" cy="338554"/>
            </a:xfrm>
            <a:prstGeom prst="rect">
              <a:avLst/>
            </a:prstGeom>
            <a:solidFill>
              <a:srgbClr val="FFFFFF">
                <a:alpha val="50196"/>
              </a:srgbClr>
            </a:solidFill>
            <a:ln>
              <a:noFill/>
            </a:ln>
          </p:spPr>
          <p:txBody>
            <a:bodyPr wrap="square" rtlCol="0" anchor="ctr">
              <a:spAutoFit/>
            </a:bodyPr>
            <a:lstStyle/>
            <a:p>
              <a:pPr algn="ctr"/>
              <a:r>
                <a:rPr lang="en-CA" sz="1600">
                  <a:solidFill>
                    <a:srgbClr val="009BBF"/>
                  </a:solidFill>
                  <a:latin typeface="Proxima Nova Th" panose="02000506030000020004" pitchFamily="50" charset="0"/>
                </a:rPr>
                <a:t>Risk &amp; Level of Service</a:t>
              </a:r>
            </a:p>
          </p:txBody>
        </p:sp>
        <p:sp>
          <p:nvSpPr>
            <p:cNvPr id="22" name="TextBox 21">
              <a:extLst>
                <a:ext uri="{FF2B5EF4-FFF2-40B4-BE49-F238E27FC236}">
                  <a16:creationId xmlns:a16="http://schemas.microsoft.com/office/drawing/2014/main" id="{B63312D3-E115-49B9-A1F6-76F5CEA31964}"/>
                </a:ext>
              </a:extLst>
            </p:cNvPr>
            <p:cNvSpPr txBox="1"/>
            <p:nvPr/>
          </p:nvSpPr>
          <p:spPr>
            <a:xfrm>
              <a:off x="5101662" y="1934257"/>
              <a:ext cx="1895448" cy="338554"/>
            </a:xfrm>
            <a:prstGeom prst="rect">
              <a:avLst/>
            </a:prstGeom>
            <a:solidFill>
              <a:schemeClr val="bg1">
                <a:lumMod val="95000"/>
                <a:alpha val="50196"/>
              </a:schemeClr>
            </a:solidFill>
            <a:ln>
              <a:noFill/>
            </a:ln>
          </p:spPr>
          <p:txBody>
            <a:bodyPr wrap="square" rtlCol="0" anchor="ctr">
              <a:spAutoFit/>
            </a:bodyPr>
            <a:lstStyle/>
            <a:p>
              <a:pPr algn="ctr"/>
              <a:r>
                <a:rPr lang="en-CA" sz="1600">
                  <a:solidFill>
                    <a:srgbClr val="3F3F3F"/>
                  </a:solidFill>
                  <a:latin typeface="Proxima Nova Th" panose="02000506030000020004" pitchFamily="50" charset="0"/>
                </a:rPr>
                <a:t>Life Cycle</a:t>
              </a:r>
            </a:p>
          </p:txBody>
        </p:sp>
        <p:grpSp>
          <p:nvGrpSpPr>
            <p:cNvPr id="23" name="Group 22">
              <a:extLst>
                <a:ext uri="{FF2B5EF4-FFF2-40B4-BE49-F238E27FC236}">
                  <a16:creationId xmlns:a16="http://schemas.microsoft.com/office/drawing/2014/main" id="{94DC0555-00FE-40B2-A6D3-D60E03369E8E}"/>
                </a:ext>
              </a:extLst>
            </p:cNvPr>
            <p:cNvGrpSpPr/>
            <p:nvPr/>
          </p:nvGrpSpPr>
          <p:grpSpPr>
            <a:xfrm flipH="1">
              <a:off x="6805913" y="3016065"/>
              <a:ext cx="724013" cy="698814"/>
              <a:chOff x="8564346" y="6207747"/>
              <a:chExt cx="2272262" cy="2193173"/>
            </a:xfrm>
            <a:solidFill>
              <a:srgbClr val="009BBF"/>
            </a:solidFill>
          </p:grpSpPr>
          <p:sp>
            <p:nvSpPr>
              <p:cNvPr id="24" name="Google Shape;10788;p50">
                <a:extLst>
                  <a:ext uri="{FF2B5EF4-FFF2-40B4-BE49-F238E27FC236}">
                    <a16:creationId xmlns:a16="http://schemas.microsoft.com/office/drawing/2014/main" id="{5F6B755A-4BE5-42E7-B256-4F4CD8B24B55}"/>
                  </a:ext>
                </a:extLst>
              </p:cNvPr>
              <p:cNvSpPr/>
              <p:nvPr/>
            </p:nvSpPr>
            <p:spPr>
              <a:xfrm>
                <a:off x="8564346" y="6207747"/>
                <a:ext cx="2272262" cy="2193173"/>
              </a:xfrm>
              <a:custGeom>
                <a:avLst/>
                <a:gdLst/>
                <a:ahLst/>
                <a:cxnLst/>
                <a:rect l="l" t="t" r="r" b="b"/>
                <a:pathLst>
                  <a:path w="10228" h="9872" extrusionOk="0">
                    <a:moveTo>
                      <a:pt x="3918" y="5704"/>
                    </a:moveTo>
                    <a:cubicBezTo>
                      <a:pt x="3941" y="5752"/>
                      <a:pt x="3989" y="5811"/>
                      <a:pt x="4049" y="5847"/>
                    </a:cubicBezTo>
                    <a:cubicBezTo>
                      <a:pt x="4096" y="5895"/>
                      <a:pt x="4156" y="5942"/>
                      <a:pt x="4203" y="5990"/>
                    </a:cubicBezTo>
                    <a:lnTo>
                      <a:pt x="3430" y="6764"/>
                    </a:lnTo>
                    <a:lnTo>
                      <a:pt x="3144" y="6478"/>
                    </a:lnTo>
                    <a:lnTo>
                      <a:pt x="3918" y="5704"/>
                    </a:lnTo>
                    <a:close/>
                    <a:moveTo>
                      <a:pt x="6466" y="1"/>
                    </a:moveTo>
                    <a:cubicBezTo>
                      <a:pt x="5537" y="1"/>
                      <a:pt x="4692" y="358"/>
                      <a:pt x="4037" y="1001"/>
                    </a:cubicBezTo>
                    <a:cubicBezTo>
                      <a:pt x="3394" y="1644"/>
                      <a:pt x="3037" y="2501"/>
                      <a:pt x="3037" y="3430"/>
                    </a:cubicBezTo>
                    <a:cubicBezTo>
                      <a:pt x="3037" y="4156"/>
                      <a:pt x="3263" y="4859"/>
                      <a:pt x="3691" y="5430"/>
                    </a:cubicBezTo>
                    <a:lnTo>
                      <a:pt x="2894" y="6240"/>
                    </a:lnTo>
                    <a:lnTo>
                      <a:pt x="2846" y="6192"/>
                    </a:lnTo>
                    <a:cubicBezTo>
                      <a:pt x="2816" y="6162"/>
                      <a:pt x="2772" y="6148"/>
                      <a:pt x="2727" y="6148"/>
                    </a:cubicBezTo>
                    <a:cubicBezTo>
                      <a:pt x="2682" y="6148"/>
                      <a:pt x="2638" y="6162"/>
                      <a:pt x="2608" y="6192"/>
                    </a:cubicBezTo>
                    <a:lnTo>
                      <a:pt x="1501" y="7288"/>
                    </a:lnTo>
                    <a:cubicBezTo>
                      <a:pt x="1441" y="7347"/>
                      <a:pt x="1441" y="7466"/>
                      <a:pt x="1501" y="7538"/>
                    </a:cubicBezTo>
                    <a:cubicBezTo>
                      <a:pt x="1530" y="7561"/>
                      <a:pt x="1575" y="7573"/>
                      <a:pt x="1620" y="7573"/>
                    </a:cubicBezTo>
                    <a:cubicBezTo>
                      <a:pt x="1664" y="7573"/>
                      <a:pt x="1709" y="7561"/>
                      <a:pt x="1739" y="7538"/>
                    </a:cubicBezTo>
                    <a:lnTo>
                      <a:pt x="2727" y="6549"/>
                    </a:lnTo>
                    <a:lnTo>
                      <a:pt x="2775" y="6597"/>
                    </a:lnTo>
                    <a:lnTo>
                      <a:pt x="3287" y="7121"/>
                    </a:lnTo>
                    <a:lnTo>
                      <a:pt x="3334" y="7157"/>
                    </a:lnTo>
                    <a:lnTo>
                      <a:pt x="1048" y="9455"/>
                    </a:lnTo>
                    <a:lnTo>
                      <a:pt x="417" y="8824"/>
                    </a:lnTo>
                    <a:lnTo>
                      <a:pt x="1251" y="7990"/>
                    </a:lnTo>
                    <a:cubicBezTo>
                      <a:pt x="1310" y="7931"/>
                      <a:pt x="1310" y="7811"/>
                      <a:pt x="1251" y="7752"/>
                    </a:cubicBezTo>
                    <a:cubicBezTo>
                      <a:pt x="1221" y="7722"/>
                      <a:pt x="1176" y="7707"/>
                      <a:pt x="1132" y="7707"/>
                    </a:cubicBezTo>
                    <a:cubicBezTo>
                      <a:pt x="1087" y="7707"/>
                      <a:pt x="1042" y="7722"/>
                      <a:pt x="1013" y="7752"/>
                    </a:cubicBezTo>
                    <a:lnTo>
                      <a:pt x="48" y="8716"/>
                    </a:lnTo>
                    <a:cubicBezTo>
                      <a:pt x="12" y="8752"/>
                      <a:pt x="1" y="8800"/>
                      <a:pt x="1" y="8835"/>
                    </a:cubicBezTo>
                    <a:cubicBezTo>
                      <a:pt x="1" y="8883"/>
                      <a:pt x="12" y="8931"/>
                      <a:pt x="48" y="8954"/>
                    </a:cubicBezTo>
                    <a:lnTo>
                      <a:pt x="905" y="9824"/>
                    </a:lnTo>
                    <a:cubicBezTo>
                      <a:pt x="941" y="9847"/>
                      <a:pt x="989" y="9871"/>
                      <a:pt x="1024" y="9871"/>
                    </a:cubicBezTo>
                    <a:cubicBezTo>
                      <a:pt x="1072" y="9871"/>
                      <a:pt x="1120" y="9847"/>
                      <a:pt x="1144" y="9824"/>
                    </a:cubicBezTo>
                    <a:lnTo>
                      <a:pt x="3691" y="7276"/>
                    </a:lnTo>
                    <a:cubicBezTo>
                      <a:pt x="3727" y="7252"/>
                      <a:pt x="3739" y="7204"/>
                      <a:pt x="3739" y="7157"/>
                    </a:cubicBezTo>
                    <a:cubicBezTo>
                      <a:pt x="3739" y="7109"/>
                      <a:pt x="3715" y="7073"/>
                      <a:pt x="3691" y="7038"/>
                    </a:cubicBezTo>
                    <a:lnTo>
                      <a:pt x="3644" y="6990"/>
                    </a:lnTo>
                    <a:lnTo>
                      <a:pt x="4453" y="6192"/>
                    </a:lnTo>
                    <a:cubicBezTo>
                      <a:pt x="4942" y="6549"/>
                      <a:pt x="5537" y="6776"/>
                      <a:pt x="6144" y="6835"/>
                    </a:cubicBezTo>
                    <a:lnTo>
                      <a:pt x="6168" y="6835"/>
                    </a:lnTo>
                    <a:cubicBezTo>
                      <a:pt x="6251" y="6835"/>
                      <a:pt x="6323" y="6776"/>
                      <a:pt x="6323" y="6680"/>
                    </a:cubicBezTo>
                    <a:cubicBezTo>
                      <a:pt x="6347" y="6597"/>
                      <a:pt x="6263" y="6502"/>
                      <a:pt x="6180" y="6502"/>
                    </a:cubicBezTo>
                    <a:cubicBezTo>
                      <a:pt x="5465" y="6442"/>
                      <a:pt x="4799" y="6121"/>
                      <a:pt x="4287" y="5609"/>
                    </a:cubicBezTo>
                    <a:cubicBezTo>
                      <a:pt x="4192" y="5525"/>
                      <a:pt x="4120" y="5430"/>
                      <a:pt x="4049" y="5347"/>
                    </a:cubicBezTo>
                    <a:cubicBezTo>
                      <a:pt x="3620" y="4787"/>
                      <a:pt x="3382" y="4132"/>
                      <a:pt x="3382" y="3418"/>
                    </a:cubicBezTo>
                    <a:cubicBezTo>
                      <a:pt x="3382" y="2608"/>
                      <a:pt x="3703" y="1835"/>
                      <a:pt x="4287" y="1239"/>
                    </a:cubicBezTo>
                    <a:cubicBezTo>
                      <a:pt x="4870" y="656"/>
                      <a:pt x="5644" y="322"/>
                      <a:pt x="6478" y="322"/>
                    </a:cubicBezTo>
                    <a:cubicBezTo>
                      <a:pt x="7299" y="322"/>
                      <a:pt x="8073" y="656"/>
                      <a:pt x="8668" y="1239"/>
                    </a:cubicBezTo>
                    <a:cubicBezTo>
                      <a:pt x="9871" y="2442"/>
                      <a:pt x="9871" y="4394"/>
                      <a:pt x="8668" y="5597"/>
                    </a:cubicBezTo>
                    <a:cubicBezTo>
                      <a:pt x="8156" y="6097"/>
                      <a:pt x="7537" y="6395"/>
                      <a:pt x="6835" y="6478"/>
                    </a:cubicBezTo>
                    <a:cubicBezTo>
                      <a:pt x="6739" y="6490"/>
                      <a:pt x="6668" y="6561"/>
                      <a:pt x="6680" y="6668"/>
                    </a:cubicBezTo>
                    <a:cubicBezTo>
                      <a:pt x="6702" y="6757"/>
                      <a:pt x="6765" y="6825"/>
                      <a:pt x="6859" y="6825"/>
                    </a:cubicBezTo>
                    <a:cubicBezTo>
                      <a:pt x="6867" y="6825"/>
                      <a:pt x="6874" y="6824"/>
                      <a:pt x="6882" y="6823"/>
                    </a:cubicBezTo>
                    <a:cubicBezTo>
                      <a:pt x="7656" y="6728"/>
                      <a:pt x="8371" y="6383"/>
                      <a:pt x="8918" y="5835"/>
                    </a:cubicBezTo>
                    <a:cubicBezTo>
                      <a:pt x="10228" y="4513"/>
                      <a:pt x="10228" y="2335"/>
                      <a:pt x="8883" y="1001"/>
                    </a:cubicBezTo>
                    <a:cubicBezTo>
                      <a:pt x="8252" y="358"/>
                      <a:pt x="7382" y="1"/>
                      <a:pt x="64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789;p50">
                <a:extLst>
                  <a:ext uri="{FF2B5EF4-FFF2-40B4-BE49-F238E27FC236}">
                    <a16:creationId xmlns:a16="http://schemas.microsoft.com/office/drawing/2014/main" id="{4862A1F9-FD86-4393-943F-CA81061D2C46}"/>
                  </a:ext>
                </a:extLst>
              </p:cNvPr>
              <p:cNvSpPr/>
              <p:nvPr/>
            </p:nvSpPr>
            <p:spPr>
              <a:xfrm>
                <a:off x="9352569" y="6374592"/>
                <a:ext cx="1301640" cy="1190335"/>
              </a:xfrm>
              <a:custGeom>
                <a:avLst/>
                <a:gdLst/>
                <a:ahLst/>
                <a:cxnLst/>
                <a:rect l="l" t="t" r="r" b="b"/>
                <a:pathLst>
                  <a:path w="5859" h="5358" extrusionOk="0">
                    <a:moveTo>
                      <a:pt x="2918" y="333"/>
                    </a:moveTo>
                    <a:cubicBezTo>
                      <a:pt x="3513" y="333"/>
                      <a:pt x="4108" y="560"/>
                      <a:pt x="4561" y="1024"/>
                    </a:cubicBezTo>
                    <a:cubicBezTo>
                      <a:pt x="5489" y="1929"/>
                      <a:pt x="5489" y="3417"/>
                      <a:pt x="4561" y="4322"/>
                    </a:cubicBezTo>
                    <a:cubicBezTo>
                      <a:pt x="4108" y="4780"/>
                      <a:pt x="3510" y="5010"/>
                      <a:pt x="2912" y="5010"/>
                    </a:cubicBezTo>
                    <a:cubicBezTo>
                      <a:pt x="2313" y="5010"/>
                      <a:pt x="1715" y="4780"/>
                      <a:pt x="1263" y="4322"/>
                    </a:cubicBezTo>
                    <a:cubicBezTo>
                      <a:pt x="346" y="3417"/>
                      <a:pt x="346" y="1929"/>
                      <a:pt x="1263" y="1024"/>
                    </a:cubicBezTo>
                    <a:cubicBezTo>
                      <a:pt x="1727" y="560"/>
                      <a:pt x="2322" y="333"/>
                      <a:pt x="2918" y="333"/>
                    </a:cubicBezTo>
                    <a:close/>
                    <a:moveTo>
                      <a:pt x="2930" y="0"/>
                    </a:moveTo>
                    <a:cubicBezTo>
                      <a:pt x="2245" y="0"/>
                      <a:pt x="1560" y="262"/>
                      <a:pt x="1036" y="786"/>
                    </a:cubicBezTo>
                    <a:cubicBezTo>
                      <a:pt x="1" y="1822"/>
                      <a:pt x="1" y="3524"/>
                      <a:pt x="1036" y="4560"/>
                    </a:cubicBezTo>
                    <a:cubicBezTo>
                      <a:pt x="1560" y="5084"/>
                      <a:pt x="2239" y="5358"/>
                      <a:pt x="2930" y="5358"/>
                    </a:cubicBezTo>
                    <a:cubicBezTo>
                      <a:pt x="3608" y="5358"/>
                      <a:pt x="4299" y="5084"/>
                      <a:pt x="4823" y="4560"/>
                    </a:cubicBezTo>
                    <a:cubicBezTo>
                      <a:pt x="5858" y="3524"/>
                      <a:pt x="5858" y="1822"/>
                      <a:pt x="4823" y="786"/>
                    </a:cubicBezTo>
                    <a:cubicBezTo>
                      <a:pt x="4299" y="262"/>
                      <a:pt x="3614" y="0"/>
                      <a:pt x="29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2" name="Title 1">
            <a:extLst>
              <a:ext uri="{FF2B5EF4-FFF2-40B4-BE49-F238E27FC236}">
                <a16:creationId xmlns:a16="http://schemas.microsoft.com/office/drawing/2014/main" id="{BB07331D-A2CA-4421-A3FE-8D8F2B400983}"/>
              </a:ext>
            </a:extLst>
          </p:cNvPr>
          <p:cNvSpPr>
            <a:spLocks noGrp="1"/>
          </p:cNvSpPr>
          <p:nvPr>
            <p:ph type="title"/>
          </p:nvPr>
        </p:nvSpPr>
        <p:spPr>
          <a:xfrm>
            <a:off x="339214" y="127256"/>
            <a:ext cx="8229602" cy="711081"/>
          </a:xfrm>
        </p:spPr>
        <p:txBody>
          <a:bodyPr>
            <a:normAutofit/>
          </a:bodyPr>
          <a:lstStyle/>
          <a:p>
            <a:r>
              <a:rPr lang="en-CA" sz="2400" b="1" dirty="0">
                <a:latin typeface="Proxima Nova Th" panose="02000506030000020004" pitchFamily="50" charset="0"/>
              </a:rPr>
              <a:t>Forecasted Asset Replacement Budget</a:t>
            </a:r>
          </a:p>
        </p:txBody>
      </p:sp>
    </p:spTree>
    <p:extLst>
      <p:ext uri="{BB962C8B-B14F-4D97-AF65-F5344CB8AC3E}">
        <p14:creationId xmlns:p14="http://schemas.microsoft.com/office/powerpoint/2010/main" val="286817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DC6401-8525-4D5E-B7F5-FEEE4E7CD105}"/>
              </a:ext>
            </a:extLst>
          </p:cNvPr>
          <p:cNvPicPr>
            <a:picLocks noChangeAspect="1"/>
          </p:cNvPicPr>
          <p:nvPr/>
        </p:nvPicPr>
        <p:blipFill>
          <a:blip r:embed="rId3">
            <a:duotone>
              <a:schemeClr val="bg2">
                <a:shade val="45000"/>
                <a:satMod val="135000"/>
              </a:schemeClr>
              <a:prstClr val="white"/>
            </a:duotone>
          </a:blip>
          <a:stretch>
            <a:fillRect/>
          </a:stretch>
        </p:blipFill>
        <p:spPr>
          <a:xfrm>
            <a:off x="0" y="0"/>
            <a:ext cx="9144000" cy="6857999"/>
          </a:xfrm>
          <a:prstGeom prst="rect">
            <a:avLst/>
          </a:prstGeom>
        </p:spPr>
      </p:pic>
      <p:pic>
        <p:nvPicPr>
          <p:cNvPr id="5" name="Picture 4">
            <a:extLst>
              <a:ext uri="{FF2B5EF4-FFF2-40B4-BE49-F238E27FC236}">
                <a16:creationId xmlns:a16="http://schemas.microsoft.com/office/drawing/2014/main" id="{070969A6-3C8D-4A09-BB8D-74D98F9D85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68849" y="6239095"/>
            <a:ext cx="1933246" cy="484973"/>
          </a:xfrm>
          <a:prstGeom prst="rect">
            <a:avLst/>
          </a:prstGeom>
        </p:spPr>
      </p:pic>
      <p:graphicFrame>
        <p:nvGraphicFramePr>
          <p:cNvPr id="2" name="Diagram 1">
            <a:extLst>
              <a:ext uri="{FF2B5EF4-FFF2-40B4-BE49-F238E27FC236}">
                <a16:creationId xmlns:a16="http://schemas.microsoft.com/office/drawing/2014/main" id="{B67CD287-ACF4-466E-9A05-94A514D6E1D4}"/>
              </a:ext>
            </a:extLst>
          </p:cNvPr>
          <p:cNvGraphicFramePr/>
          <p:nvPr>
            <p:extLst>
              <p:ext uri="{D42A27DB-BD31-4B8C-83A1-F6EECF244321}">
                <p14:modId xmlns:p14="http://schemas.microsoft.com/office/powerpoint/2010/main" val="1508412156"/>
              </p:ext>
            </p:extLst>
          </p:nvPr>
        </p:nvGraphicFramePr>
        <p:xfrm>
          <a:off x="1190263" y="1115188"/>
          <a:ext cx="6763473" cy="46276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itle 1">
            <a:extLst>
              <a:ext uri="{FF2B5EF4-FFF2-40B4-BE49-F238E27FC236}">
                <a16:creationId xmlns:a16="http://schemas.microsoft.com/office/drawing/2014/main" id="{E7F327C9-71B0-40B2-BF09-67DC6A2008AE}"/>
              </a:ext>
            </a:extLst>
          </p:cNvPr>
          <p:cNvSpPr>
            <a:spLocks noGrp="1"/>
          </p:cNvSpPr>
          <p:nvPr>
            <p:ph type="title"/>
          </p:nvPr>
        </p:nvSpPr>
        <p:spPr>
          <a:xfrm>
            <a:off x="339214" y="127256"/>
            <a:ext cx="8229602" cy="711081"/>
          </a:xfrm>
        </p:spPr>
        <p:txBody>
          <a:bodyPr>
            <a:normAutofit/>
          </a:bodyPr>
          <a:lstStyle/>
          <a:p>
            <a:r>
              <a:rPr lang="en-CA" sz="2400" b="1" dirty="0">
                <a:latin typeface="Proxima Nova Th" panose="02000506030000020004" pitchFamily="50" charset="0"/>
              </a:rPr>
              <a:t>Forecasted Asset Replacement Budget</a:t>
            </a:r>
          </a:p>
        </p:txBody>
      </p:sp>
    </p:spTree>
    <p:extLst>
      <p:ext uri="{BB962C8B-B14F-4D97-AF65-F5344CB8AC3E}">
        <p14:creationId xmlns:p14="http://schemas.microsoft.com/office/powerpoint/2010/main" val="20693489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46222C-CD21-4282-85A9-B135F48D8236}"/>
              </a:ext>
            </a:extLst>
          </p:cNvPr>
          <p:cNvSpPr txBox="1">
            <a:spLocks/>
          </p:cNvSpPr>
          <p:nvPr/>
        </p:nvSpPr>
        <p:spPr>
          <a:xfrm>
            <a:off x="669414" y="1894488"/>
            <a:ext cx="1781684" cy="584775"/>
          </a:xfrm>
          <a:prstGeom prst="rect">
            <a:avLst/>
          </a:prstGeom>
          <a:noFill/>
        </p:spPr>
        <p:txBody>
          <a:bodyPr wrap="square" rtlCol="0">
            <a:spAutoFit/>
          </a:bodyPr>
          <a:lstStyle/>
          <a:p>
            <a:pPr algn="ctr"/>
            <a:r>
              <a:rPr lang="en-US" sz="1600">
                <a:solidFill>
                  <a:srgbClr val="009BBF"/>
                </a:solidFill>
                <a:latin typeface="Proxima Nova Th" panose="02000506030000020004" pitchFamily="50" charset="0"/>
              </a:rPr>
              <a:t>Asset </a:t>
            </a:r>
            <a:r>
              <a:rPr lang="en-US" sz="1600" err="1">
                <a:solidFill>
                  <a:srgbClr val="009BBF"/>
                </a:solidFill>
                <a:latin typeface="Proxima Nova Th" panose="02000506030000020004" pitchFamily="50" charset="0"/>
              </a:rPr>
              <a:t>HealthScore</a:t>
            </a:r>
            <a:r>
              <a:rPr lang="en-US" sz="1600">
                <a:solidFill>
                  <a:srgbClr val="009BBF"/>
                </a:solidFill>
                <a:latin typeface="Proxima Nova Th" panose="02000506030000020004" pitchFamily="50" charset="0"/>
              </a:rPr>
              <a:t>™ </a:t>
            </a:r>
            <a:endParaRPr lang="en-CA" sz="1600">
              <a:solidFill>
                <a:srgbClr val="009BBF"/>
              </a:solidFill>
              <a:latin typeface="Proxima Nova Th" panose="02000506030000020004" pitchFamily="50" charset="0"/>
            </a:endParaRPr>
          </a:p>
        </p:txBody>
      </p:sp>
      <p:sp>
        <p:nvSpPr>
          <p:cNvPr id="10" name="TextBox 9">
            <a:extLst>
              <a:ext uri="{FF2B5EF4-FFF2-40B4-BE49-F238E27FC236}">
                <a16:creationId xmlns:a16="http://schemas.microsoft.com/office/drawing/2014/main" id="{D888D7A7-D633-4586-98B8-5BB5CD58ABE3}"/>
              </a:ext>
            </a:extLst>
          </p:cNvPr>
          <p:cNvSpPr txBox="1">
            <a:spLocks/>
          </p:cNvSpPr>
          <p:nvPr/>
        </p:nvSpPr>
        <p:spPr>
          <a:xfrm>
            <a:off x="3066014" y="2009796"/>
            <a:ext cx="1619713" cy="338554"/>
          </a:xfrm>
          <a:prstGeom prst="rect">
            <a:avLst/>
          </a:prstGeom>
          <a:noFill/>
        </p:spPr>
        <p:txBody>
          <a:bodyPr wrap="square" rtlCol="0">
            <a:spAutoFit/>
          </a:bodyPr>
          <a:lstStyle/>
          <a:p>
            <a:pPr algn="ctr"/>
            <a:r>
              <a:rPr lang="en-CA" sz="1600">
                <a:solidFill>
                  <a:srgbClr val="009BBF"/>
                </a:solidFill>
                <a:latin typeface="Proxima Nova Th" panose="02000506030000020004" pitchFamily="50" charset="0"/>
              </a:rPr>
              <a:t>Risk</a:t>
            </a:r>
          </a:p>
        </p:txBody>
      </p:sp>
      <p:grpSp>
        <p:nvGrpSpPr>
          <p:cNvPr id="15" name="Google Shape;853;p41">
            <a:extLst>
              <a:ext uri="{FF2B5EF4-FFF2-40B4-BE49-F238E27FC236}">
                <a16:creationId xmlns:a16="http://schemas.microsoft.com/office/drawing/2014/main" id="{FC6FFFAC-BB76-4739-974D-90E6B350C56A}"/>
              </a:ext>
            </a:extLst>
          </p:cNvPr>
          <p:cNvGrpSpPr/>
          <p:nvPr/>
        </p:nvGrpSpPr>
        <p:grpSpPr>
          <a:xfrm rot="16200000">
            <a:off x="1399830" y="2928646"/>
            <a:ext cx="319545" cy="340308"/>
            <a:chOff x="4811425" y="2065025"/>
            <a:chExt cx="41500" cy="44200"/>
          </a:xfrm>
          <a:solidFill>
            <a:srgbClr val="009BBF"/>
          </a:solidFill>
        </p:grpSpPr>
        <p:sp>
          <p:nvSpPr>
            <p:cNvPr id="16" name="Google Shape;854;p41">
              <a:extLst>
                <a:ext uri="{FF2B5EF4-FFF2-40B4-BE49-F238E27FC236}">
                  <a16:creationId xmlns:a16="http://schemas.microsoft.com/office/drawing/2014/main" id="{6AA1CC10-5C8C-440F-AB97-6CCC22303F98}"/>
                </a:ext>
              </a:extLst>
            </p:cNvPr>
            <p:cNvSpPr/>
            <p:nvPr/>
          </p:nvSpPr>
          <p:spPr>
            <a:xfrm>
              <a:off x="4825300" y="2065025"/>
              <a:ext cx="27625" cy="44200"/>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55;p41">
              <a:extLst>
                <a:ext uri="{FF2B5EF4-FFF2-40B4-BE49-F238E27FC236}">
                  <a16:creationId xmlns:a16="http://schemas.microsoft.com/office/drawing/2014/main" id="{C71C6568-B409-4BB1-B0EF-B3F35A98E668}"/>
                </a:ext>
              </a:extLst>
            </p:cNvPr>
            <p:cNvSpPr/>
            <p:nvPr/>
          </p:nvSpPr>
          <p:spPr>
            <a:xfrm>
              <a:off x="4811425" y="2072950"/>
              <a:ext cx="19850" cy="2835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853;p41">
            <a:extLst>
              <a:ext uri="{FF2B5EF4-FFF2-40B4-BE49-F238E27FC236}">
                <a16:creationId xmlns:a16="http://schemas.microsoft.com/office/drawing/2014/main" id="{43472F00-3349-40A2-92E1-ABF80C8AF723}"/>
              </a:ext>
            </a:extLst>
          </p:cNvPr>
          <p:cNvGrpSpPr/>
          <p:nvPr/>
        </p:nvGrpSpPr>
        <p:grpSpPr>
          <a:xfrm rot="5400000">
            <a:off x="1399831" y="3659344"/>
            <a:ext cx="319545" cy="340308"/>
            <a:chOff x="4811425" y="2065025"/>
            <a:chExt cx="41500" cy="44200"/>
          </a:xfrm>
          <a:solidFill>
            <a:srgbClr val="009BBF"/>
          </a:solidFill>
        </p:grpSpPr>
        <p:sp>
          <p:nvSpPr>
            <p:cNvPr id="19" name="Google Shape;854;p41">
              <a:extLst>
                <a:ext uri="{FF2B5EF4-FFF2-40B4-BE49-F238E27FC236}">
                  <a16:creationId xmlns:a16="http://schemas.microsoft.com/office/drawing/2014/main" id="{A57E1927-1D95-49EF-A170-A603540DE3D0}"/>
                </a:ext>
              </a:extLst>
            </p:cNvPr>
            <p:cNvSpPr/>
            <p:nvPr/>
          </p:nvSpPr>
          <p:spPr>
            <a:xfrm>
              <a:off x="4825300" y="2065025"/>
              <a:ext cx="27625" cy="44200"/>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55;p41">
              <a:extLst>
                <a:ext uri="{FF2B5EF4-FFF2-40B4-BE49-F238E27FC236}">
                  <a16:creationId xmlns:a16="http://schemas.microsoft.com/office/drawing/2014/main" id="{BAB0619F-6732-47F1-AEA7-5FFE97B23FAD}"/>
                </a:ext>
              </a:extLst>
            </p:cNvPr>
            <p:cNvSpPr/>
            <p:nvPr/>
          </p:nvSpPr>
          <p:spPr>
            <a:xfrm>
              <a:off x="4811425" y="2072950"/>
              <a:ext cx="19850" cy="2835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853;p41">
            <a:extLst>
              <a:ext uri="{FF2B5EF4-FFF2-40B4-BE49-F238E27FC236}">
                <a16:creationId xmlns:a16="http://schemas.microsoft.com/office/drawing/2014/main" id="{42A8C243-4D01-4F02-800B-F321533339BB}"/>
              </a:ext>
            </a:extLst>
          </p:cNvPr>
          <p:cNvGrpSpPr/>
          <p:nvPr/>
        </p:nvGrpSpPr>
        <p:grpSpPr>
          <a:xfrm rot="5400000">
            <a:off x="3736008" y="2941814"/>
            <a:ext cx="319545" cy="340308"/>
            <a:chOff x="4811425" y="2065025"/>
            <a:chExt cx="41500" cy="44200"/>
          </a:xfrm>
          <a:solidFill>
            <a:srgbClr val="009BBF"/>
          </a:solidFill>
        </p:grpSpPr>
        <p:sp>
          <p:nvSpPr>
            <p:cNvPr id="22" name="Google Shape;854;p41">
              <a:extLst>
                <a:ext uri="{FF2B5EF4-FFF2-40B4-BE49-F238E27FC236}">
                  <a16:creationId xmlns:a16="http://schemas.microsoft.com/office/drawing/2014/main" id="{D4F573A3-74BF-460B-A497-18C3E8F49A00}"/>
                </a:ext>
              </a:extLst>
            </p:cNvPr>
            <p:cNvSpPr/>
            <p:nvPr/>
          </p:nvSpPr>
          <p:spPr>
            <a:xfrm>
              <a:off x="4825300" y="2065025"/>
              <a:ext cx="27625" cy="44200"/>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55;p41">
              <a:extLst>
                <a:ext uri="{FF2B5EF4-FFF2-40B4-BE49-F238E27FC236}">
                  <a16:creationId xmlns:a16="http://schemas.microsoft.com/office/drawing/2014/main" id="{C1F58156-93CA-43D7-BE14-A1BA3B28BFE9}"/>
                </a:ext>
              </a:extLst>
            </p:cNvPr>
            <p:cNvSpPr/>
            <p:nvPr/>
          </p:nvSpPr>
          <p:spPr>
            <a:xfrm>
              <a:off x="4811425" y="2072950"/>
              <a:ext cx="19850" cy="2835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853;p41">
            <a:extLst>
              <a:ext uri="{FF2B5EF4-FFF2-40B4-BE49-F238E27FC236}">
                <a16:creationId xmlns:a16="http://schemas.microsoft.com/office/drawing/2014/main" id="{788854CF-3F80-45FF-A952-160CDE47091C}"/>
              </a:ext>
            </a:extLst>
          </p:cNvPr>
          <p:cNvGrpSpPr/>
          <p:nvPr/>
        </p:nvGrpSpPr>
        <p:grpSpPr>
          <a:xfrm rot="16200000">
            <a:off x="3736009" y="3645942"/>
            <a:ext cx="319545" cy="340308"/>
            <a:chOff x="4811425" y="2065025"/>
            <a:chExt cx="41500" cy="44200"/>
          </a:xfrm>
          <a:solidFill>
            <a:srgbClr val="009BBF"/>
          </a:solidFill>
        </p:grpSpPr>
        <p:sp>
          <p:nvSpPr>
            <p:cNvPr id="25" name="Google Shape;854;p41">
              <a:extLst>
                <a:ext uri="{FF2B5EF4-FFF2-40B4-BE49-F238E27FC236}">
                  <a16:creationId xmlns:a16="http://schemas.microsoft.com/office/drawing/2014/main" id="{0A80FC42-2A10-401F-9180-B1F5B60D8EA1}"/>
                </a:ext>
              </a:extLst>
            </p:cNvPr>
            <p:cNvSpPr/>
            <p:nvPr/>
          </p:nvSpPr>
          <p:spPr>
            <a:xfrm>
              <a:off x="4825300" y="2065025"/>
              <a:ext cx="27625" cy="44200"/>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55;p41">
              <a:extLst>
                <a:ext uri="{FF2B5EF4-FFF2-40B4-BE49-F238E27FC236}">
                  <a16:creationId xmlns:a16="http://schemas.microsoft.com/office/drawing/2014/main" id="{BBF5B463-7C8C-467A-BCB7-69F0869F5C28}"/>
                </a:ext>
              </a:extLst>
            </p:cNvPr>
            <p:cNvSpPr/>
            <p:nvPr/>
          </p:nvSpPr>
          <p:spPr>
            <a:xfrm>
              <a:off x="4811425" y="2072950"/>
              <a:ext cx="19850" cy="2835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TextBox 27">
            <a:extLst>
              <a:ext uri="{FF2B5EF4-FFF2-40B4-BE49-F238E27FC236}">
                <a16:creationId xmlns:a16="http://schemas.microsoft.com/office/drawing/2014/main" id="{E9C32050-3745-41B7-B620-41DDCCB23802}"/>
              </a:ext>
            </a:extLst>
          </p:cNvPr>
          <p:cNvSpPr txBox="1">
            <a:spLocks/>
          </p:cNvSpPr>
          <p:nvPr/>
        </p:nvSpPr>
        <p:spPr>
          <a:xfrm>
            <a:off x="2571964" y="2891822"/>
            <a:ext cx="567698" cy="507832"/>
          </a:xfrm>
          <a:prstGeom prst="rect">
            <a:avLst/>
          </a:prstGeom>
          <a:noFill/>
        </p:spPr>
        <p:txBody>
          <a:bodyPr wrap="square" rtlCol="0">
            <a:spAutoFit/>
          </a:bodyPr>
          <a:lstStyle/>
          <a:p>
            <a:pPr algn="ctr"/>
            <a:r>
              <a:rPr lang="en-CA" sz="2400">
                <a:solidFill>
                  <a:srgbClr val="009BBF"/>
                </a:solidFill>
                <a:latin typeface="Proxima Nova Th" panose="02000506030000020004" pitchFamily="50" charset="0"/>
              </a:rPr>
              <a:t>=</a:t>
            </a:r>
          </a:p>
        </p:txBody>
      </p:sp>
      <p:sp>
        <p:nvSpPr>
          <p:cNvPr id="29" name="TextBox 28">
            <a:extLst>
              <a:ext uri="{FF2B5EF4-FFF2-40B4-BE49-F238E27FC236}">
                <a16:creationId xmlns:a16="http://schemas.microsoft.com/office/drawing/2014/main" id="{0C9F749D-8920-4689-881B-1DD311F36A32}"/>
              </a:ext>
            </a:extLst>
          </p:cNvPr>
          <p:cNvSpPr txBox="1">
            <a:spLocks/>
          </p:cNvSpPr>
          <p:nvPr/>
        </p:nvSpPr>
        <p:spPr>
          <a:xfrm>
            <a:off x="2594178" y="3575582"/>
            <a:ext cx="567698" cy="507832"/>
          </a:xfrm>
          <a:prstGeom prst="rect">
            <a:avLst/>
          </a:prstGeom>
          <a:noFill/>
        </p:spPr>
        <p:txBody>
          <a:bodyPr wrap="square" rtlCol="0">
            <a:spAutoFit/>
          </a:bodyPr>
          <a:lstStyle/>
          <a:p>
            <a:pPr algn="ctr"/>
            <a:r>
              <a:rPr lang="en-CA" sz="2400">
                <a:solidFill>
                  <a:srgbClr val="009BBF"/>
                </a:solidFill>
                <a:latin typeface="Proxima Nova Th" panose="02000506030000020004" pitchFamily="50" charset="0"/>
              </a:rPr>
              <a:t>=</a:t>
            </a:r>
          </a:p>
        </p:txBody>
      </p:sp>
      <p:sp>
        <p:nvSpPr>
          <p:cNvPr id="46" name="TextBox 45">
            <a:extLst>
              <a:ext uri="{FF2B5EF4-FFF2-40B4-BE49-F238E27FC236}">
                <a16:creationId xmlns:a16="http://schemas.microsoft.com/office/drawing/2014/main" id="{8B928352-0195-4698-AE0C-4784405F29B6}"/>
              </a:ext>
            </a:extLst>
          </p:cNvPr>
          <p:cNvSpPr txBox="1">
            <a:spLocks/>
          </p:cNvSpPr>
          <p:nvPr/>
        </p:nvSpPr>
        <p:spPr>
          <a:xfrm>
            <a:off x="4902200" y="2009796"/>
            <a:ext cx="1619713" cy="338554"/>
          </a:xfrm>
          <a:prstGeom prst="rect">
            <a:avLst/>
          </a:prstGeom>
          <a:noFill/>
        </p:spPr>
        <p:txBody>
          <a:bodyPr wrap="square" rtlCol="0">
            <a:spAutoFit/>
          </a:bodyPr>
          <a:lstStyle/>
          <a:p>
            <a:pPr algn="ctr"/>
            <a:r>
              <a:rPr lang="en-CA" sz="1600">
                <a:solidFill>
                  <a:srgbClr val="009BBF"/>
                </a:solidFill>
                <a:latin typeface="Proxima Nova Th" panose="02000506030000020004" pitchFamily="50" charset="0"/>
              </a:rPr>
              <a:t>LOS</a:t>
            </a:r>
          </a:p>
        </p:txBody>
      </p:sp>
      <p:grpSp>
        <p:nvGrpSpPr>
          <p:cNvPr id="47" name="Google Shape;853;p41">
            <a:extLst>
              <a:ext uri="{FF2B5EF4-FFF2-40B4-BE49-F238E27FC236}">
                <a16:creationId xmlns:a16="http://schemas.microsoft.com/office/drawing/2014/main" id="{B7872924-4A75-4D98-A6BD-ED520840B656}"/>
              </a:ext>
            </a:extLst>
          </p:cNvPr>
          <p:cNvGrpSpPr/>
          <p:nvPr/>
        </p:nvGrpSpPr>
        <p:grpSpPr>
          <a:xfrm rot="16200000">
            <a:off x="5568372" y="2934436"/>
            <a:ext cx="319545" cy="340308"/>
            <a:chOff x="4811425" y="2065025"/>
            <a:chExt cx="41500" cy="44200"/>
          </a:xfrm>
          <a:solidFill>
            <a:srgbClr val="009BBF"/>
          </a:solidFill>
        </p:grpSpPr>
        <p:sp>
          <p:nvSpPr>
            <p:cNvPr id="60" name="Google Shape;854;p41">
              <a:extLst>
                <a:ext uri="{FF2B5EF4-FFF2-40B4-BE49-F238E27FC236}">
                  <a16:creationId xmlns:a16="http://schemas.microsoft.com/office/drawing/2014/main" id="{9DCF45B6-FBEF-40B1-BD41-FA7E57C38ADC}"/>
                </a:ext>
              </a:extLst>
            </p:cNvPr>
            <p:cNvSpPr/>
            <p:nvPr/>
          </p:nvSpPr>
          <p:spPr>
            <a:xfrm>
              <a:off x="4825300" y="2065025"/>
              <a:ext cx="27625" cy="44200"/>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55;p41">
              <a:extLst>
                <a:ext uri="{FF2B5EF4-FFF2-40B4-BE49-F238E27FC236}">
                  <a16:creationId xmlns:a16="http://schemas.microsoft.com/office/drawing/2014/main" id="{819D3EAB-8254-4141-A862-03EAD4FC04A0}"/>
                </a:ext>
              </a:extLst>
            </p:cNvPr>
            <p:cNvSpPr/>
            <p:nvPr/>
          </p:nvSpPr>
          <p:spPr>
            <a:xfrm>
              <a:off x="4811425" y="2072950"/>
              <a:ext cx="19850" cy="2835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853;p41">
            <a:extLst>
              <a:ext uri="{FF2B5EF4-FFF2-40B4-BE49-F238E27FC236}">
                <a16:creationId xmlns:a16="http://schemas.microsoft.com/office/drawing/2014/main" id="{EBAEA690-B096-4A64-95FC-972C1B29740C}"/>
              </a:ext>
            </a:extLst>
          </p:cNvPr>
          <p:cNvGrpSpPr/>
          <p:nvPr/>
        </p:nvGrpSpPr>
        <p:grpSpPr>
          <a:xfrm rot="5400000">
            <a:off x="5568344" y="3637144"/>
            <a:ext cx="319545" cy="340308"/>
            <a:chOff x="4811425" y="2065025"/>
            <a:chExt cx="41500" cy="44200"/>
          </a:xfrm>
          <a:solidFill>
            <a:srgbClr val="009BBF"/>
          </a:solidFill>
        </p:grpSpPr>
        <p:sp>
          <p:nvSpPr>
            <p:cNvPr id="63" name="Google Shape;854;p41">
              <a:extLst>
                <a:ext uri="{FF2B5EF4-FFF2-40B4-BE49-F238E27FC236}">
                  <a16:creationId xmlns:a16="http://schemas.microsoft.com/office/drawing/2014/main" id="{5C635187-204E-4FAB-AB81-E01CD60174B7}"/>
                </a:ext>
              </a:extLst>
            </p:cNvPr>
            <p:cNvSpPr/>
            <p:nvPr/>
          </p:nvSpPr>
          <p:spPr>
            <a:xfrm>
              <a:off x="4825300" y="2065025"/>
              <a:ext cx="27625" cy="44200"/>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55;p41">
              <a:extLst>
                <a:ext uri="{FF2B5EF4-FFF2-40B4-BE49-F238E27FC236}">
                  <a16:creationId xmlns:a16="http://schemas.microsoft.com/office/drawing/2014/main" id="{9A016474-0416-4782-B5FA-7121725C030E}"/>
                </a:ext>
              </a:extLst>
            </p:cNvPr>
            <p:cNvSpPr/>
            <p:nvPr/>
          </p:nvSpPr>
          <p:spPr>
            <a:xfrm>
              <a:off x="4811425" y="2072950"/>
              <a:ext cx="19850" cy="2835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TextBox 64">
            <a:extLst>
              <a:ext uri="{FF2B5EF4-FFF2-40B4-BE49-F238E27FC236}">
                <a16:creationId xmlns:a16="http://schemas.microsoft.com/office/drawing/2014/main" id="{DFEE6CC5-9A24-4396-AE05-F957891C9E77}"/>
              </a:ext>
            </a:extLst>
          </p:cNvPr>
          <p:cNvSpPr txBox="1">
            <a:spLocks/>
          </p:cNvSpPr>
          <p:nvPr/>
        </p:nvSpPr>
        <p:spPr>
          <a:xfrm>
            <a:off x="6786441" y="1894488"/>
            <a:ext cx="1619714" cy="584775"/>
          </a:xfrm>
          <a:prstGeom prst="rect">
            <a:avLst/>
          </a:prstGeom>
          <a:noFill/>
        </p:spPr>
        <p:txBody>
          <a:bodyPr wrap="square" rtlCol="0">
            <a:spAutoFit/>
          </a:bodyPr>
          <a:lstStyle/>
          <a:p>
            <a:pPr algn="ctr"/>
            <a:r>
              <a:rPr lang="en-CA" sz="1600">
                <a:solidFill>
                  <a:srgbClr val="009BBF"/>
                </a:solidFill>
                <a:latin typeface="Proxima Nova Th" panose="02000506030000020004" pitchFamily="50" charset="0"/>
              </a:rPr>
              <a:t>Spending Target</a:t>
            </a:r>
          </a:p>
        </p:txBody>
      </p:sp>
      <p:grpSp>
        <p:nvGrpSpPr>
          <p:cNvPr id="66" name="Google Shape;853;p41">
            <a:extLst>
              <a:ext uri="{FF2B5EF4-FFF2-40B4-BE49-F238E27FC236}">
                <a16:creationId xmlns:a16="http://schemas.microsoft.com/office/drawing/2014/main" id="{C1AE654C-0CF6-4BFC-A16D-DC8CEC22E399}"/>
              </a:ext>
            </a:extLst>
          </p:cNvPr>
          <p:cNvGrpSpPr/>
          <p:nvPr/>
        </p:nvGrpSpPr>
        <p:grpSpPr>
          <a:xfrm rot="16200000">
            <a:off x="7456884" y="2880083"/>
            <a:ext cx="319545" cy="340308"/>
            <a:chOff x="4811425" y="2065025"/>
            <a:chExt cx="41500" cy="44200"/>
          </a:xfrm>
          <a:solidFill>
            <a:srgbClr val="009BBF"/>
          </a:solidFill>
        </p:grpSpPr>
        <p:sp>
          <p:nvSpPr>
            <p:cNvPr id="67" name="Google Shape;854;p41">
              <a:extLst>
                <a:ext uri="{FF2B5EF4-FFF2-40B4-BE49-F238E27FC236}">
                  <a16:creationId xmlns:a16="http://schemas.microsoft.com/office/drawing/2014/main" id="{06D36CAB-41F8-460E-8F69-E73E2C44E3A9}"/>
                </a:ext>
              </a:extLst>
            </p:cNvPr>
            <p:cNvSpPr/>
            <p:nvPr/>
          </p:nvSpPr>
          <p:spPr>
            <a:xfrm>
              <a:off x="4825300" y="2065025"/>
              <a:ext cx="27625" cy="44200"/>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55;p41">
              <a:extLst>
                <a:ext uri="{FF2B5EF4-FFF2-40B4-BE49-F238E27FC236}">
                  <a16:creationId xmlns:a16="http://schemas.microsoft.com/office/drawing/2014/main" id="{9468AA1D-DD2E-40FE-A74D-7B00CC3BAA71}"/>
                </a:ext>
              </a:extLst>
            </p:cNvPr>
            <p:cNvSpPr/>
            <p:nvPr/>
          </p:nvSpPr>
          <p:spPr>
            <a:xfrm>
              <a:off x="4811425" y="2072950"/>
              <a:ext cx="19850" cy="2835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853;p41">
            <a:extLst>
              <a:ext uri="{FF2B5EF4-FFF2-40B4-BE49-F238E27FC236}">
                <a16:creationId xmlns:a16="http://schemas.microsoft.com/office/drawing/2014/main" id="{DF84DFAC-FEEE-4E3E-8A0D-ECC3A685F0CC}"/>
              </a:ext>
            </a:extLst>
          </p:cNvPr>
          <p:cNvGrpSpPr/>
          <p:nvPr/>
        </p:nvGrpSpPr>
        <p:grpSpPr>
          <a:xfrm rot="5400000">
            <a:off x="7475737" y="3594917"/>
            <a:ext cx="319545" cy="340308"/>
            <a:chOff x="4811425" y="2065025"/>
            <a:chExt cx="41500" cy="44200"/>
          </a:xfrm>
          <a:solidFill>
            <a:srgbClr val="009BBF"/>
          </a:solidFill>
        </p:grpSpPr>
        <p:sp>
          <p:nvSpPr>
            <p:cNvPr id="70" name="Google Shape;854;p41">
              <a:extLst>
                <a:ext uri="{FF2B5EF4-FFF2-40B4-BE49-F238E27FC236}">
                  <a16:creationId xmlns:a16="http://schemas.microsoft.com/office/drawing/2014/main" id="{F94CCC20-0AC9-4ABF-B489-F504C722D443}"/>
                </a:ext>
              </a:extLst>
            </p:cNvPr>
            <p:cNvSpPr/>
            <p:nvPr/>
          </p:nvSpPr>
          <p:spPr>
            <a:xfrm>
              <a:off x="4825300" y="2065025"/>
              <a:ext cx="27625" cy="44200"/>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55;p41">
              <a:extLst>
                <a:ext uri="{FF2B5EF4-FFF2-40B4-BE49-F238E27FC236}">
                  <a16:creationId xmlns:a16="http://schemas.microsoft.com/office/drawing/2014/main" id="{09A430EC-4E35-40C9-B504-F0B593E35E1F}"/>
                </a:ext>
              </a:extLst>
            </p:cNvPr>
            <p:cNvSpPr/>
            <p:nvPr/>
          </p:nvSpPr>
          <p:spPr>
            <a:xfrm>
              <a:off x="4811425" y="2072950"/>
              <a:ext cx="19850" cy="2835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TextBox 71">
            <a:extLst>
              <a:ext uri="{FF2B5EF4-FFF2-40B4-BE49-F238E27FC236}">
                <a16:creationId xmlns:a16="http://schemas.microsoft.com/office/drawing/2014/main" id="{FEDF8C10-407B-4F3E-863F-4182B0A477F8}"/>
              </a:ext>
            </a:extLst>
          </p:cNvPr>
          <p:cNvSpPr txBox="1">
            <a:spLocks/>
          </p:cNvSpPr>
          <p:nvPr/>
        </p:nvSpPr>
        <p:spPr>
          <a:xfrm>
            <a:off x="4500797" y="2868161"/>
            <a:ext cx="567698" cy="507832"/>
          </a:xfrm>
          <a:prstGeom prst="rect">
            <a:avLst/>
          </a:prstGeom>
          <a:noFill/>
        </p:spPr>
        <p:txBody>
          <a:bodyPr wrap="square" rtlCol="0">
            <a:spAutoFit/>
          </a:bodyPr>
          <a:lstStyle/>
          <a:p>
            <a:pPr algn="ctr"/>
            <a:r>
              <a:rPr lang="en-CA" sz="2400">
                <a:solidFill>
                  <a:srgbClr val="009BBF"/>
                </a:solidFill>
                <a:latin typeface="Proxima Nova Th" panose="02000506030000020004" pitchFamily="50" charset="0"/>
              </a:rPr>
              <a:t>=</a:t>
            </a:r>
          </a:p>
        </p:txBody>
      </p:sp>
      <p:sp>
        <p:nvSpPr>
          <p:cNvPr id="73" name="TextBox 72">
            <a:extLst>
              <a:ext uri="{FF2B5EF4-FFF2-40B4-BE49-F238E27FC236}">
                <a16:creationId xmlns:a16="http://schemas.microsoft.com/office/drawing/2014/main" id="{45105766-C89B-4C81-812E-051A27872B46}"/>
              </a:ext>
            </a:extLst>
          </p:cNvPr>
          <p:cNvSpPr txBox="1">
            <a:spLocks/>
          </p:cNvSpPr>
          <p:nvPr/>
        </p:nvSpPr>
        <p:spPr>
          <a:xfrm>
            <a:off x="4500365" y="3522504"/>
            <a:ext cx="567698" cy="507832"/>
          </a:xfrm>
          <a:prstGeom prst="rect">
            <a:avLst/>
          </a:prstGeom>
          <a:noFill/>
        </p:spPr>
        <p:txBody>
          <a:bodyPr wrap="square" rtlCol="0">
            <a:spAutoFit/>
          </a:bodyPr>
          <a:lstStyle/>
          <a:p>
            <a:pPr algn="ctr"/>
            <a:r>
              <a:rPr lang="en-CA" sz="2400">
                <a:solidFill>
                  <a:srgbClr val="009BBF"/>
                </a:solidFill>
                <a:latin typeface="Proxima Nova Th" panose="02000506030000020004" pitchFamily="50" charset="0"/>
              </a:rPr>
              <a:t>=</a:t>
            </a:r>
          </a:p>
        </p:txBody>
      </p:sp>
      <p:sp>
        <p:nvSpPr>
          <p:cNvPr id="74" name="TextBox 73">
            <a:extLst>
              <a:ext uri="{FF2B5EF4-FFF2-40B4-BE49-F238E27FC236}">
                <a16:creationId xmlns:a16="http://schemas.microsoft.com/office/drawing/2014/main" id="{1BEC261B-ADCA-4A59-8B86-66B1F496CA1D}"/>
              </a:ext>
            </a:extLst>
          </p:cNvPr>
          <p:cNvSpPr txBox="1">
            <a:spLocks/>
          </p:cNvSpPr>
          <p:nvPr/>
        </p:nvSpPr>
        <p:spPr>
          <a:xfrm>
            <a:off x="6298216" y="2844081"/>
            <a:ext cx="567698" cy="507832"/>
          </a:xfrm>
          <a:prstGeom prst="rect">
            <a:avLst/>
          </a:prstGeom>
          <a:noFill/>
        </p:spPr>
        <p:txBody>
          <a:bodyPr wrap="square" rtlCol="0">
            <a:spAutoFit/>
          </a:bodyPr>
          <a:lstStyle/>
          <a:p>
            <a:pPr algn="ctr"/>
            <a:r>
              <a:rPr lang="en-CA" sz="2400">
                <a:solidFill>
                  <a:srgbClr val="009BBF"/>
                </a:solidFill>
                <a:latin typeface="Proxima Nova Th" panose="02000506030000020004" pitchFamily="50" charset="0"/>
              </a:rPr>
              <a:t>=</a:t>
            </a:r>
          </a:p>
        </p:txBody>
      </p:sp>
      <p:sp>
        <p:nvSpPr>
          <p:cNvPr id="75" name="TextBox 74">
            <a:extLst>
              <a:ext uri="{FF2B5EF4-FFF2-40B4-BE49-F238E27FC236}">
                <a16:creationId xmlns:a16="http://schemas.microsoft.com/office/drawing/2014/main" id="{6EA346BC-5817-4573-9FEC-B45CEF8DE4D9}"/>
              </a:ext>
            </a:extLst>
          </p:cNvPr>
          <p:cNvSpPr txBox="1">
            <a:spLocks/>
          </p:cNvSpPr>
          <p:nvPr/>
        </p:nvSpPr>
        <p:spPr>
          <a:xfrm>
            <a:off x="6313076" y="3500566"/>
            <a:ext cx="567698" cy="507832"/>
          </a:xfrm>
          <a:prstGeom prst="rect">
            <a:avLst/>
          </a:prstGeom>
          <a:noFill/>
        </p:spPr>
        <p:txBody>
          <a:bodyPr wrap="square" rtlCol="0">
            <a:spAutoFit/>
          </a:bodyPr>
          <a:lstStyle/>
          <a:p>
            <a:pPr algn="ctr"/>
            <a:r>
              <a:rPr lang="en-CA" sz="2400">
                <a:solidFill>
                  <a:srgbClr val="009BBF"/>
                </a:solidFill>
                <a:latin typeface="Proxima Nova Th" panose="02000506030000020004" pitchFamily="50" charset="0"/>
              </a:rPr>
              <a:t>=</a:t>
            </a:r>
          </a:p>
        </p:txBody>
      </p:sp>
      <p:sp>
        <p:nvSpPr>
          <p:cNvPr id="37" name="Title 1">
            <a:extLst>
              <a:ext uri="{FF2B5EF4-FFF2-40B4-BE49-F238E27FC236}">
                <a16:creationId xmlns:a16="http://schemas.microsoft.com/office/drawing/2014/main" id="{77E914FC-C03D-4FE2-9BD1-901D14554649}"/>
              </a:ext>
            </a:extLst>
          </p:cNvPr>
          <p:cNvSpPr>
            <a:spLocks noGrp="1"/>
          </p:cNvSpPr>
          <p:nvPr>
            <p:ph type="title"/>
          </p:nvPr>
        </p:nvSpPr>
        <p:spPr>
          <a:xfrm>
            <a:off x="339214" y="127256"/>
            <a:ext cx="8229602" cy="711081"/>
          </a:xfrm>
        </p:spPr>
        <p:txBody>
          <a:bodyPr>
            <a:normAutofit/>
          </a:bodyPr>
          <a:lstStyle/>
          <a:p>
            <a:r>
              <a:rPr lang="en-CA" sz="2400" b="1" dirty="0">
                <a:latin typeface="Proxima Nova Th" panose="02000506030000020004" pitchFamily="50" charset="0"/>
              </a:rPr>
              <a:t>Forecasted Asset Replacement Budget</a:t>
            </a:r>
          </a:p>
        </p:txBody>
      </p:sp>
    </p:spTree>
    <p:extLst>
      <p:ext uri="{BB962C8B-B14F-4D97-AF65-F5344CB8AC3E}">
        <p14:creationId xmlns:p14="http://schemas.microsoft.com/office/powerpoint/2010/main" val="394965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42"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42"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1000" fill="hold"/>
                                        <p:tgtEl>
                                          <p:spTgt spid="21"/>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47" presetClass="entr" presetSubtype="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par>
                                <p:cTn id="41" presetID="10"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par>
                                <p:cTn id="44" presetID="42" presetClass="entr" presetSubtype="0" fill="hold"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1000"/>
                                        <p:tgtEl>
                                          <p:spTgt spid="47"/>
                                        </p:tgtEl>
                                      </p:cBhvr>
                                    </p:animEffect>
                                    <p:anim calcmode="lin" valueType="num">
                                      <p:cBhvr>
                                        <p:cTn id="47" dur="1000" fill="hold"/>
                                        <p:tgtEl>
                                          <p:spTgt spid="47"/>
                                        </p:tgtEl>
                                        <p:attrNameLst>
                                          <p:attrName>ppt_x</p:attrName>
                                        </p:attrNameLst>
                                      </p:cBhvr>
                                      <p:tavLst>
                                        <p:tav tm="0">
                                          <p:val>
                                            <p:strVal val="#ppt_x"/>
                                          </p:val>
                                        </p:tav>
                                        <p:tav tm="100000">
                                          <p:val>
                                            <p:strVal val="#ppt_x"/>
                                          </p:val>
                                        </p:tav>
                                      </p:tavLst>
                                    </p:anim>
                                    <p:anim calcmode="lin" valueType="num">
                                      <p:cBhvr>
                                        <p:cTn id="48" dur="1000" fill="hold"/>
                                        <p:tgtEl>
                                          <p:spTgt spid="47"/>
                                        </p:tgtEl>
                                        <p:attrNameLst>
                                          <p:attrName>ppt_y</p:attrName>
                                        </p:attrNameLst>
                                      </p:cBhvr>
                                      <p:tavLst>
                                        <p:tav tm="0">
                                          <p:val>
                                            <p:strVal val="#ppt_y+.1"/>
                                          </p:val>
                                        </p:tav>
                                        <p:tav tm="100000">
                                          <p:val>
                                            <p:strVal val="#ppt_y"/>
                                          </p:val>
                                        </p:tav>
                                      </p:tavLst>
                                    </p:anim>
                                  </p:childTnLst>
                                </p:cTn>
                              </p:par>
                              <p:par>
                                <p:cTn id="49" presetID="47" presetClass="entr" presetSubtype="0" fill="hold" nodeType="with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fade">
                                      <p:cBhvr>
                                        <p:cTn id="51" dur="1000"/>
                                        <p:tgtEl>
                                          <p:spTgt spid="62"/>
                                        </p:tgtEl>
                                      </p:cBhvr>
                                    </p:animEffect>
                                    <p:anim calcmode="lin" valueType="num">
                                      <p:cBhvr>
                                        <p:cTn id="52" dur="1000" fill="hold"/>
                                        <p:tgtEl>
                                          <p:spTgt spid="62"/>
                                        </p:tgtEl>
                                        <p:attrNameLst>
                                          <p:attrName>ppt_x</p:attrName>
                                        </p:attrNameLst>
                                      </p:cBhvr>
                                      <p:tavLst>
                                        <p:tav tm="0">
                                          <p:val>
                                            <p:strVal val="#ppt_x"/>
                                          </p:val>
                                        </p:tav>
                                        <p:tav tm="100000">
                                          <p:val>
                                            <p:strVal val="#ppt_x"/>
                                          </p:val>
                                        </p:tav>
                                      </p:tavLst>
                                    </p:anim>
                                    <p:anim calcmode="lin" valueType="num">
                                      <p:cBhvr>
                                        <p:cTn id="53" dur="1000" fill="hold"/>
                                        <p:tgtEl>
                                          <p:spTgt spid="62"/>
                                        </p:tgtEl>
                                        <p:attrNameLst>
                                          <p:attrName>ppt_y</p:attrName>
                                        </p:attrNameLst>
                                      </p:cBhvr>
                                      <p:tavLst>
                                        <p:tav tm="0">
                                          <p:val>
                                            <p:strVal val="#ppt_y-.1"/>
                                          </p:val>
                                        </p:tav>
                                        <p:tav tm="100000">
                                          <p:val>
                                            <p:strVal val="#ppt_y"/>
                                          </p:val>
                                        </p:tav>
                                      </p:tavLst>
                                    </p:anim>
                                  </p:childTnLst>
                                </p:cTn>
                              </p:par>
                              <p:par>
                                <p:cTn id="54" presetID="10" presetClass="entr" presetSubtype="0" fill="hold" grpId="0" nodeType="withEffect">
                                  <p:stCondLst>
                                    <p:cond delay="0"/>
                                  </p:stCondLst>
                                  <p:childTnLst>
                                    <p:set>
                                      <p:cBhvr>
                                        <p:cTn id="55" dur="1" fill="hold">
                                          <p:stCondLst>
                                            <p:cond delay="0"/>
                                          </p:stCondLst>
                                        </p:cTn>
                                        <p:tgtEl>
                                          <p:spTgt spid="65"/>
                                        </p:tgtEl>
                                        <p:attrNameLst>
                                          <p:attrName>style.visibility</p:attrName>
                                        </p:attrNameLst>
                                      </p:cBhvr>
                                      <p:to>
                                        <p:strVal val="visible"/>
                                      </p:to>
                                    </p:set>
                                    <p:animEffect transition="in" filter="fade">
                                      <p:cBhvr>
                                        <p:cTn id="56" dur="500"/>
                                        <p:tgtEl>
                                          <p:spTgt spid="65"/>
                                        </p:tgtEl>
                                      </p:cBhvr>
                                    </p:animEffect>
                                  </p:childTnLst>
                                </p:cTn>
                              </p:par>
                              <p:par>
                                <p:cTn id="57" presetID="42" presetClass="entr" presetSubtype="0" fill="hold" nodeType="withEffect">
                                  <p:stCondLst>
                                    <p:cond delay="0"/>
                                  </p:stCondLst>
                                  <p:childTnLst>
                                    <p:set>
                                      <p:cBhvr>
                                        <p:cTn id="58" dur="1" fill="hold">
                                          <p:stCondLst>
                                            <p:cond delay="0"/>
                                          </p:stCondLst>
                                        </p:cTn>
                                        <p:tgtEl>
                                          <p:spTgt spid="66"/>
                                        </p:tgtEl>
                                        <p:attrNameLst>
                                          <p:attrName>style.visibility</p:attrName>
                                        </p:attrNameLst>
                                      </p:cBhvr>
                                      <p:to>
                                        <p:strVal val="visible"/>
                                      </p:to>
                                    </p:set>
                                    <p:animEffect transition="in" filter="fade">
                                      <p:cBhvr>
                                        <p:cTn id="59" dur="1000"/>
                                        <p:tgtEl>
                                          <p:spTgt spid="66"/>
                                        </p:tgtEl>
                                      </p:cBhvr>
                                    </p:animEffect>
                                    <p:anim calcmode="lin" valueType="num">
                                      <p:cBhvr>
                                        <p:cTn id="60" dur="1000" fill="hold"/>
                                        <p:tgtEl>
                                          <p:spTgt spid="66"/>
                                        </p:tgtEl>
                                        <p:attrNameLst>
                                          <p:attrName>ppt_x</p:attrName>
                                        </p:attrNameLst>
                                      </p:cBhvr>
                                      <p:tavLst>
                                        <p:tav tm="0">
                                          <p:val>
                                            <p:strVal val="#ppt_x"/>
                                          </p:val>
                                        </p:tav>
                                        <p:tav tm="100000">
                                          <p:val>
                                            <p:strVal val="#ppt_x"/>
                                          </p:val>
                                        </p:tav>
                                      </p:tavLst>
                                    </p:anim>
                                    <p:anim calcmode="lin" valueType="num">
                                      <p:cBhvr>
                                        <p:cTn id="61" dur="1000" fill="hold"/>
                                        <p:tgtEl>
                                          <p:spTgt spid="66"/>
                                        </p:tgtEl>
                                        <p:attrNameLst>
                                          <p:attrName>ppt_y</p:attrName>
                                        </p:attrNameLst>
                                      </p:cBhvr>
                                      <p:tavLst>
                                        <p:tav tm="0">
                                          <p:val>
                                            <p:strVal val="#ppt_y+.1"/>
                                          </p:val>
                                        </p:tav>
                                        <p:tav tm="100000">
                                          <p:val>
                                            <p:strVal val="#ppt_y"/>
                                          </p:val>
                                        </p:tav>
                                      </p:tavLst>
                                    </p:anim>
                                  </p:childTnLst>
                                </p:cTn>
                              </p:par>
                              <p:par>
                                <p:cTn id="62" presetID="47" presetClass="entr" presetSubtype="0" fill="hold" nodeType="withEffect">
                                  <p:stCondLst>
                                    <p:cond delay="0"/>
                                  </p:stCondLst>
                                  <p:childTnLst>
                                    <p:set>
                                      <p:cBhvr>
                                        <p:cTn id="63" dur="1" fill="hold">
                                          <p:stCondLst>
                                            <p:cond delay="0"/>
                                          </p:stCondLst>
                                        </p:cTn>
                                        <p:tgtEl>
                                          <p:spTgt spid="69"/>
                                        </p:tgtEl>
                                        <p:attrNameLst>
                                          <p:attrName>style.visibility</p:attrName>
                                        </p:attrNameLst>
                                      </p:cBhvr>
                                      <p:to>
                                        <p:strVal val="visible"/>
                                      </p:to>
                                    </p:set>
                                    <p:animEffect transition="in" filter="fade">
                                      <p:cBhvr>
                                        <p:cTn id="64" dur="1000"/>
                                        <p:tgtEl>
                                          <p:spTgt spid="69"/>
                                        </p:tgtEl>
                                      </p:cBhvr>
                                    </p:animEffect>
                                    <p:anim calcmode="lin" valueType="num">
                                      <p:cBhvr>
                                        <p:cTn id="65" dur="1000" fill="hold"/>
                                        <p:tgtEl>
                                          <p:spTgt spid="69"/>
                                        </p:tgtEl>
                                        <p:attrNameLst>
                                          <p:attrName>ppt_x</p:attrName>
                                        </p:attrNameLst>
                                      </p:cBhvr>
                                      <p:tavLst>
                                        <p:tav tm="0">
                                          <p:val>
                                            <p:strVal val="#ppt_x"/>
                                          </p:val>
                                        </p:tav>
                                        <p:tav tm="100000">
                                          <p:val>
                                            <p:strVal val="#ppt_x"/>
                                          </p:val>
                                        </p:tav>
                                      </p:tavLst>
                                    </p:anim>
                                    <p:anim calcmode="lin" valueType="num">
                                      <p:cBhvr>
                                        <p:cTn id="66"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72"/>
                                        </p:tgtEl>
                                        <p:attrNameLst>
                                          <p:attrName>style.visibility</p:attrName>
                                        </p:attrNameLst>
                                      </p:cBhvr>
                                      <p:to>
                                        <p:strVal val="visible"/>
                                      </p:to>
                                    </p:set>
                                    <p:animEffect transition="in" filter="fade">
                                      <p:cBhvr>
                                        <p:cTn id="71" dur="500"/>
                                        <p:tgtEl>
                                          <p:spTgt spid="7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73"/>
                                        </p:tgtEl>
                                        <p:attrNameLst>
                                          <p:attrName>style.visibility</p:attrName>
                                        </p:attrNameLst>
                                      </p:cBhvr>
                                      <p:to>
                                        <p:strVal val="visible"/>
                                      </p:to>
                                    </p:set>
                                    <p:animEffect transition="in" filter="fade">
                                      <p:cBhvr>
                                        <p:cTn id="76" dur="500"/>
                                        <p:tgtEl>
                                          <p:spTgt spid="7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74"/>
                                        </p:tgtEl>
                                        <p:attrNameLst>
                                          <p:attrName>style.visibility</p:attrName>
                                        </p:attrNameLst>
                                      </p:cBhvr>
                                      <p:to>
                                        <p:strVal val="visible"/>
                                      </p:to>
                                    </p:set>
                                    <p:animEffect transition="in" filter="fade">
                                      <p:cBhvr>
                                        <p:cTn id="81" dur="500"/>
                                        <p:tgtEl>
                                          <p:spTgt spid="74"/>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75"/>
                                        </p:tgtEl>
                                        <p:attrNameLst>
                                          <p:attrName>style.visibility</p:attrName>
                                        </p:attrNameLst>
                                      </p:cBhvr>
                                      <p:to>
                                        <p:strVal val="visible"/>
                                      </p:to>
                                    </p:set>
                                    <p:animEffect transition="in" filter="fade">
                                      <p:cBhvr>
                                        <p:cTn id="8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8" grpId="0"/>
      <p:bldP spid="29" grpId="0"/>
      <p:bldP spid="46" grpId="0"/>
      <p:bldP spid="65" grpId="0"/>
      <p:bldP spid="72" grpId="0"/>
      <p:bldP spid="73" grpId="0"/>
      <p:bldP spid="74" grpId="0"/>
      <p:bldP spid="7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standing in a room&#10;&#10;Description automatically generated">
            <a:extLst>
              <a:ext uri="{FF2B5EF4-FFF2-40B4-BE49-F238E27FC236}">
                <a16:creationId xmlns:a16="http://schemas.microsoft.com/office/drawing/2014/main" id="{2875C2CE-266E-4E26-A9E9-448AA7A87A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95375" y="571500"/>
            <a:ext cx="6953250" cy="2734062"/>
          </a:xfrm>
          <a:prstGeom prst="rect">
            <a:avLst/>
          </a:prstGeom>
        </p:spPr>
      </p:pic>
      <p:pic>
        <p:nvPicPr>
          <p:cNvPr id="12" name="Picture 11" descr="A person standing in front of a group of people posing for the camera&#10;&#10;Description automatically generated">
            <a:extLst>
              <a:ext uri="{FF2B5EF4-FFF2-40B4-BE49-F238E27FC236}">
                <a16:creationId xmlns:a16="http://schemas.microsoft.com/office/drawing/2014/main" id="{5B2D8B5B-3D8B-4D60-AD80-CD663A055A7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12726" y="3492500"/>
            <a:ext cx="3352801" cy="2221811"/>
          </a:xfrm>
          <a:prstGeom prst="rect">
            <a:avLst/>
          </a:prstGeom>
        </p:spPr>
      </p:pic>
      <p:pic>
        <p:nvPicPr>
          <p:cNvPr id="13" name="Picture 12" descr="A person sitting in a room&#10;&#10;Description automatically generated">
            <a:extLst>
              <a:ext uri="{FF2B5EF4-FFF2-40B4-BE49-F238E27FC236}">
                <a16:creationId xmlns:a16="http://schemas.microsoft.com/office/drawing/2014/main" id="{45AAB44D-FDFE-41BD-B892-60884959714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09838" y="3504204"/>
            <a:ext cx="3321435" cy="2221812"/>
          </a:xfrm>
          <a:prstGeom prst="rect">
            <a:avLst/>
          </a:prstGeom>
        </p:spPr>
      </p:pic>
    </p:spTree>
    <p:extLst>
      <p:ext uri="{BB962C8B-B14F-4D97-AF65-F5344CB8AC3E}">
        <p14:creationId xmlns:p14="http://schemas.microsoft.com/office/powerpoint/2010/main" val="14972665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id="{1367A0FA-473F-48CD-BA77-AF621DB29533}"/>
              </a:ext>
            </a:extLst>
          </p:cNvPr>
          <p:cNvGraphicFramePr>
            <a:graphicFrameLocks noGrp="1"/>
          </p:cNvGraphicFramePr>
          <p:nvPr>
            <p:extLst>
              <p:ext uri="{D42A27DB-BD31-4B8C-83A1-F6EECF244321}">
                <p14:modId xmlns:p14="http://schemas.microsoft.com/office/powerpoint/2010/main" val="2709856368"/>
              </p:ext>
            </p:extLst>
          </p:nvPr>
        </p:nvGraphicFramePr>
        <p:xfrm>
          <a:off x="339215" y="1366696"/>
          <a:ext cx="8465570" cy="1479448"/>
        </p:xfrm>
        <a:graphic>
          <a:graphicData uri="http://schemas.openxmlformats.org/drawingml/2006/table">
            <a:tbl>
              <a:tblPr firstRow="1" bandRow="1">
                <a:tableStyleId>{5C22544A-7EE6-4342-B048-85BDC9FD1C3A}</a:tableStyleId>
              </a:tblPr>
              <a:tblGrid>
                <a:gridCol w="1922722">
                  <a:extLst>
                    <a:ext uri="{9D8B030D-6E8A-4147-A177-3AD203B41FA5}">
                      <a16:colId xmlns:a16="http://schemas.microsoft.com/office/drawing/2014/main" val="3928982583"/>
                    </a:ext>
                  </a:extLst>
                </a:gridCol>
                <a:gridCol w="1463506">
                  <a:extLst>
                    <a:ext uri="{9D8B030D-6E8A-4147-A177-3AD203B41FA5}">
                      <a16:colId xmlns:a16="http://schemas.microsoft.com/office/drawing/2014/main" val="2665690603"/>
                    </a:ext>
                  </a:extLst>
                </a:gridCol>
                <a:gridCol w="1693114">
                  <a:extLst>
                    <a:ext uri="{9D8B030D-6E8A-4147-A177-3AD203B41FA5}">
                      <a16:colId xmlns:a16="http://schemas.microsoft.com/office/drawing/2014/main" val="2788657927"/>
                    </a:ext>
                  </a:extLst>
                </a:gridCol>
                <a:gridCol w="1693114">
                  <a:extLst>
                    <a:ext uri="{9D8B030D-6E8A-4147-A177-3AD203B41FA5}">
                      <a16:colId xmlns:a16="http://schemas.microsoft.com/office/drawing/2014/main" val="806185121"/>
                    </a:ext>
                  </a:extLst>
                </a:gridCol>
                <a:gridCol w="1693114">
                  <a:extLst>
                    <a:ext uri="{9D8B030D-6E8A-4147-A177-3AD203B41FA5}">
                      <a16:colId xmlns:a16="http://schemas.microsoft.com/office/drawing/2014/main" val="3126067904"/>
                    </a:ext>
                  </a:extLst>
                </a:gridCol>
              </a:tblGrid>
              <a:tr h="639904">
                <a:tc>
                  <a:txBody>
                    <a:bodyPr/>
                    <a:lstStyle/>
                    <a:p>
                      <a:r>
                        <a:rPr lang="en-CA" sz="1600" dirty="0">
                          <a:latin typeface="Proxima Nova Th" panose="02000506030000020004" pitchFamily="50" charset="0"/>
                        </a:rPr>
                        <a:t>Category</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9BBF"/>
                    </a:solidFill>
                  </a:tcPr>
                </a:tc>
                <a:tc>
                  <a:txBody>
                    <a:bodyPr/>
                    <a:lstStyle/>
                    <a:p>
                      <a:r>
                        <a:rPr lang="en-CA" sz="1600" dirty="0">
                          <a:latin typeface="Proxima Nova Th" panose="02000506030000020004" pitchFamily="50" charset="0"/>
                        </a:rPr>
                        <a:t>Current Health Score</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9BBF"/>
                    </a:solidFill>
                  </a:tcPr>
                </a:tc>
                <a:tc>
                  <a:txBody>
                    <a:bodyPr/>
                    <a:lstStyle/>
                    <a:p>
                      <a:r>
                        <a:rPr lang="en-CA" sz="1600" dirty="0">
                          <a:latin typeface="Proxima Nova Th" panose="02000506030000020004" pitchFamily="50" charset="0"/>
                        </a:rPr>
                        <a:t>Future </a:t>
                      </a:r>
                      <a:r>
                        <a:rPr lang="en-CA" sz="1600" dirty="0" err="1">
                          <a:latin typeface="Proxima Nova Th" panose="02000506030000020004" pitchFamily="50" charset="0"/>
                        </a:rPr>
                        <a:t>HealthSore</a:t>
                      </a:r>
                      <a:endParaRPr lang="en-CA" sz="1600" dirty="0">
                        <a:latin typeface="Proxima Nova Th" panose="02000506030000020004" pitchFamily="50"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9BBF"/>
                    </a:solidFill>
                  </a:tcPr>
                </a:tc>
                <a:tc>
                  <a:txBody>
                    <a:bodyPr/>
                    <a:lstStyle/>
                    <a:p>
                      <a:r>
                        <a:rPr lang="en-CA" sz="1600" dirty="0" err="1">
                          <a:latin typeface="Proxima Nova Th" panose="02000506030000020004" pitchFamily="50" charset="0"/>
                        </a:rPr>
                        <a:t>HealthScore</a:t>
                      </a:r>
                      <a:r>
                        <a:rPr lang="en-CA" sz="1600" dirty="0">
                          <a:latin typeface="Proxima Nova Th" panose="02000506030000020004" pitchFamily="50" charset="0"/>
                        </a:rPr>
                        <a:t> Forecast</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9BBF"/>
                    </a:solidFill>
                  </a:tcPr>
                </a:tc>
                <a:tc>
                  <a:txBody>
                    <a:bodyPr/>
                    <a:lstStyle/>
                    <a:p>
                      <a:r>
                        <a:rPr lang="en-CA" sz="1600" dirty="0">
                          <a:latin typeface="Proxima Nova Th" panose="02000506030000020004" pitchFamily="50" charset="0"/>
                        </a:rPr>
                        <a:t>Life Cycle</a:t>
                      </a:r>
                    </a:p>
                    <a:p>
                      <a:r>
                        <a:rPr lang="en-CA" sz="1600" dirty="0">
                          <a:latin typeface="Proxima Nova Th" panose="02000506030000020004" pitchFamily="50" charset="0"/>
                        </a:rPr>
                        <a:t>Forecast</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9BBF"/>
                    </a:solidFill>
                  </a:tcPr>
                </a:tc>
                <a:extLst>
                  <a:ext uri="{0D108BD9-81ED-4DB2-BD59-A6C34878D82A}">
                    <a16:rowId xmlns:a16="http://schemas.microsoft.com/office/drawing/2014/main" val="2578325603"/>
                  </a:ext>
                </a:extLst>
              </a:tr>
              <a:tr h="656488">
                <a:tc>
                  <a:txBody>
                    <a:bodyPr/>
                    <a:lstStyle/>
                    <a:p>
                      <a:r>
                        <a:rPr lang="en-CA" sz="1600" dirty="0">
                          <a:solidFill>
                            <a:srgbClr val="595959"/>
                          </a:solidFill>
                          <a:latin typeface="Proxima Nova Rg" panose="02000506030000020004" pitchFamily="50" charset="0"/>
                        </a:rPr>
                        <a:t>General Capital Fund</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600" dirty="0">
                          <a:solidFill>
                            <a:srgbClr val="595959"/>
                          </a:solidFill>
                          <a:latin typeface="Proxima Nova Rg" panose="02000506030000020004" pitchFamily="50" charset="0"/>
                        </a:rPr>
                        <a:t>90%</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600" dirty="0">
                          <a:solidFill>
                            <a:srgbClr val="595959"/>
                          </a:solidFill>
                          <a:latin typeface="Proxima Nova Rg" panose="02000506030000020004" pitchFamily="50" charset="0"/>
                        </a:rPr>
                        <a:t>86%</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600" dirty="0">
                          <a:solidFill>
                            <a:srgbClr val="595959"/>
                          </a:solidFill>
                          <a:latin typeface="Proxima Nova Rg" panose="02000506030000020004" pitchFamily="50" charset="0"/>
                        </a:rPr>
                        <a:t>$2.3M</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600" dirty="0">
                          <a:solidFill>
                            <a:srgbClr val="595959"/>
                          </a:solidFill>
                          <a:latin typeface="Proxima Nova Rg" panose="02000506030000020004" pitchFamily="50" charset="0"/>
                        </a:rPr>
                        <a:t>$3.3M</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21830944"/>
                  </a:ext>
                </a:extLst>
              </a:tr>
            </a:tbl>
          </a:graphicData>
        </a:graphic>
      </p:graphicFrame>
      <p:graphicFrame>
        <p:nvGraphicFramePr>
          <p:cNvPr id="8" name="Chart 7">
            <a:extLst>
              <a:ext uri="{FF2B5EF4-FFF2-40B4-BE49-F238E27FC236}">
                <a16:creationId xmlns:a16="http://schemas.microsoft.com/office/drawing/2014/main" id="{6DF9D7A8-13CC-4BD9-979E-082C61BAC77E}"/>
              </a:ext>
            </a:extLst>
          </p:cNvPr>
          <p:cNvGraphicFramePr>
            <a:graphicFrameLocks/>
          </p:cNvGraphicFramePr>
          <p:nvPr>
            <p:extLst>
              <p:ext uri="{D42A27DB-BD31-4B8C-83A1-F6EECF244321}">
                <p14:modId xmlns:p14="http://schemas.microsoft.com/office/powerpoint/2010/main" val="853489939"/>
              </p:ext>
            </p:extLst>
          </p:nvPr>
        </p:nvGraphicFramePr>
        <p:xfrm>
          <a:off x="724014" y="2857803"/>
          <a:ext cx="7695973" cy="3433482"/>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a:extLst>
              <a:ext uri="{FF2B5EF4-FFF2-40B4-BE49-F238E27FC236}">
                <a16:creationId xmlns:a16="http://schemas.microsoft.com/office/drawing/2014/main" id="{B937C1FC-656B-4F1B-9458-BF6BD4D48D04}"/>
              </a:ext>
            </a:extLst>
          </p:cNvPr>
          <p:cNvSpPr>
            <a:spLocks noGrp="1"/>
          </p:cNvSpPr>
          <p:nvPr>
            <p:ph type="title"/>
          </p:nvPr>
        </p:nvSpPr>
        <p:spPr>
          <a:xfrm>
            <a:off x="339214" y="127256"/>
            <a:ext cx="8229602" cy="711081"/>
          </a:xfrm>
        </p:spPr>
        <p:txBody>
          <a:bodyPr>
            <a:normAutofit/>
          </a:bodyPr>
          <a:lstStyle/>
          <a:p>
            <a:r>
              <a:rPr lang="en-CA" sz="2400" b="1" dirty="0">
                <a:latin typeface="Proxima Nova Th" panose="02000506030000020004" pitchFamily="50" charset="0"/>
              </a:rPr>
              <a:t>Forecasted Asset Replacement Budget</a:t>
            </a:r>
          </a:p>
        </p:txBody>
      </p:sp>
      <p:sp>
        <p:nvSpPr>
          <p:cNvPr id="9" name="Title 1">
            <a:extLst>
              <a:ext uri="{FF2B5EF4-FFF2-40B4-BE49-F238E27FC236}">
                <a16:creationId xmlns:a16="http://schemas.microsoft.com/office/drawing/2014/main" id="{06838D04-9DA3-4787-BAEE-94A261E07AD5}"/>
              </a:ext>
            </a:extLst>
          </p:cNvPr>
          <p:cNvSpPr txBox="1">
            <a:spLocks/>
          </p:cNvSpPr>
          <p:nvPr/>
        </p:nvSpPr>
        <p:spPr>
          <a:xfrm>
            <a:off x="339214" y="782615"/>
            <a:ext cx="8229602" cy="711081"/>
          </a:xfrm>
          <a:prstGeom prst="rect">
            <a:avLst/>
          </a:prstGeom>
        </p:spPr>
        <p:txBody>
          <a:bodyPr vert="horz" lIns="91436" tIns="45718" rIns="91436" bIns="45718" rtlCol="0" anchor="ctr">
            <a:normAutofit/>
          </a:bodyPr>
          <a:lstStyle>
            <a:lvl1pPr algn="l" defTabSz="685584" rtl="0" eaLnBrk="1" latinLnBrk="0" hangingPunct="1">
              <a:spcBef>
                <a:spcPct val="0"/>
              </a:spcBef>
              <a:buNone/>
              <a:defRPr sz="1799" kern="1200">
                <a:solidFill>
                  <a:schemeClr val="tx1">
                    <a:lumMod val="65000"/>
                    <a:lumOff val="35000"/>
                  </a:schemeClr>
                </a:solidFill>
                <a:latin typeface="+mj-lt"/>
                <a:ea typeface="+mj-ea"/>
                <a:cs typeface="+mj-cs"/>
              </a:defRPr>
            </a:lvl1pPr>
          </a:lstStyle>
          <a:p>
            <a:r>
              <a:rPr lang="en-CA" sz="1600" b="1" dirty="0">
                <a:latin typeface="Proxima Nova Rg" panose="02000506030000020004" pitchFamily="50" charset="0"/>
              </a:rPr>
              <a:t>Scenario 1: </a:t>
            </a:r>
            <a:r>
              <a:rPr lang="en-CA" sz="1600" dirty="0">
                <a:latin typeface="Proxima Nova Rg" panose="02000506030000020004" pitchFamily="50" charset="0"/>
              </a:rPr>
              <a:t>Consistent </a:t>
            </a:r>
            <a:r>
              <a:rPr lang="en-CA" sz="1600" dirty="0" err="1">
                <a:latin typeface="Proxima Nova Rg" panose="02000506030000020004" pitchFamily="50" charset="0"/>
              </a:rPr>
              <a:t>HealthScore</a:t>
            </a:r>
            <a:endParaRPr lang="en-CA" sz="1600" dirty="0">
              <a:latin typeface="Proxima Nova Rg" panose="02000506030000020004" pitchFamily="50" charset="0"/>
            </a:endParaRPr>
          </a:p>
        </p:txBody>
      </p:sp>
    </p:spTree>
    <p:extLst>
      <p:ext uri="{BB962C8B-B14F-4D97-AF65-F5344CB8AC3E}">
        <p14:creationId xmlns:p14="http://schemas.microsoft.com/office/powerpoint/2010/main" val="5442997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id="{1367A0FA-473F-48CD-BA77-AF621DB29533}"/>
              </a:ext>
            </a:extLst>
          </p:cNvPr>
          <p:cNvGraphicFramePr>
            <a:graphicFrameLocks noGrp="1"/>
          </p:cNvGraphicFramePr>
          <p:nvPr>
            <p:extLst>
              <p:ext uri="{D42A27DB-BD31-4B8C-83A1-F6EECF244321}">
                <p14:modId xmlns:p14="http://schemas.microsoft.com/office/powerpoint/2010/main" val="1935434395"/>
              </p:ext>
            </p:extLst>
          </p:nvPr>
        </p:nvGraphicFramePr>
        <p:xfrm>
          <a:off x="321962" y="1346200"/>
          <a:ext cx="8465570" cy="4844736"/>
        </p:xfrm>
        <a:graphic>
          <a:graphicData uri="http://schemas.openxmlformats.org/drawingml/2006/table">
            <a:tbl>
              <a:tblPr firstRow="1" bandRow="1">
                <a:tableStyleId>{5C22544A-7EE6-4342-B048-85BDC9FD1C3A}</a:tableStyleId>
              </a:tblPr>
              <a:tblGrid>
                <a:gridCol w="1922722">
                  <a:extLst>
                    <a:ext uri="{9D8B030D-6E8A-4147-A177-3AD203B41FA5}">
                      <a16:colId xmlns:a16="http://schemas.microsoft.com/office/drawing/2014/main" val="3928982583"/>
                    </a:ext>
                  </a:extLst>
                </a:gridCol>
                <a:gridCol w="1463506">
                  <a:extLst>
                    <a:ext uri="{9D8B030D-6E8A-4147-A177-3AD203B41FA5}">
                      <a16:colId xmlns:a16="http://schemas.microsoft.com/office/drawing/2014/main" val="2665690603"/>
                    </a:ext>
                  </a:extLst>
                </a:gridCol>
                <a:gridCol w="1693114">
                  <a:extLst>
                    <a:ext uri="{9D8B030D-6E8A-4147-A177-3AD203B41FA5}">
                      <a16:colId xmlns:a16="http://schemas.microsoft.com/office/drawing/2014/main" val="2788657927"/>
                    </a:ext>
                  </a:extLst>
                </a:gridCol>
                <a:gridCol w="1693114">
                  <a:extLst>
                    <a:ext uri="{9D8B030D-6E8A-4147-A177-3AD203B41FA5}">
                      <a16:colId xmlns:a16="http://schemas.microsoft.com/office/drawing/2014/main" val="806185121"/>
                    </a:ext>
                  </a:extLst>
                </a:gridCol>
                <a:gridCol w="1693114">
                  <a:extLst>
                    <a:ext uri="{9D8B030D-6E8A-4147-A177-3AD203B41FA5}">
                      <a16:colId xmlns:a16="http://schemas.microsoft.com/office/drawing/2014/main" val="3126067904"/>
                    </a:ext>
                  </a:extLst>
                </a:gridCol>
              </a:tblGrid>
              <a:tr h="890759">
                <a:tc>
                  <a:txBody>
                    <a:bodyPr/>
                    <a:lstStyle/>
                    <a:p>
                      <a:r>
                        <a:rPr lang="en-CA" sz="1800" dirty="0">
                          <a:latin typeface="Proxima Nova Th" panose="02000506030000020004" pitchFamily="50" charset="0"/>
                        </a:rPr>
                        <a:t>Category</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9BBF"/>
                    </a:solidFill>
                  </a:tcPr>
                </a:tc>
                <a:tc>
                  <a:txBody>
                    <a:bodyPr/>
                    <a:lstStyle/>
                    <a:p>
                      <a:r>
                        <a:rPr lang="en-CA" sz="1800" dirty="0">
                          <a:latin typeface="Proxima Nova Th" panose="02000506030000020004" pitchFamily="50" charset="0"/>
                        </a:rPr>
                        <a:t>Current Health Score</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9BBF"/>
                    </a:solidFill>
                  </a:tcPr>
                </a:tc>
                <a:tc>
                  <a:txBody>
                    <a:bodyPr/>
                    <a:lstStyle/>
                    <a:p>
                      <a:r>
                        <a:rPr lang="en-CA" sz="1800" dirty="0">
                          <a:latin typeface="Proxima Nova Th" panose="02000506030000020004" pitchFamily="50" charset="0"/>
                        </a:rPr>
                        <a:t>Future </a:t>
                      </a:r>
                      <a:r>
                        <a:rPr lang="en-CA" sz="1800" dirty="0" err="1">
                          <a:latin typeface="Proxima Nova Th" panose="02000506030000020004" pitchFamily="50" charset="0"/>
                        </a:rPr>
                        <a:t>HealthSore</a:t>
                      </a:r>
                      <a:endParaRPr lang="en-CA" sz="1800" dirty="0">
                        <a:latin typeface="Proxima Nova Th" panose="02000506030000020004" pitchFamily="50"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9BBF"/>
                    </a:solidFill>
                  </a:tcPr>
                </a:tc>
                <a:tc>
                  <a:txBody>
                    <a:bodyPr/>
                    <a:lstStyle/>
                    <a:p>
                      <a:r>
                        <a:rPr lang="en-CA" sz="1800" dirty="0" err="1">
                          <a:latin typeface="Proxima Nova Th" panose="02000506030000020004" pitchFamily="50" charset="0"/>
                        </a:rPr>
                        <a:t>HealhScore</a:t>
                      </a:r>
                      <a:r>
                        <a:rPr lang="en-CA" sz="1800" dirty="0">
                          <a:latin typeface="Proxima Nova Th" panose="02000506030000020004" pitchFamily="50" charset="0"/>
                        </a:rPr>
                        <a:t> Forecast</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9BBF"/>
                    </a:solidFill>
                  </a:tcPr>
                </a:tc>
                <a:tc>
                  <a:txBody>
                    <a:bodyPr/>
                    <a:lstStyle/>
                    <a:p>
                      <a:r>
                        <a:rPr lang="en-CA" sz="1800" dirty="0">
                          <a:latin typeface="Proxima Nova Th" panose="02000506030000020004" pitchFamily="50" charset="0"/>
                        </a:rPr>
                        <a:t>Life Cycle</a:t>
                      </a:r>
                    </a:p>
                    <a:p>
                      <a:r>
                        <a:rPr lang="en-CA" sz="1800" dirty="0">
                          <a:latin typeface="Proxima Nova Th" panose="02000506030000020004" pitchFamily="50" charset="0"/>
                        </a:rPr>
                        <a:t>Forecast</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9BBF"/>
                    </a:solidFill>
                  </a:tcPr>
                </a:tc>
                <a:extLst>
                  <a:ext uri="{0D108BD9-81ED-4DB2-BD59-A6C34878D82A}">
                    <a16:rowId xmlns:a16="http://schemas.microsoft.com/office/drawing/2014/main" val="2578325603"/>
                  </a:ext>
                </a:extLst>
              </a:tr>
              <a:tr h="639516">
                <a:tc>
                  <a:txBody>
                    <a:bodyPr/>
                    <a:lstStyle/>
                    <a:p>
                      <a:r>
                        <a:rPr lang="en-CA" sz="1800" dirty="0">
                          <a:solidFill>
                            <a:srgbClr val="595959"/>
                          </a:solidFill>
                          <a:latin typeface="Proxima Nova Rg" panose="02000506030000020004" pitchFamily="50" charset="0"/>
                        </a:rPr>
                        <a:t>Buildings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800" dirty="0">
                          <a:solidFill>
                            <a:srgbClr val="595959"/>
                          </a:solidFill>
                          <a:latin typeface="Proxima Nova Rg" panose="02000506030000020004" pitchFamily="50" charset="0"/>
                        </a:rPr>
                        <a:t>96%</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800" dirty="0">
                          <a:solidFill>
                            <a:srgbClr val="595959"/>
                          </a:solidFill>
                          <a:latin typeface="Proxima Nova Rg" panose="02000506030000020004" pitchFamily="50" charset="0"/>
                        </a:rPr>
                        <a:t>94%</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800" dirty="0">
                          <a:solidFill>
                            <a:srgbClr val="595959"/>
                          </a:solidFill>
                          <a:latin typeface="Proxima Nova Rg" panose="02000506030000020004" pitchFamily="50" charset="0"/>
                        </a:rPr>
                        <a:t>$500K</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800" dirty="0">
                          <a:solidFill>
                            <a:srgbClr val="595959"/>
                          </a:solidFill>
                          <a:latin typeface="Proxima Nova Rg" panose="02000506030000020004" pitchFamily="50" charset="0"/>
                        </a:rPr>
                        <a:t>$840K</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07914489"/>
                  </a:ext>
                </a:extLst>
              </a:tr>
              <a:tr h="639516">
                <a:tc>
                  <a:txBody>
                    <a:bodyPr/>
                    <a:lstStyle/>
                    <a:p>
                      <a:r>
                        <a:rPr lang="en-CA" sz="1800" dirty="0">
                          <a:solidFill>
                            <a:srgbClr val="595959"/>
                          </a:solidFill>
                          <a:latin typeface="Proxima Nova Rg" panose="02000506030000020004" pitchFamily="50" charset="0"/>
                        </a:rPr>
                        <a:t>Drainage</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CA" sz="1800" dirty="0">
                          <a:solidFill>
                            <a:srgbClr val="595959"/>
                          </a:solidFill>
                          <a:latin typeface="Proxima Nova Rg" panose="02000506030000020004" pitchFamily="50" charset="0"/>
                        </a:rPr>
                        <a:t>96%</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CA" sz="1800" dirty="0">
                          <a:solidFill>
                            <a:srgbClr val="595959"/>
                          </a:solidFill>
                          <a:latin typeface="Proxima Nova Rg" panose="02000506030000020004" pitchFamily="50" charset="0"/>
                        </a:rPr>
                        <a:t>95%</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CA" sz="1800" dirty="0">
                          <a:solidFill>
                            <a:srgbClr val="595959"/>
                          </a:solidFill>
                          <a:latin typeface="Proxima Nova Rg" panose="02000506030000020004" pitchFamily="50" charset="0"/>
                        </a:rPr>
                        <a:t>$470K</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CA" sz="1800" dirty="0">
                          <a:solidFill>
                            <a:srgbClr val="595959"/>
                          </a:solidFill>
                          <a:latin typeface="Proxima Nova Rg" panose="02000506030000020004" pitchFamily="50" charset="0"/>
                        </a:rPr>
                        <a:t>$590K</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02023545"/>
                  </a:ext>
                </a:extLst>
              </a:tr>
              <a:tr h="639516">
                <a:tc>
                  <a:txBody>
                    <a:bodyPr/>
                    <a:lstStyle/>
                    <a:p>
                      <a:r>
                        <a:rPr lang="en-CA" sz="1800" dirty="0">
                          <a:solidFill>
                            <a:srgbClr val="595959"/>
                          </a:solidFill>
                          <a:latin typeface="Proxima Nova Rg" panose="02000506030000020004" pitchFamily="50" charset="0"/>
                        </a:rPr>
                        <a:t>Equipment</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800" dirty="0">
                          <a:solidFill>
                            <a:srgbClr val="595959"/>
                          </a:solidFill>
                          <a:latin typeface="Proxima Nova Rg" panose="02000506030000020004" pitchFamily="50" charset="0"/>
                        </a:rPr>
                        <a:t>10%</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800" dirty="0">
                          <a:solidFill>
                            <a:srgbClr val="595959"/>
                          </a:solidFill>
                          <a:latin typeface="Proxima Nova Rg" panose="02000506030000020004" pitchFamily="50" charset="0"/>
                        </a:rPr>
                        <a:t>10%</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800" dirty="0">
                          <a:solidFill>
                            <a:srgbClr val="595959"/>
                          </a:solidFill>
                          <a:latin typeface="Proxima Nova Rg" panose="02000506030000020004" pitchFamily="50" charset="0"/>
                        </a:rPr>
                        <a:t>$560K</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800" dirty="0">
                          <a:solidFill>
                            <a:srgbClr val="595959"/>
                          </a:solidFill>
                          <a:latin typeface="Proxima Nova Rg" panose="02000506030000020004" pitchFamily="50" charset="0"/>
                        </a:rPr>
                        <a:t>$1.1M</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25138370"/>
                  </a:ext>
                </a:extLst>
              </a:tr>
              <a:tr h="732756">
                <a:tc>
                  <a:txBody>
                    <a:bodyPr/>
                    <a:lstStyle/>
                    <a:p>
                      <a:r>
                        <a:rPr lang="en-CA" sz="1800" dirty="0">
                          <a:solidFill>
                            <a:srgbClr val="595959"/>
                          </a:solidFill>
                          <a:latin typeface="Proxima Nova Rg" panose="02000506030000020004" pitchFamily="50" charset="0"/>
                        </a:rPr>
                        <a:t>Land Improvements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CA" sz="1800" dirty="0">
                          <a:solidFill>
                            <a:srgbClr val="595959"/>
                          </a:solidFill>
                          <a:latin typeface="Proxima Nova Rg" panose="02000506030000020004" pitchFamily="50" charset="0"/>
                        </a:rPr>
                        <a:t>72%</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CA" sz="1800" dirty="0">
                          <a:solidFill>
                            <a:srgbClr val="595959"/>
                          </a:solidFill>
                          <a:latin typeface="Proxima Nova Rg" panose="02000506030000020004" pitchFamily="50" charset="0"/>
                        </a:rPr>
                        <a:t>70%</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CA" sz="1800" dirty="0">
                          <a:solidFill>
                            <a:srgbClr val="595959"/>
                          </a:solidFill>
                          <a:latin typeface="Proxima Nova Rg" panose="02000506030000020004" pitchFamily="50" charset="0"/>
                        </a:rPr>
                        <a:t>$320K</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CA" sz="1800" dirty="0">
                          <a:solidFill>
                            <a:srgbClr val="595959"/>
                          </a:solidFill>
                          <a:latin typeface="Proxima Nova Rg" panose="02000506030000020004" pitchFamily="50" charset="0"/>
                        </a:rPr>
                        <a:t>$330K</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6132249"/>
                  </a:ext>
                </a:extLst>
              </a:tr>
              <a:tr h="639516">
                <a:tc>
                  <a:txBody>
                    <a:bodyPr/>
                    <a:lstStyle/>
                    <a:p>
                      <a:r>
                        <a:rPr lang="en-CA" sz="1800" dirty="0">
                          <a:solidFill>
                            <a:srgbClr val="595959"/>
                          </a:solidFill>
                          <a:latin typeface="Proxima Nova Rg" panose="02000506030000020004" pitchFamily="50" charset="0"/>
                        </a:rPr>
                        <a:t>Transportation</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800" dirty="0">
                          <a:solidFill>
                            <a:srgbClr val="595959"/>
                          </a:solidFill>
                          <a:latin typeface="Proxima Nova Rg" panose="02000506030000020004" pitchFamily="50" charset="0"/>
                        </a:rPr>
                        <a:t>88%</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800" dirty="0">
                          <a:solidFill>
                            <a:srgbClr val="595959"/>
                          </a:solidFill>
                          <a:latin typeface="Proxima Nova Rg" panose="02000506030000020004" pitchFamily="50" charset="0"/>
                        </a:rPr>
                        <a:t>88%</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800" dirty="0">
                          <a:solidFill>
                            <a:srgbClr val="595959"/>
                          </a:solidFill>
                          <a:latin typeface="Proxima Nova Rg" panose="02000506030000020004" pitchFamily="50" charset="0"/>
                        </a:rPr>
                        <a:t>$400K</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800" dirty="0">
                          <a:solidFill>
                            <a:srgbClr val="595959"/>
                          </a:solidFill>
                          <a:latin typeface="Proxima Nova Rg" panose="02000506030000020004" pitchFamily="50" charset="0"/>
                        </a:rPr>
                        <a:t>$434K</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27105081"/>
                  </a:ext>
                </a:extLst>
              </a:tr>
              <a:tr h="639516">
                <a:tc>
                  <a:txBody>
                    <a:bodyPr/>
                    <a:lstStyle/>
                    <a:p>
                      <a:r>
                        <a:rPr lang="en-CA" sz="1800" b="1" dirty="0">
                          <a:solidFill>
                            <a:srgbClr val="595959"/>
                          </a:solidFill>
                          <a:latin typeface="Proxima Nova Rg" panose="02000506030000020004" pitchFamily="50" charset="0"/>
                        </a:rPr>
                        <a:t>Total</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CA" sz="1800" b="1" dirty="0">
                          <a:solidFill>
                            <a:srgbClr val="595959"/>
                          </a:solidFill>
                          <a:latin typeface="Proxima Nova Rg" panose="02000506030000020004" pitchFamily="50" charset="0"/>
                        </a:rPr>
                        <a:t>90%</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CA" sz="1800" b="1" dirty="0">
                          <a:solidFill>
                            <a:srgbClr val="595959"/>
                          </a:solidFill>
                          <a:latin typeface="Proxima Nova Rg" panose="02000506030000020004" pitchFamily="50" charset="0"/>
                        </a:rPr>
                        <a:t>86%</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CA" sz="1800" b="1" dirty="0">
                          <a:solidFill>
                            <a:srgbClr val="595959"/>
                          </a:solidFill>
                          <a:latin typeface="Proxima Nova Rg" panose="02000506030000020004" pitchFamily="50" charset="0"/>
                        </a:rPr>
                        <a:t>$2.3M</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CA" sz="1800" b="1" dirty="0">
                          <a:solidFill>
                            <a:srgbClr val="595959"/>
                          </a:solidFill>
                          <a:latin typeface="Proxima Nova Rg" panose="02000506030000020004" pitchFamily="50" charset="0"/>
                        </a:rPr>
                        <a:t>$3.3M</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21830944"/>
                  </a:ext>
                </a:extLst>
              </a:tr>
            </a:tbl>
          </a:graphicData>
        </a:graphic>
      </p:graphicFrame>
      <p:sp>
        <p:nvSpPr>
          <p:cNvPr id="5" name="Title 1">
            <a:extLst>
              <a:ext uri="{FF2B5EF4-FFF2-40B4-BE49-F238E27FC236}">
                <a16:creationId xmlns:a16="http://schemas.microsoft.com/office/drawing/2014/main" id="{9E536CF1-F360-47BA-8443-657E2840BA00}"/>
              </a:ext>
            </a:extLst>
          </p:cNvPr>
          <p:cNvSpPr>
            <a:spLocks noGrp="1"/>
          </p:cNvSpPr>
          <p:nvPr>
            <p:ph type="title"/>
          </p:nvPr>
        </p:nvSpPr>
        <p:spPr>
          <a:xfrm>
            <a:off x="339214" y="127256"/>
            <a:ext cx="8229602" cy="711081"/>
          </a:xfrm>
        </p:spPr>
        <p:txBody>
          <a:bodyPr>
            <a:normAutofit/>
          </a:bodyPr>
          <a:lstStyle/>
          <a:p>
            <a:r>
              <a:rPr lang="en-CA" sz="2400" b="1" dirty="0">
                <a:latin typeface="Proxima Nova Th" panose="02000506030000020004" pitchFamily="50" charset="0"/>
              </a:rPr>
              <a:t>Forecasted Asset Replacement Budget</a:t>
            </a:r>
          </a:p>
        </p:txBody>
      </p:sp>
      <p:sp>
        <p:nvSpPr>
          <p:cNvPr id="6" name="Title 1">
            <a:extLst>
              <a:ext uri="{FF2B5EF4-FFF2-40B4-BE49-F238E27FC236}">
                <a16:creationId xmlns:a16="http://schemas.microsoft.com/office/drawing/2014/main" id="{BC509474-15C0-4303-B67E-3184109C75C3}"/>
              </a:ext>
            </a:extLst>
          </p:cNvPr>
          <p:cNvSpPr txBox="1">
            <a:spLocks/>
          </p:cNvSpPr>
          <p:nvPr/>
        </p:nvSpPr>
        <p:spPr>
          <a:xfrm>
            <a:off x="339214" y="782615"/>
            <a:ext cx="8229602" cy="711081"/>
          </a:xfrm>
          <a:prstGeom prst="rect">
            <a:avLst/>
          </a:prstGeom>
        </p:spPr>
        <p:txBody>
          <a:bodyPr vert="horz" lIns="91436" tIns="45718" rIns="91436" bIns="45718" rtlCol="0" anchor="ctr">
            <a:normAutofit/>
          </a:bodyPr>
          <a:lstStyle>
            <a:lvl1pPr algn="l" defTabSz="685584" rtl="0" eaLnBrk="1" latinLnBrk="0" hangingPunct="1">
              <a:spcBef>
                <a:spcPct val="0"/>
              </a:spcBef>
              <a:buNone/>
              <a:defRPr sz="1799" kern="1200">
                <a:solidFill>
                  <a:schemeClr val="tx1">
                    <a:lumMod val="65000"/>
                    <a:lumOff val="35000"/>
                  </a:schemeClr>
                </a:solidFill>
                <a:latin typeface="+mj-lt"/>
                <a:ea typeface="+mj-ea"/>
                <a:cs typeface="+mj-cs"/>
              </a:defRPr>
            </a:lvl1pPr>
          </a:lstStyle>
          <a:p>
            <a:r>
              <a:rPr lang="en-CA" sz="1600" b="1" dirty="0">
                <a:latin typeface="Proxima Nova Rg" panose="02000506030000020004" pitchFamily="50" charset="0"/>
              </a:rPr>
              <a:t>Scenario 1: </a:t>
            </a:r>
            <a:r>
              <a:rPr lang="en-CA" sz="1600" dirty="0">
                <a:latin typeface="Proxima Nova Rg" panose="02000506030000020004" pitchFamily="50" charset="0"/>
              </a:rPr>
              <a:t>Consistent </a:t>
            </a:r>
            <a:r>
              <a:rPr lang="en-CA" sz="1600" dirty="0" err="1">
                <a:latin typeface="Proxima Nova Rg" panose="02000506030000020004" pitchFamily="50" charset="0"/>
              </a:rPr>
              <a:t>HealthScore</a:t>
            </a:r>
            <a:endParaRPr lang="en-CA" sz="1600" dirty="0">
              <a:latin typeface="Proxima Nova Rg" panose="02000506030000020004" pitchFamily="50" charset="0"/>
            </a:endParaRPr>
          </a:p>
        </p:txBody>
      </p:sp>
    </p:spTree>
    <p:extLst>
      <p:ext uri="{BB962C8B-B14F-4D97-AF65-F5344CB8AC3E}">
        <p14:creationId xmlns:p14="http://schemas.microsoft.com/office/powerpoint/2010/main" val="40248383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4AB34B55-3BC4-438C-BBEA-E80E335F687A}"/>
              </a:ext>
            </a:extLst>
          </p:cNvPr>
          <p:cNvGraphicFramePr>
            <a:graphicFrameLocks/>
          </p:cNvGraphicFramePr>
          <p:nvPr>
            <p:extLst>
              <p:ext uri="{D42A27DB-BD31-4B8C-83A1-F6EECF244321}">
                <p14:modId xmlns:p14="http://schemas.microsoft.com/office/powerpoint/2010/main" val="627248229"/>
              </p:ext>
            </p:extLst>
          </p:nvPr>
        </p:nvGraphicFramePr>
        <p:xfrm>
          <a:off x="725577" y="1406364"/>
          <a:ext cx="7727260" cy="4603349"/>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1E0C38D4-D188-4ADB-B9AF-A31A3B533241}"/>
              </a:ext>
            </a:extLst>
          </p:cNvPr>
          <p:cNvSpPr>
            <a:spLocks noGrp="1"/>
          </p:cNvSpPr>
          <p:nvPr>
            <p:ph type="title"/>
          </p:nvPr>
        </p:nvSpPr>
        <p:spPr>
          <a:xfrm>
            <a:off x="339214" y="127256"/>
            <a:ext cx="8229602" cy="711081"/>
          </a:xfrm>
        </p:spPr>
        <p:txBody>
          <a:bodyPr>
            <a:normAutofit/>
          </a:bodyPr>
          <a:lstStyle/>
          <a:p>
            <a:r>
              <a:rPr lang="en-CA" sz="2400" b="1" dirty="0">
                <a:latin typeface="Proxima Nova Th" panose="02000506030000020004" pitchFamily="50" charset="0"/>
              </a:rPr>
              <a:t>Forecasted Asset Replacement Budget</a:t>
            </a:r>
          </a:p>
        </p:txBody>
      </p:sp>
      <p:sp>
        <p:nvSpPr>
          <p:cNvPr id="6" name="Title 1">
            <a:extLst>
              <a:ext uri="{FF2B5EF4-FFF2-40B4-BE49-F238E27FC236}">
                <a16:creationId xmlns:a16="http://schemas.microsoft.com/office/drawing/2014/main" id="{867C6AAE-1D04-481F-A954-A7A5B6C11545}"/>
              </a:ext>
            </a:extLst>
          </p:cNvPr>
          <p:cNvSpPr txBox="1">
            <a:spLocks/>
          </p:cNvSpPr>
          <p:nvPr/>
        </p:nvSpPr>
        <p:spPr>
          <a:xfrm>
            <a:off x="339214" y="782615"/>
            <a:ext cx="8229602" cy="711081"/>
          </a:xfrm>
          <a:prstGeom prst="rect">
            <a:avLst/>
          </a:prstGeom>
        </p:spPr>
        <p:txBody>
          <a:bodyPr vert="horz" lIns="91436" tIns="45718" rIns="91436" bIns="45718" rtlCol="0" anchor="ctr">
            <a:normAutofit/>
          </a:bodyPr>
          <a:lstStyle>
            <a:lvl1pPr algn="l" defTabSz="685584" rtl="0" eaLnBrk="1" latinLnBrk="0" hangingPunct="1">
              <a:spcBef>
                <a:spcPct val="0"/>
              </a:spcBef>
              <a:buNone/>
              <a:defRPr sz="1799" kern="1200">
                <a:solidFill>
                  <a:schemeClr val="tx1">
                    <a:lumMod val="65000"/>
                    <a:lumOff val="35000"/>
                  </a:schemeClr>
                </a:solidFill>
                <a:latin typeface="+mj-lt"/>
                <a:ea typeface="+mj-ea"/>
                <a:cs typeface="+mj-cs"/>
              </a:defRPr>
            </a:lvl1pPr>
          </a:lstStyle>
          <a:p>
            <a:r>
              <a:rPr lang="en-CA" sz="1600" b="1" dirty="0">
                <a:latin typeface="Proxima Nova Rg" panose="02000506030000020004" pitchFamily="50" charset="0"/>
              </a:rPr>
              <a:t>Scenario 1: </a:t>
            </a:r>
            <a:r>
              <a:rPr lang="en-CA" sz="1600" dirty="0">
                <a:latin typeface="Proxima Nova Rg" panose="02000506030000020004" pitchFamily="50" charset="0"/>
              </a:rPr>
              <a:t>Consistent </a:t>
            </a:r>
            <a:r>
              <a:rPr lang="en-CA" sz="1600" dirty="0" err="1">
                <a:latin typeface="Proxima Nova Rg" panose="02000506030000020004" pitchFamily="50" charset="0"/>
              </a:rPr>
              <a:t>HealthScore</a:t>
            </a:r>
            <a:endParaRPr lang="en-CA" sz="1600" dirty="0">
              <a:latin typeface="Proxima Nova Rg" panose="02000506030000020004" pitchFamily="50" charset="0"/>
            </a:endParaRPr>
          </a:p>
        </p:txBody>
      </p:sp>
    </p:spTree>
    <p:extLst>
      <p:ext uri="{BB962C8B-B14F-4D97-AF65-F5344CB8AC3E}">
        <p14:creationId xmlns:p14="http://schemas.microsoft.com/office/powerpoint/2010/main" val="18687322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62AD6523-C35D-4D8C-9F1B-943715FA3CD1}"/>
              </a:ext>
            </a:extLst>
          </p:cNvPr>
          <p:cNvGraphicFramePr>
            <a:graphicFrameLocks/>
          </p:cNvGraphicFramePr>
          <p:nvPr>
            <p:extLst>
              <p:ext uri="{D42A27DB-BD31-4B8C-83A1-F6EECF244321}">
                <p14:modId xmlns:p14="http://schemas.microsoft.com/office/powerpoint/2010/main" val="2493478574"/>
              </p:ext>
            </p:extLst>
          </p:nvPr>
        </p:nvGraphicFramePr>
        <p:xfrm>
          <a:off x="292914" y="2941984"/>
          <a:ext cx="8467901" cy="3463602"/>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1">
            <a:extLst>
              <a:ext uri="{FF2B5EF4-FFF2-40B4-BE49-F238E27FC236}">
                <a16:creationId xmlns:a16="http://schemas.microsoft.com/office/drawing/2014/main" id="{ABD10D69-92D2-4EF0-83F6-0C87F70957EC}"/>
              </a:ext>
            </a:extLst>
          </p:cNvPr>
          <p:cNvSpPr>
            <a:spLocks noGrp="1"/>
          </p:cNvSpPr>
          <p:nvPr>
            <p:ph type="title"/>
          </p:nvPr>
        </p:nvSpPr>
        <p:spPr>
          <a:xfrm>
            <a:off x="339214" y="127256"/>
            <a:ext cx="8229602" cy="711081"/>
          </a:xfrm>
        </p:spPr>
        <p:txBody>
          <a:bodyPr>
            <a:normAutofit/>
          </a:bodyPr>
          <a:lstStyle/>
          <a:p>
            <a:r>
              <a:rPr lang="en-CA" sz="2400" b="1" dirty="0">
                <a:latin typeface="Proxima Nova Th" panose="02000506030000020004" pitchFamily="50" charset="0"/>
              </a:rPr>
              <a:t>Forecasted Asset Replacement Budget</a:t>
            </a:r>
          </a:p>
        </p:txBody>
      </p:sp>
      <p:sp>
        <p:nvSpPr>
          <p:cNvPr id="10" name="Title 1">
            <a:extLst>
              <a:ext uri="{FF2B5EF4-FFF2-40B4-BE49-F238E27FC236}">
                <a16:creationId xmlns:a16="http://schemas.microsoft.com/office/drawing/2014/main" id="{E10AC551-D8C8-46A4-AC8E-0F5082D4D88B}"/>
              </a:ext>
            </a:extLst>
          </p:cNvPr>
          <p:cNvSpPr txBox="1">
            <a:spLocks/>
          </p:cNvSpPr>
          <p:nvPr/>
        </p:nvSpPr>
        <p:spPr>
          <a:xfrm>
            <a:off x="339214" y="782615"/>
            <a:ext cx="8229602" cy="711081"/>
          </a:xfrm>
          <a:prstGeom prst="rect">
            <a:avLst/>
          </a:prstGeom>
        </p:spPr>
        <p:txBody>
          <a:bodyPr vert="horz" lIns="91436" tIns="45718" rIns="91436" bIns="45718" rtlCol="0" anchor="ctr">
            <a:normAutofit/>
          </a:bodyPr>
          <a:lstStyle>
            <a:lvl1pPr algn="l" defTabSz="685584" rtl="0" eaLnBrk="1" latinLnBrk="0" hangingPunct="1">
              <a:spcBef>
                <a:spcPct val="0"/>
              </a:spcBef>
              <a:buNone/>
              <a:defRPr sz="1799" kern="1200">
                <a:solidFill>
                  <a:schemeClr val="tx1">
                    <a:lumMod val="65000"/>
                    <a:lumOff val="35000"/>
                  </a:schemeClr>
                </a:solidFill>
                <a:latin typeface="+mj-lt"/>
                <a:ea typeface="+mj-ea"/>
                <a:cs typeface="+mj-cs"/>
              </a:defRPr>
            </a:lvl1pPr>
          </a:lstStyle>
          <a:p>
            <a:r>
              <a:rPr lang="en-CA" sz="1600" b="1" dirty="0">
                <a:latin typeface="Proxima Nova Rg" panose="02000506030000020004" pitchFamily="50" charset="0"/>
              </a:rPr>
              <a:t>Scenario 2: Reduce</a:t>
            </a:r>
            <a:r>
              <a:rPr lang="en-CA" sz="1600" dirty="0">
                <a:latin typeface="Proxima Nova Rg" panose="02000506030000020004" pitchFamily="50" charset="0"/>
              </a:rPr>
              <a:t> </a:t>
            </a:r>
            <a:r>
              <a:rPr lang="en-CA" sz="1600" dirty="0" err="1">
                <a:latin typeface="Proxima Nova Rg" panose="02000506030000020004" pitchFamily="50" charset="0"/>
              </a:rPr>
              <a:t>HealthScore</a:t>
            </a:r>
            <a:endParaRPr lang="en-CA" sz="1600" dirty="0">
              <a:latin typeface="Proxima Nova Rg" panose="02000506030000020004" pitchFamily="50" charset="0"/>
            </a:endParaRPr>
          </a:p>
        </p:txBody>
      </p:sp>
      <p:graphicFrame>
        <p:nvGraphicFramePr>
          <p:cNvPr id="12" name="Table 5">
            <a:extLst>
              <a:ext uri="{FF2B5EF4-FFF2-40B4-BE49-F238E27FC236}">
                <a16:creationId xmlns:a16="http://schemas.microsoft.com/office/drawing/2014/main" id="{21C75120-6896-428F-B85D-7BF9C114D1A7}"/>
              </a:ext>
            </a:extLst>
          </p:cNvPr>
          <p:cNvGraphicFramePr>
            <a:graphicFrameLocks noGrp="1"/>
          </p:cNvGraphicFramePr>
          <p:nvPr>
            <p:extLst>
              <p:ext uri="{D42A27DB-BD31-4B8C-83A1-F6EECF244321}">
                <p14:modId xmlns:p14="http://schemas.microsoft.com/office/powerpoint/2010/main" val="1016267032"/>
              </p:ext>
            </p:extLst>
          </p:nvPr>
        </p:nvGraphicFramePr>
        <p:xfrm>
          <a:off x="339215" y="1354026"/>
          <a:ext cx="8465570" cy="1471156"/>
        </p:xfrm>
        <a:graphic>
          <a:graphicData uri="http://schemas.openxmlformats.org/drawingml/2006/table">
            <a:tbl>
              <a:tblPr firstRow="1" bandRow="1">
                <a:tableStyleId>{5C22544A-7EE6-4342-B048-85BDC9FD1C3A}</a:tableStyleId>
              </a:tblPr>
              <a:tblGrid>
                <a:gridCol w="1922722">
                  <a:extLst>
                    <a:ext uri="{9D8B030D-6E8A-4147-A177-3AD203B41FA5}">
                      <a16:colId xmlns:a16="http://schemas.microsoft.com/office/drawing/2014/main" val="3928982583"/>
                    </a:ext>
                  </a:extLst>
                </a:gridCol>
                <a:gridCol w="1463506">
                  <a:extLst>
                    <a:ext uri="{9D8B030D-6E8A-4147-A177-3AD203B41FA5}">
                      <a16:colId xmlns:a16="http://schemas.microsoft.com/office/drawing/2014/main" val="2665690603"/>
                    </a:ext>
                  </a:extLst>
                </a:gridCol>
                <a:gridCol w="1693114">
                  <a:extLst>
                    <a:ext uri="{9D8B030D-6E8A-4147-A177-3AD203B41FA5}">
                      <a16:colId xmlns:a16="http://schemas.microsoft.com/office/drawing/2014/main" val="2788657927"/>
                    </a:ext>
                  </a:extLst>
                </a:gridCol>
                <a:gridCol w="1693114">
                  <a:extLst>
                    <a:ext uri="{9D8B030D-6E8A-4147-A177-3AD203B41FA5}">
                      <a16:colId xmlns:a16="http://schemas.microsoft.com/office/drawing/2014/main" val="806185121"/>
                    </a:ext>
                  </a:extLst>
                </a:gridCol>
                <a:gridCol w="1693114">
                  <a:extLst>
                    <a:ext uri="{9D8B030D-6E8A-4147-A177-3AD203B41FA5}">
                      <a16:colId xmlns:a16="http://schemas.microsoft.com/office/drawing/2014/main" val="3126067904"/>
                    </a:ext>
                  </a:extLst>
                </a:gridCol>
              </a:tblGrid>
              <a:tr h="648196">
                <a:tc>
                  <a:txBody>
                    <a:bodyPr/>
                    <a:lstStyle/>
                    <a:p>
                      <a:r>
                        <a:rPr lang="en-CA" sz="1600" dirty="0">
                          <a:latin typeface="Proxima Nova Th" panose="02000506030000020004" pitchFamily="50" charset="0"/>
                        </a:rPr>
                        <a:t>Category</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9BBF"/>
                    </a:solidFill>
                  </a:tcPr>
                </a:tc>
                <a:tc>
                  <a:txBody>
                    <a:bodyPr/>
                    <a:lstStyle/>
                    <a:p>
                      <a:r>
                        <a:rPr lang="en-CA" sz="1600" dirty="0">
                          <a:latin typeface="Proxima Nova Th" panose="02000506030000020004" pitchFamily="50" charset="0"/>
                        </a:rPr>
                        <a:t>Current Health Score</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9BBF"/>
                    </a:solidFill>
                  </a:tcPr>
                </a:tc>
                <a:tc>
                  <a:txBody>
                    <a:bodyPr/>
                    <a:lstStyle/>
                    <a:p>
                      <a:r>
                        <a:rPr lang="en-CA" sz="1600" dirty="0">
                          <a:latin typeface="Proxima Nova Th" panose="02000506030000020004" pitchFamily="50" charset="0"/>
                        </a:rPr>
                        <a:t>Future </a:t>
                      </a:r>
                      <a:r>
                        <a:rPr lang="en-CA" sz="1600" dirty="0" err="1">
                          <a:latin typeface="Proxima Nova Th" panose="02000506030000020004" pitchFamily="50" charset="0"/>
                        </a:rPr>
                        <a:t>HealthSore</a:t>
                      </a:r>
                      <a:endParaRPr lang="en-CA" sz="1600" dirty="0">
                        <a:latin typeface="Proxima Nova Th" panose="02000506030000020004" pitchFamily="50"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9BBF"/>
                    </a:solidFill>
                  </a:tcPr>
                </a:tc>
                <a:tc>
                  <a:txBody>
                    <a:bodyPr/>
                    <a:lstStyle/>
                    <a:p>
                      <a:r>
                        <a:rPr lang="en-CA" sz="1600" dirty="0" err="1">
                          <a:latin typeface="Proxima Nova Th" panose="02000506030000020004" pitchFamily="50" charset="0"/>
                        </a:rPr>
                        <a:t>HealthScore</a:t>
                      </a:r>
                      <a:r>
                        <a:rPr lang="en-CA" sz="1600" dirty="0">
                          <a:latin typeface="Proxima Nova Th" panose="02000506030000020004" pitchFamily="50" charset="0"/>
                        </a:rPr>
                        <a:t> Forecast</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9BBF"/>
                    </a:solidFill>
                  </a:tcPr>
                </a:tc>
                <a:tc>
                  <a:txBody>
                    <a:bodyPr/>
                    <a:lstStyle/>
                    <a:p>
                      <a:r>
                        <a:rPr lang="en-CA" sz="1600" dirty="0">
                          <a:latin typeface="Proxima Nova Th" panose="02000506030000020004" pitchFamily="50" charset="0"/>
                        </a:rPr>
                        <a:t>Life Cycle</a:t>
                      </a:r>
                    </a:p>
                    <a:p>
                      <a:r>
                        <a:rPr lang="en-CA" sz="1600" dirty="0">
                          <a:latin typeface="Proxima Nova Th" panose="02000506030000020004" pitchFamily="50" charset="0"/>
                        </a:rPr>
                        <a:t>Forecast</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9BBF"/>
                    </a:solidFill>
                  </a:tcPr>
                </a:tc>
                <a:extLst>
                  <a:ext uri="{0D108BD9-81ED-4DB2-BD59-A6C34878D82A}">
                    <a16:rowId xmlns:a16="http://schemas.microsoft.com/office/drawing/2014/main" val="2578325603"/>
                  </a:ext>
                </a:extLst>
              </a:tr>
              <a:tr h="648196">
                <a:tc>
                  <a:txBody>
                    <a:bodyPr/>
                    <a:lstStyle/>
                    <a:p>
                      <a:r>
                        <a:rPr lang="en-CA" sz="1600" dirty="0">
                          <a:solidFill>
                            <a:srgbClr val="595959"/>
                          </a:solidFill>
                          <a:latin typeface="Proxima Nova Rg" panose="02000506030000020004" pitchFamily="50" charset="0"/>
                        </a:rPr>
                        <a:t>General Capital Fund</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600" dirty="0">
                          <a:solidFill>
                            <a:srgbClr val="595959"/>
                          </a:solidFill>
                          <a:latin typeface="Proxima Nova Rg" panose="02000506030000020004" pitchFamily="50" charset="0"/>
                        </a:rPr>
                        <a:t>90%</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600" dirty="0">
                          <a:solidFill>
                            <a:srgbClr val="595959"/>
                          </a:solidFill>
                          <a:latin typeface="Proxima Nova Rg" panose="02000506030000020004" pitchFamily="50" charset="0"/>
                        </a:rPr>
                        <a:t>72%</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600" dirty="0">
                          <a:solidFill>
                            <a:srgbClr val="595959"/>
                          </a:solidFill>
                          <a:latin typeface="Proxima Nova Rg" panose="02000506030000020004" pitchFamily="50" charset="0"/>
                        </a:rPr>
                        <a:t>$1.7M</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600" dirty="0">
                          <a:solidFill>
                            <a:srgbClr val="595959"/>
                          </a:solidFill>
                          <a:latin typeface="Proxima Nova Rg" panose="02000506030000020004" pitchFamily="50" charset="0"/>
                        </a:rPr>
                        <a:t>$3.3M</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21830944"/>
                  </a:ext>
                </a:extLst>
              </a:tr>
            </a:tbl>
          </a:graphicData>
        </a:graphic>
      </p:graphicFrame>
    </p:spTree>
    <p:extLst>
      <p:ext uri="{BB962C8B-B14F-4D97-AF65-F5344CB8AC3E}">
        <p14:creationId xmlns:p14="http://schemas.microsoft.com/office/powerpoint/2010/main" val="1221074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06CF546-D8B8-4D66-BB0A-B619E8A27A0B}"/>
              </a:ext>
            </a:extLst>
          </p:cNvPr>
          <p:cNvSpPr>
            <a:spLocks noGrp="1"/>
          </p:cNvSpPr>
          <p:nvPr>
            <p:ph type="title"/>
          </p:nvPr>
        </p:nvSpPr>
        <p:spPr>
          <a:xfrm>
            <a:off x="339214" y="127256"/>
            <a:ext cx="8229602" cy="711081"/>
          </a:xfrm>
        </p:spPr>
        <p:txBody>
          <a:bodyPr>
            <a:normAutofit/>
          </a:bodyPr>
          <a:lstStyle/>
          <a:p>
            <a:r>
              <a:rPr lang="en-CA" sz="2400" b="1" dirty="0">
                <a:latin typeface="Proxima Nova Th" panose="02000506030000020004" pitchFamily="50" charset="0"/>
              </a:rPr>
              <a:t>Forecasted Asset Replacement Budget</a:t>
            </a:r>
          </a:p>
        </p:txBody>
      </p:sp>
      <p:sp>
        <p:nvSpPr>
          <p:cNvPr id="6" name="TextBox 5">
            <a:extLst>
              <a:ext uri="{FF2B5EF4-FFF2-40B4-BE49-F238E27FC236}">
                <a16:creationId xmlns:a16="http://schemas.microsoft.com/office/drawing/2014/main" id="{A168578B-A425-4F4B-BB0C-14D745BA780C}"/>
              </a:ext>
            </a:extLst>
          </p:cNvPr>
          <p:cNvSpPr txBox="1"/>
          <p:nvPr/>
        </p:nvSpPr>
        <p:spPr>
          <a:xfrm>
            <a:off x="2676394" y="3592573"/>
            <a:ext cx="3791212" cy="841321"/>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buClr>
                <a:srgbClr val="000000"/>
              </a:buClr>
              <a:defRPr/>
            </a:pPr>
            <a:r>
              <a:rPr lang="en-CA" sz="4667" b="1" kern="0">
                <a:solidFill>
                  <a:srgbClr val="FFFFFF"/>
                </a:solidFill>
                <a:latin typeface="Source Sans Pro Black"/>
                <a:cs typeface="Segoe UI"/>
                <a:sym typeface="Arial"/>
              </a:rPr>
              <a:t>Check-In</a:t>
            </a:r>
            <a:endParaRPr lang="en-US" sz="4667" kern="0">
              <a:solidFill>
                <a:srgbClr val="009BBF"/>
              </a:solidFill>
              <a:latin typeface="Source Sans Pro Black"/>
              <a:cs typeface="Segoe UI"/>
              <a:sym typeface="Arial"/>
            </a:endParaRPr>
          </a:p>
        </p:txBody>
      </p:sp>
      <p:sp>
        <p:nvSpPr>
          <p:cNvPr id="7" name="Rectangle 6">
            <a:extLst>
              <a:ext uri="{FF2B5EF4-FFF2-40B4-BE49-F238E27FC236}">
                <a16:creationId xmlns:a16="http://schemas.microsoft.com/office/drawing/2014/main" id="{796AED4E-3ED5-4D57-B254-02A39B09D0EF}"/>
              </a:ext>
            </a:extLst>
          </p:cNvPr>
          <p:cNvSpPr/>
          <p:nvPr/>
        </p:nvSpPr>
        <p:spPr>
          <a:xfrm>
            <a:off x="474820" y="1791496"/>
            <a:ext cx="2577655" cy="30218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8" name="Rectangle 7">
            <a:extLst>
              <a:ext uri="{FF2B5EF4-FFF2-40B4-BE49-F238E27FC236}">
                <a16:creationId xmlns:a16="http://schemas.microsoft.com/office/drawing/2014/main" id="{42A388F3-ED81-42BC-8917-A63C89822646}"/>
              </a:ext>
            </a:extLst>
          </p:cNvPr>
          <p:cNvSpPr/>
          <p:nvPr/>
        </p:nvSpPr>
        <p:spPr>
          <a:xfrm>
            <a:off x="6091527" y="1791496"/>
            <a:ext cx="2577655" cy="30218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9" name="Rectangle 8">
            <a:extLst>
              <a:ext uri="{FF2B5EF4-FFF2-40B4-BE49-F238E27FC236}">
                <a16:creationId xmlns:a16="http://schemas.microsoft.com/office/drawing/2014/main" id="{AED9A39F-FEB3-458A-8FB4-36008F5E272F}"/>
              </a:ext>
            </a:extLst>
          </p:cNvPr>
          <p:cNvSpPr/>
          <p:nvPr/>
        </p:nvSpPr>
        <p:spPr>
          <a:xfrm>
            <a:off x="3283172" y="1791497"/>
            <a:ext cx="2577655" cy="30218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0" name="Rectangle 9">
            <a:extLst>
              <a:ext uri="{FF2B5EF4-FFF2-40B4-BE49-F238E27FC236}">
                <a16:creationId xmlns:a16="http://schemas.microsoft.com/office/drawing/2014/main" id="{6145191F-F346-4772-9D34-5A74B8EB7D85}"/>
              </a:ext>
            </a:extLst>
          </p:cNvPr>
          <p:cNvSpPr/>
          <p:nvPr/>
        </p:nvSpPr>
        <p:spPr>
          <a:xfrm>
            <a:off x="554928" y="2922020"/>
            <a:ext cx="2346159" cy="1077218"/>
          </a:xfrm>
          <a:prstGeom prst="rect">
            <a:avLst/>
          </a:prstGeom>
        </p:spPr>
        <p:txBody>
          <a:bodyPr>
            <a:spAutoFit/>
          </a:bodyPr>
          <a:lstStyle/>
          <a:p>
            <a:pPr marL="139697" algn="ctr"/>
            <a:r>
              <a:rPr lang="en-US" sz="1600" dirty="0">
                <a:solidFill>
                  <a:srgbClr val="595959"/>
                </a:solidFill>
                <a:latin typeface="Proxima Nova Rg" panose="02000506030000020004" pitchFamily="50" charset="0"/>
              </a:rPr>
              <a:t>Show the impact funding decisions today have on your future</a:t>
            </a:r>
          </a:p>
        </p:txBody>
      </p:sp>
      <p:sp>
        <p:nvSpPr>
          <p:cNvPr id="11" name="Rectangle 10">
            <a:extLst>
              <a:ext uri="{FF2B5EF4-FFF2-40B4-BE49-F238E27FC236}">
                <a16:creationId xmlns:a16="http://schemas.microsoft.com/office/drawing/2014/main" id="{39C9A676-5449-4D70-B46B-D581A12DED02}"/>
              </a:ext>
            </a:extLst>
          </p:cNvPr>
          <p:cNvSpPr/>
          <p:nvPr/>
        </p:nvSpPr>
        <p:spPr>
          <a:xfrm>
            <a:off x="3370214" y="2950054"/>
            <a:ext cx="2346159" cy="1077218"/>
          </a:xfrm>
          <a:prstGeom prst="rect">
            <a:avLst/>
          </a:prstGeom>
        </p:spPr>
        <p:txBody>
          <a:bodyPr>
            <a:spAutoFit/>
          </a:bodyPr>
          <a:lstStyle/>
          <a:p>
            <a:pPr marL="139697" algn="ctr"/>
            <a:r>
              <a:rPr lang="en-US" sz="1600" dirty="0">
                <a:solidFill>
                  <a:srgbClr val="595959"/>
                </a:solidFill>
                <a:latin typeface="Proxima Nova Rg" panose="02000506030000020004" pitchFamily="50" charset="0"/>
              </a:rPr>
              <a:t>Easily mange the trade-off’s between investment decisions, risk &amp; level of service</a:t>
            </a:r>
          </a:p>
        </p:txBody>
      </p:sp>
      <p:sp>
        <p:nvSpPr>
          <p:cNvPr id="12" name="Rectangle 11">
            <a:extLst>
              <a:ext uri="{FF2B5EF4-FFF2-40B4-BE49-F238E27FC236}">
                <a16:creationId xmlns:a16="http://schemas.microsoft.com/office/drawing/2014/main" id="{41E9ECDD-6E56-4C7A-8B4F-F51759CBA2E5}"/>
              </a:ext>
            </a:extLst>
          </p:cNvPr>
          <p:cNvSpPr/>
          <p:nvPr/>
        </p:nvSpPr>
        <p:spPr>
          <a:xfrm>
            <a:off x="6207274" y="2952601"/>
            <a:ext cx="2346159" cy="830997"/>
          </a:xfrm>
          <a:prstGeom prst="rect">
            <a:avLst/>
          </a:prstGeom>
        </p:spPr>
        <p:txBody>
          <a:bodyPr>
            <a:spAutoFit/>
          </a:bodyPr>
          <a:lstStyle/>
          <a:p>
            <a:pPr marL="139697" algn="ctr"/>
            <a:r>
              <a:rPr lang="en-US" sz="1600" dirty="0">
                <a:solidFill>
                  <a:srgbClr val="595959"/>
                </a:solidFill>
                <a:latin typeface="Proxima Nova Rg" panose="02000506030000020004" pitchFamily="50" charset="0"/>
              </a:rPr>
              <a:t>Set more manageable &amp; realistic funding targets </a:t>
            </a:r>
          </a:p>
        </p:txBody>
      </p:sp>
      <p:sp>
        <p:nvSpPr>
          <p:cNvPr id="48" name="Content Placeholder 2">
            <a:extLst>
              <a:ext uri="{FF2B5EF4-FFF2-40B4-BE49-F238E27FC236}">
                <a16:creationId xmlns:a16="http://schemas.microsoft.com/office/drawing/2014/main" id="{9AEE4038-E7A8-405F-AD9E-9C09D8DCA24B}"/>
              </a:ext>
            </a:extLst>
          </p:cNvPr>
          <p:cNvSpPr txBox="1">
            <a:spLocks/>
          </p:cNvSpPr>
          <p:nvPr/>
        </p:nvSpPr>
        <p:spPr>
          <a:xfrm>
            <a:off x="491614" y="1119193"/>
            <a:ext cx="8578311" cy="526355"/>
          </a:xfrm>
          <a:prstGeom prst="rect">
            <a:avLst/>
          </a:prstGeom>
        </p:spPr>
        <p:txBody>
          <a:bodyPr spcFirstLastPara="1" vert="horz" wrap="square" lIns="91425" tIns="91425" rIns="91425" bIns="91425" rtlCol="0" anchor="t" anchorCtr="0">
            <a:normAutofit lnSpcReduction="10000"/>
          </a:bodyPr>
          <a:lstStyle>
            <a:lvl1pPr marL="457189" lvl="0" indent="-342891" algn="l" defTabSz="685584" rtl="0" eaLnBrk="1" latinLnBrk="0" hangingPunct="1">
              <a:spcBef>
                <a:spcPts val="0"/>
              </a:spcBef>
              <a:spcAft>
                <a:spcPts val="0"/>
              </a:spcAft>
              <a:buSzPts val="1800"/>
              <a:buFont typeface="Arial" pitchFamily="34" charset="0"/>
              <a:buChar char="●"/>
              <a:defRPr sz="2024" kern="1200">
                <a:solidFill>
                  <a:schemeClr val="tx1"/>
                </a:solidFill>
                <a:latin typeface="+mj-lt"/>
                <a:ea typeface="+mn-ea"/>
                <a:cs typeface="+mn-cs"/>
              </a:defRPr>
            </a:lvl1pPr>
            <a:lvl2pPr marL="914377" lvl="1" indent="-317492" algn="l" defTabSz="685584" rtl="0" eaLnBrk="1" latinLnBrk="0" hangingPunct="1">
              <a:spcBef>
                <a:spcPts val="1600"/>
              </a:spcBef>
              <a:spcAft>
                <a:spcPts val="0"/>
              </a:spcAft>
              <a:buSzPts val="1400"/>
              <a:buFont typeface="Arial" pitchFamily="34" charset="0"/>
              <a:buChar char="○"/>
              <a:defRPr sz="1799" kern="1200">
                <a:solidFill>
                  <a:schemeClr val="tx1"/>
                </a:solidFill>
                <a:latin typeface="+mj-lt"/>
                <a:ea typeface="+mn-ea"/>
                <a:cs typeface="+mn-cs"/>
              </a:defRPr>
            </a:lvl2pPr>
            <a:lvl3pPr marL="1371566" lvl="2" indent="-317492" algn="l" defTabSz="685584" rtl="0" eaLnBrk="1" latinLnBrk="0" hangingPunct="1">
              <a:spcBef>
                <a:spcPts val="1600"/>
              </a:spcBef>
              <a:spcAft>
                <a:spcPts val="0"/>
              </a:spcAft>
              <a:buSzPts val="1400"/>
              <a:buFont typeface="Arial" pitchFamily="34" charset="0"/>
              <a:buChar char="■"/>
              <a:defRPr sz="1349" kern="1200">
                <a:solidFill>
                  <a:schemeClr val="tx1"/>
                </a:solidFill>
                <a:latin typeface="+mj-lt"/>
                <a:ea typeface="+mn-ea"/>
                <a:cs typeface="+mn-cs"/>
              </a:defRPr>
            </a:lvl3pPr>
            <a:lvl4pPr marL="1828754" lvl="3" indent="-317492" algn="l" defTabSz="685584" rtl="0" eaLnBrk="1" latinLnBrk="0" hangingPunct="1">
              <a:spcBef>
                <a:spcPts val="1600"/>
              </a:spcBef>
              <a:spcAft>
                <a:spcPts val="0"/>
              </a:spcAft>
              <a:buSzPts val="1400"/>
              <a:buFont typeface="Arial" pitchFamily="34" charset="0"/>
              <a:buChar char="●"/>
              <a:defRPr sz="1125" kern="1200">
                <a:solidFill>
                  <a:schemeClr val="tx1"/>
                </a:solidFill>
                <a:latin typeface="+mj-lt"/>
                <a:ea typeface="+mn-ea"/>
                <a:cs typeface="+mn-cs"/>
              </a:defRPr>
            </a:lvl4pPr>
            <a:lvl5pPr marL="2285943" lvl="4" indent="-317492" algn="l" defTabSz="685584" rtl="0" eaLnBrk="1" latinLnBrk="0" hangingPunct="1">
              <a:spcBef>
                <a:spcPts val="1600"/>
              </a:spcBef>
              <a:spcAft>
                <a:spcPts val="0"/>
              </a:spcAft>
              <a:buSzPts val="1400"/>
              <a:buFont typeface="Arial" pitchFamily="34" charset="0"/>
              <a:buChar char="○"/>
              <a:defRPr sz="1125" kern="1200">
                <a:solidFill>
                  <a:schemeClr val="tx1"/>
                </a:solidFill>
                <a:latin typeface="+mj-lt"/>
                <a:ea typeface="+mn-ea"/>
                <a:cs typeface="+mn-cs"/>
              </a:defRPr>
            </a:lvl5pPr>
            <a:lvl6pPr marL="2743131" lvl="5" indent="-317492" algn="l" defTabSz="685584" rtl="0" eaLnBrk="1" latinLnBrk="0" hangingPunct="1">
              <a:spcBef>
                <a:spcPts val="1600"/>
              </a:spcBef>
              <a:spcAft>
                <a:spcPts val="0"/>
              </a:spcAft>
              <a:buSzPts val="1400"/>
              <a:buFont typeface="Arial" pitchFamily="34" charset="0"/>
              <a:buChar char="■"/>
              <a:defRPr sz="1500" kern="1200">
                <a:solidFill>
                  <a:schemeClr val="tx1"/>
                </a:solidFill>
                <a:latin typeface="+mn-lt"/>
                <a:ea typeface="+mn-ea"/>
                <a:cs typeface="+mn-cs"/>
              </a:defRPr>
            </a:lvl6pPr>
            <a:lvl7pPr marL="3200320" lvl="6" indent="-317492" algn="l" defTabSz="685584" rtl="0" eaLnBrk="1" latinLnBrk="0" hangingPunct="1">
              <a:spcBef>
                <a:spcPts val="1600"/>
              </a:spcBef>
              <a:spcAft>
                <a:spcPts val="0"/>
              </a:spcAft>
              <a:buSzPts val="1400"/>
              <a:buFont typeface="Arial" pitchFamily="34" charset="0"/>
              <a:buChar char="●"/>
              <a:defRPr sz="1500" kern="1200">
                <a:solidFill>
                  <a:schemeClr val="tx1"/>
                </a:solidFill>
                <a:latin typeface="+mn-lt"/>
                <a:ea typeface="+mn-ea"/>
                <a:cs typeface="+mn-cs"/>
              </a:defRPr>
            </a:lvl7pPr>
            <a:lvl8pPr marL="3657509" lvl="7" indent="-317492" algn="l" defTabSz="685584" rtl="0" eaLnBrk="1" latinLnBrk="0" hangingPunct="1">
              <a:spcBef>
                <a:spcPts val="1600"/>
              </a:spcBef>
              <a:spcAft>
                <a:spcPts val="0"/>
              </a:spcAft>
              <a:buSzPts val="1400"/>
              <a:buFont typeface="Arial" pitchFamily="34" charset="0"/>
              <a:buChar char="○"/>
              <a:defRPr sz="1500" kern="1200">
                <a:solidFill>
                  <a:schemeClr val="tx1"/>
                </a:solidFill>
                <a:latin typeface="+mn-lt"/>
                <a:ea typeface="+mn-ea"/>
                <a:cs typeface="+mn-cs"/>
              </a:defRPr>
            </a:lvl8pPr>
            <a:lvl9pPr marL="4114697" lvl="8" indent="-317492" algn="l" defTabSz="685584" rtl="0" eaLnBrk="1" latinLnBrk="0" hangingPunct="1">
              <a:spcBef>
                <a:spcPts val="1600"/>
              </a:spcBef>
              <a:spcAft>
                <a:spcPts val="1600"/>
              </a:spcAft>
              <a:buSzPts val="1400"/>
              <a:buFont typeface="Arial" pitchFamily="34" charset="0"/>
              <a:buChar char="■"/>
              <a:defRPr sz="1500" kern="1200">
                <a:solidFill>
                  <a:schemeClr val="tx1"/>
                </a:solidFill>
                <a:latin typeface="+mn-lt"/>
                <a:ea typeface="+mn-ea"/>
                <a:cs typeface="+mn-cs"/>
              </a:defRPr>
            </a:lvl9pPr>
          </a:lstStyle>
          <a:p>
            <a:pPr marL="139065" indent="0" algn="ctr">
              <a:buNone/>
            </a:pPr>
            <a:r>
              <a:rPr lang="en-US" sz="2400" dirty="0">
                <a:solidFill>
                  <a:srgbClr val="595959"/>
                </a:solidFill>
                <a:latin typeface="Proxima Nova Rg" panose="02000506030000020004" pitchFamily="50" charset="0"/>
                <a:cs typeface="Calibri"/>
              </a:rPr>
              <a:t>Benefits Asset </a:t>
            </a:r>
            <a:r>
              <a:rPr lang="en-US" sz="2400" dirty="0" err="1">
                <a:solidFill>
                  <a:srgbClr val="595959"/>
                </a:solidFill>
                <a:latin typeface="Proxima Nova Rg" panose="02000506030000020004" pitchFamily="50" charset="0"/>
                <a:cs typeface="Calibri"/>
              </a:rPr>
              <a:t>HealthScore</a:t>
            </a:r>
            <a:r>
              <a:rPr lang="en-US" sz="2400" dirty="0">
                <a:solidFill>
                  <a:srgbClr val="595959"/>
                </a:solidFill>
                <a:latin typeface="Proxima Nova Rg" panose="02000506030000020004" pitchFamily="50" charset="0"/>
                <a:cs typeface="Calibri"/>
              </a:rPr>
              <a:t> Forecast</a:t>
            </a:r>
          </a:p>
        </p:txBody>
      </p:sp>
      <p:grpSp>
        <p:nvGrpSpPr>
          <p:cNvPr id="52" name="Google Shape;10527;p50">
            <a:extLst>
              <a:ext uri="{FF2B5EF4-FFF2-40B4-BE49-F238E27FC236}">
                <a16:creationId xmlns:a16="http://schemas.microsoft.com/office/drawing/2014/main" id="{81F874AC-99D4-4E0D-B899-5A87C2B0B7EE}"/>
              </a:ext>
            </a:extLst>
          </p:cNvPr>
          <p:cNvGrpSpPr/>
          <p:nvPr/>
        </p:nvGrpSpPr>
        <p:grpSpPr>
          <a:xfrm>
            <a:off x="1447008" y="2190008"/>
            <a:ext cx="561997" cy="558069"/>
            <a:chOff x="3978523" y="2884661"/>
            <a:chExt cx="348955" cy="346516"/>
          </a:xfrm>
          <a:solidFill>
            <a:srgbClr val="009BBF"/>
          </a:solidFill>
        </p:grpSpPr>
        <p:sp>
          <p:nvSpPr>
            <p:cNvPr id="53" name="Google Shape;10528;p50">
              <a:extLst>
                <a:ext uri="{FF2B5EF4-FFF2-40B4-BE49-F238E27FC236}">
                  <a16:creationId xmlns:a16="http://schemas.microsoft.com/office/drawing/2014/main" id="{F4258175-EF8C-4C00-BEB3-3A6E8FADC7D5}"/>
                </a:ext>
              </a:extLst>
            </p:cNvPr>
            <p:cNvSpPr/>
            <p:nvPr/>
          </p:nvSpPr>
          <p:spPr>
            <a:xfrm>
              <a:off x="4237285" y="2916658"/>
              <a:ext cx="58101" cy="56897"/>
            </a:xfrm>
            <a:custGeom>
              <a:avLst/>
              <a:gdLst/>
              <a:ahLst/>
              <a:cxnLst/>
              <a:rect l="l" t="t" r="r" b="b"/>
              <a:pathLst>
                <a:path w="1834" h="1796" extrusionOk="0">
                  <a:moveTo>
                    <a:pt x="1661" y="0"/>
                  </a:moveTo>
                  <a:cubicBezTo>
                    <a:pt x="1620" y="0"/>
                    <a:pt x="1578" y="15"/>
                    <a:pt x="1548" y="45"/>
                  </a:cubicBezTo>
                  <a:lnTo>
                    <a:pt x="60" y="1533"/>
                  </a:lnTo>
                  <a:cubicBezTo>
                    <a:pt x="0" y="1593"/>
                    <a:pt x="0" y="1700"/>
                    <a:pt x="60" y="1759"/>
                  </a:cubicBezTo>
                  <a:cubicBezTo>
                    <a:pt x="84" y="1783"/>
                    <a:pt x="131" y="1795"/>
                    <a:pt x="179" y="1795"/>
                  </a:cubicBezTo>
                  <a:cubicBezTo>
                    <a:pt x="215" y="1795"/>
                    <a:pt x="262" y="1783"/>
                    <a:pt x="298" y="1759"/>
                  </a:cubicBezTo>
                  <a:lnTo>
                    <a:pt x="1786" y="271"/>
                  </a:lnTo>
                  <a:cubicBezTo>
                    <a:pt x="1834" y="224"/>
                    <a:pt x="1834" y="116"/>
                    <a:pt x="1774" y="45"/>
                  </a:cubicBezTo>
                  <a:cubicBezTo>
                    <a:pt x="1745" y="15"/>
                    <a:pt x="1703" y="0"/>
                    <a:pt x="16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529;p50">
              <a:extLst>
                <a:ext uri="{FF2B5EF4-FFF2-40B4-BE49-F238E27FC236}">
                  <a16:creationId xmlns:a16="http://schemas.microsoft.com/office/drawing/2014/main" id="{9C60F312-3CFC-4DA3-A55F-1E665DE62319}"/>
                </a:ext>
              </a:extLst>
            </p:cNvPr>
            <p:cNvSpPr/>
            <p:nvPr/>
          </p:nvSpPr>
          <p:spPr>
            <a:xfrm>
              <a:off x="4216535" y="2886594"/>
              <a:ext cx="29843" cy="73751"/>
            </a:xfrm>
            <a:custGeom>
              <a:avLst/>
              <a:gdLst/>
              <a:ahLst/>
              <a:cxnLst/>
              <a:rect l="l" t="t" r="r" b="b"/>
              <a:pathLst>
                <a:path w="942" h="2328" extrusionOk="0">
                  <a:moveTo>
                    <a:pt x="760" y="0"/>
                  </a:moveTo>
                  <a:cubicBezTo>
                    <a:pt x="688" y="0"/>
                    <a:pt x="618" y="52"/>
                    <a:pt x="608" y="113"/>
                  </a:cubicBezTo>
                  <a:lnTo>
                    <a:pt x="24" y="2137"/>
                  </a:lnTo>
                  <a:cubicBezTo>
                    <a:pt x="1" y="2232"/>
                    <a:pt x="60" y="2316"/>
                    <a:pt x="132" y="2327"/>
                  </a:cubicBezTo>
                  <a:lnTo>
                    <a:pt x="179" y="2327"/>
                  </a:lnTo>
                  <a:cubicBezTo>
                    <a:pt x="251" y="2327"/>
                    <a:pt x="310" y="2292"/>
                    <a:pt x="322" y="2208"/>
                  </a:cubicBezTo>
                  <a:lnTo>
                    <a:pt x="905" y="184"/>
                  </a:lnTo>
                  <a:cubicBezTo>
                    <a:pt x="941" y="125"/>
                    <a:pt x="894" y="41"/>
                    <a:pt x="798" y="6"/>
                  </a:cubicBezTo>
                  <a:cubicBezTo>
                    <a:pt x="786" y="2"/>
                    <a:pt x="773" y="0"/>
                    <a:pt x="7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530;p50">
              <a:extLst>
                <a:ext uri="{FF2B5EF4-FFF2-40B4-BE49-F238E27FC236}">
                  <a16:creationId xmlns:a16="http://schemas.microsoft.com/office/drawing/2014/main" id="{EC284686-B847-4614-8BC0-98F53D698F03}"/>
                </a:ext>
              </a:extLst>
            </p:cNvPr>
            <p:cNvSpPr/>
            <p:nvPr/>
          </p:nvSpPr>
          <p:spPr>
            <a:xfrm>
              <a:off x="4176935" y="2884661"/>
              <a:ext cx="30571" cy="74163"/>
            </a:xfrm>
            <a:custGeom>
              <a:avLst/>
              <a:gdLst/>
              <a:ahLst/>
              <a:cxnLst/>
              <a:rect l="l" t="t" r="r" b="b"/>
              <a:pathLst>
                <a:path w="965" h="2341" extrusionOk="0">
                  <a:moveTo>
                    <a:pt x="187" y="0"/>
                  </a:moveTo>
                  <a:cubicBezTo>
                    <a:pt x="169" y="0"/>
                    <a:pt x="150" y="2"/>
                    <a:pt x="131" y="7"/>
                  </a:cubicBezTo>
                  <a:cubicBezTo>
                    <a:pt x="48" y="43"/>
                    <a:pt x="0" y="126"/>
                    <a:pt x="24" y="222"/>
                  </a:cubicBezTo>
                  <a:lnTo>
                    <a:pt x="643" y="2222"/>
                  </a:lnTo>
                  <a:cubicBezTo>
                    <a:pt x="655" y="2305"/>
                    <a:pt x="727" y="2341"/>
                    <a:pt x="786" y="2341"/>
                  </a:cubicBezTo>
                  <a:lnTo>
                    <a:pt x="834" y="2341"/>
                  </a:lnTo>
                  <a:cubicBezTo>
                    <a:pt x="917" y="2305"/>
                    <a:pt x="965" y="2210"/>
                    <a:pt x="953" y="2127"/>
                  </a:cubicBezTo>
                  <a:lnTo>
                    <a:pt x="346" y="114"/>
                  </a:lnTo>
                  <a:cubicBezTo>
                    <a:pt x="317" y="38"/>
                    <a:pt x="258" y="0"/>
                    <a:pt x="1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531;p50">
              <a:extLst>
                <a:ext uri="{FF2B5EF4-FFF2-40B4-BE49-F238E27FC236}">
                  <a16:creationId xmlns:a16="http://schemas.microsoft.com/office/drawing/2014/main" id="{E4D024DF-96EF-4314-A219-779CA72034CF}"/>
                </a:ext>
              </a:extLst>
            </p:cNvPr>
            <p:cNvSpPr/>
            <p:nvPr/>
          </p:nvSpPr>
          <p:spPr>
            <a:xfrm>
              <a:off x="4250116" y="2965762"/>
              <a:ext cx="74701" cy="28544"/>
            </a:xfrm>
            <a:custGeom>
              <a:avLst/>
              <a:gdLst/>
              <a:ahLst/>
              <a:cxnLst/>
              <a:rect l="l" t="t" r="r" b="b"/>
              <a:pathLst>
                <a:path w="2358" h="901" extrusionOk="0">
                  <a:moveTo>
                    <a:pt x="2194" y="1"/>
                  </a:moveTo>
                  <a:cubicBezTo>
                    <a:pt x="2181" y="1"/>
                    <a:pt x="2168" y="3"/>
                    <a:pt x="2155" y="7"/>
                  </a:cubicBezTo>
                  <a:lnTo>
                    <a:pt x="131" y="590"/>
                  </a:lnTo>
                  <a:cubicBezTo>
                    <a:pt x="36" y="626"/>
                    <a:pt x="0" y="710"/>
                    <a:pt x="24" y="781"/>
                  </a:cubicBezTo>
                  <a:cubicBezTo>
                    <a:pt x="36" y="852"/>
                    <a:pt x="119" y="900"/>
                    <a:pt x="179" y="900"/>
                  </a:cubicBezTo>
                  <a:lnTo>
                    <a:pt x="215" y="900"/>
                  </a:lnTo>
                  <a:lnTo>
                    <a:pt x="2239" y="317"/>
                  </a:lnTo>
                  <a:cubicBezTo>
                    <a:pt x="2322" y="293"/>
                    <a:pt x="2358" y="209"/>
                    <a:pt x="2346" y="114"/>
                  </a:cubicBezTo>
                  <a:cubicBezTo>
                    <a:pt x="2326" y="45"/>
                    <a:pt x="2258" y="1"/>
                    <a:pt x="2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532;p50">
              <a:extLst>
                <a:ext uri="{FF2B5EF4-FFF2-40B4-BE49-F238E27FC236}">
                  <a16:creationId xmlns:a16="http://schemas.microsoft.com/office/drawing/2014/main" id="{ED76BE13-0D12-4F6F-A27E-ADBB3A212216}"/>
                </a:ext>
              </a:extLst>
            </p:cNvPr>
            <p:cNvSpPr/>
            <p:nvPr/>
          </p:nvSpPr>
          <p:spPr>
            <a:xfrm>
              <a:off x="4251985" y="3004443"/>
              <a:ext cx="75493" cy="29462"/>
            </a:xfrm>
            <a:custGeom>
              <a:avLst/>
              <a:gdLst/>
              <a:ahLst/>
              <a:cxnLst/>
              <a:rect l="l" t="t" r="r" b="b"/>
              <a:pathLst>
                <a:path w="2383" h="930" extrusionOk="0">
                  <a:moveTo>
                    <a:pt x="175" y="1"/>
                  </a:moveTo>
                  <a:cubicBezTo>
                    <a:pt x="104" y="1"/>
                    <a:pt x="43" y="46"/>
                    <a:pt x="25" y="120"/>
                  </a:cubicBezTo>
                  <a:cubicBezTo>
                    <a:pt x="1" y="203"/>
                    <a:pt x="37" y="298"/>
                    <a:pt x="132" y="322"/>
                  </a:cubicBezTo>
                  <a:lnTo>
                    <a:pt x="2144" y="929"/>
                  </a:lnTo>
                  <a:lnTo>
                    <a:pt x="2180" y="929"/>
                  </a:lnTo>
                  <a:cubicBezTo>
                    <a:pt x="2263" y="929"/>
                    <a:pt x="2323" y="893"/>
                    <a:pt x="2334" y="810"/>
                  </a:cubicBezTo>
                  <a:cubicBezTo>
                    <a:pt x="2382" y="739"/>
                    <a:pt x="2334" y="655"/>
                    <a:pt x="2239" y="620"/>
                  </a:cubicBezTo>
                  <a:lnTo>
                    <a:pt x="239" y="12"/>
                  </a:lnTo>
                  <a:cubicBezTo>
                    <a:pt x="217" y="4"/>
                    <a:pt x="196" y="1"/>
                    <a:pt x="1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533;p50">
              <a:extLst>
                <a:ext uri="{FF2B5EF4-FFF2-40B4-BE49-F238E27FC236}">
                  <a16:creationId xmlns:a16="http://schemas.microsoft.com/office/drawing/2014/main" id="{6369262F-1B6C-466A-9FEE-E15842015AAF}"/>
                </a:ext>
              </a:extLst>
            </p:cNvPr>
            <p:cNvSpPr/>
            <p:nvPr/>
          </p:nvSpPr>
          <p:spPr>
            <a:xfrm>
              <a:off x="4033615" y="2996428"/>
              <a:ext cx="73941" cy="84237"/>
            </a:xfrm>
            <a:custGeom>
              <a:avLst/>
              <a:gdLst/>
              <a:ahLst/>
              <a:cxnLst/>
              <a:rect l="l" t="t" r="r" b="b"/>
              <a:pathLst>
                <a:path w="2334" h="2659" extrusionOk="0">
                  <a:moveTo>
                    <a:pt x="2157" y="0"/>
                  </a:moveTo>
                  <a:cubicBezTo>
                    <a:pt x="2112" y="0"/>
                    <a:pt x="2069" y="18"/>
                    <a:pt x="2036" y="51"/>
                  </a:cubicBezTo>
                  <a:lnTo>
                    <a:pt x="60" y="2397"/>
                  </a:lnTo>
                  <a:cubicBezTo>
                    <a:pt x="0" y="2468"/>
                    <a:pt x="12" y="2551"/>
                    <a:pt x="72" y="2611"/>
                  </a:cubicBezTo>
                  <a:cubicBezTo>
                    <a:pt x="107" y="2647"/>
                    <a:pt x="143" y="2659"/>
                    <a:pt x="179" y="2659"/>
                  </a:cubicBezTo>
                  <a:cubicBezTo>
                    <a:pt x="226" y="2659"/>
                    <a:pt x="262" y="2647"/>
                    <a:pt x="298" y="2599"/>
                  </a:cubicBezTo>
                  <a:lnTo>
                    <a:pt x="2274" y="265"/>
                  </a:lnTo>
                  <a:cubicBezTo>
                    <a:pt x="2334" y="194"/>
                    <a:pt x="2322" y="87"/>
                    <a:pt x="2262" y="39"/>
                  </a:cubicBezTo>
                  <a:cubicBezTo>
                    <a:pt x="2230" y="12"/>
                    <a:pt x="2193" y="0"/>
                    <a:pt x="21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534;p50">
              <a:extLst>
                <a:ext uri="{FF2B5EF4-FFF2-40B4-BE49-F238E27FC236}">
                  <a16:creationId xmlns:a16="http://schemas.microsoft.com/office/drawing/2014/main" id="{9D6EE132-46EA-4108-999B-D59C0F26FB25}"/>
                </a:ext>
              </a:extLst>
            </p:cNvPr>
            <p:cNvSpPr/>
            <p:nvPr/>
          </p:nvSpPr>
          <p:spPr>
            <a:xfrm>
              <a:off x="3978523" y="2931738"/>
              <a:ext cx="303684" cy="299439"/>
            </a:xfrm>
            <a:custGeom>
              <a:avLst/>
              <a:gdLst/>
              <a:ahLst/>
              <a:cxnLst/>
              <a:rect l="l" t="t" r="r" b="b"/>
              <a:pathLst>
                <a:path w="9586" h="9452" extrusionOk="0">
                  <a:moveTo>
                    <a:pt x="5564" y="351"/>
                  </a:moveTo>
                  <a:cubicBezTo>
                    <a:pt x="5790" y="351"/>
                    <a:pt x="6037" y="460"/>
                    <a:pt x="6252" y="664"/>
                  </a:cubicBezTo>
                  <a:cubicBezTo>
                    <a:pt x="6490" y="902"/>
                    <a:pt x="6585" y="1236"/>
                    <a:pt x="6525" y="1486"/>
                  </a:cubicBezTo>
                  <a:lnTo>
                    <a:pt x="5418" y="367"/>
                  </a:lnTo>
                  <a:cubicBezTo>
                    <a:pt x="5465" y="356"/>
                    <a:pt x="5514" y="351"/>
                    <a:pt x="5564" y="351"/>
                  </a:cubicBezTo>
                  <a:close/>
                  <a:moveTo>
                    <a:pt x="5001" y="414"/>
                  </a:moveTo>
                  <a:lnTo>
                    <a:pt x="6502" y="1915"/>
                  </a:lnTo>
                  <a:lnTo>
                    <a:pt x="6192" y="2236"/>
                  </a:lnTo>
                  <a:lnTo>
                    <a:pt x="4680" y="724"/>
                  </a:lnTo>
                  <a:lnTo>
                    <a:pt x="5001" y="414"/>
                  </a:lnTo>
                  <a:close/>
                  <a:moveTo>
                    <a:pt x="8162" y="2958"/>
                  </a:moveTo>
                  <a:cubicBezTo>
                    <a:pt x="8390" y="2958"/>
                    <a:pt x="8640" y="3065"/>
                    <a:pt x="8835" y="3260"/>
                  </a:cubicBezTo>
                  <a:cubicBezTo>
                    <a:pt x="9085" y="3510"/>
                    <a:pt x="9192" y="3843"/>
                    <a:pt x="9133" y="4093"/>
                  </a:cubicBezTo>
                  <a:lnTo>
                    <a:pt x="8014" y="2974"/>
                  </a:lnTo>
                  <a:cubicBezTo>
                    <a:pt x="8061" y="2963"/>
                    <a:pt x="8111" y="2958"/>
                    <a:pt x="8162" y="2958"/>
                  </a:cubicBezTo>
                  <a:close/>
                  <a:moveTo>
                    <a:pt x="7597" y="3022"/>
                  </a:moveTo>
                  <a:lnTo>
                    <a:pt x="7633" y="3046"/>
                  </a:lnTo>
                  <a:lnTo>
                    <a:pt x="9109" y="4522"/>
                  </a:lnTo>
                  <a:lnTo>
                    <a:pt x="8776" y="4820"/>
                  </a:lnTo>
                  <a:lnTo>
                    <a:pt x="7287" y="3331"/>
                  </a:lnTo>
                  <a:lnTo>
                    <a:pt x="7597" y="3022"/>
                  </a:lnTo>
                  <a:close/>
                  <a:moveTo>
                    <a:pt x="3846" y="4712"/>
                  </a:moveTo>
                  <a:lnTo>
                    <a:pt x="4823" y="5689"/>
                  </a:lnTo>
                  <a:lnTo>
                    <a:pt x="4204" y="6403"/>
                  </a:lnTo>
                  <a:lnTo>
                    <a:pt x="3120" y="5308"/>
                  </a:lnTo>
                  <a:lnTo>
                    <a:pt x="3846" y="4712"/>
                  </a:lnTo>
                  <a:close/>
                  <a:moveTo>
                    <a:pt x="3454" y="7320"/>
                  </a:moveTo>
                  <a:lnTo>
                    <a:pt x="3537" y="7415"/>
                  </a:lnTo>
                  <a:lnTo>
                    <a:pt x="4787" y="8665"/>
                  </a:lnTo>
                  <a:lnTo>
                    <a:pt x="4311" y="9142"/>
                  </a:lnTo>
                  <a:lnTo>
                    <a:pt x="2977" y="7796"/>
                  </a:lnTo>
                  <a:lnTo>
                    <a:pt x="3454" y="7320"/>
                  </a:lnTo>
                  <a:close/>
                  <a:moveTo>
                    <a:pt x="5006" y="1"/>
                  </a:moveTo>
                  <a:cubicBezTo>
                    <a:pt x="4966" y="1"/>
                    <a:pt x="4924" y="15"/>
                    <a:pt x="4894" y="45"/>
                  </a:cubicBezTo>
                  <a:lnTo>
                    <a:pt x="4442" y="486"/>
                  </a:lnTo>
                  <a:cubicBezTo>
                    <a:pt x="4430" y="486"/>
                    <a:pt x="4418" y="474"/>
                    <a:pt x="4382" y="474"/>
                  </a:cubicBezTo>
                  <a:cubicBezTo>
                    <a:pt x="4347" y="474"/>
                    <a:pt x="4299" y="510"/>
                    <a:pt x="4263" y="533"/>
                  </a:cubicBezTo>
                  <a:lnTo>
                    <a:pt x="1049" y="4439"/>
                  </a:lnTo>
                  <a:lnTo>
                    <a:pt x="965" y="4343"/>
                  </a:lnTo>
                  <a:cubicBezTo>
                    <a:pt x="935" y="4314"/>
                    <a:pt x="894" y="4299"/>
                    <a:pt x="852" y="4299"/>
                  </a:cubicBezTo>
                  <a:cubicBezTo>
                    <a:pt x="810" y="4299"/>
                    <a:pt x="769" y="4314"/>
                    <a:pt x="739" y="4343"/>
                  </a:cubicBezTo>
                  <a:lnTo>
                    <a:pt x="36" y="5046"/>
                  </a:lnTo>
                  <a:cubicBezTo>
                    <a:pt x="13" y="5070"/>
                    <a:pt x="1" y="5117"/>
                    <a:pt x="1" y="5165"/>
                  </a:cubicBezTo>
                  <a:cubicBezTo>
                    <a:pt x="1" y="5213"/>
                    <a:pt x="13" y="5248"/>
                    <a:pt x="36" y="5284"/>
                  </a:cubicBezTo>
                  <a:lnTo>
                    <a:pt x="691" y="5939"/>
                  </a:lnTo>
                  <a:cubicBezTo>
                    <a:pt x="721" y="5969"/>
                    <a:pt x="763" y="5983"/>
                    <a:pt x="804" y="5983"/>
                  </a:cubicBezTo>
                  <a:cubicBezTo>
                    <a:pt x="846" y="5983"/>
                    <a:pt x="888" y="5969"/>
                    <a:pt x="918" y="5939"/>
                  </a:cubicBezTo>
                  <a:cubicBezTo>
                    <a:pt x="977" y="5879"/>
                    <a:pt x="977" y="5772"/>
                    <a:pt x="918" y="5713"/>
                  </a:cubicBezTo>
                  <a:lnTo>
                    <a:pt x="382" y="5177"/>
                  </a:lnTo>
                  <a:lnTo>
                    <a:pt x="858" y="4701"/>
                  </a:lnTo>
                  <a:lnTo>
                    <a:pt x="941" y="4796"/>
                  </a:lnTo>
                  <a:lnTo>
                    <a:pt x="2096" y="5939"/>
                  </a:lnTo>
                  <a:lnTo>
                    <a:pt x="2180" y="6022"/>
                  </a:lnTo>
                  <a:lnTo>
                    <a:pt x="1703" y="6498"/>
                  </a:lnTo>
                  <a:lnTo>
                    <a:pt x="1346" y="6141"/>
                  </a:lnTo>
                  <a:cubicBezTo>
                    <a:pt x="1316" y="6111"/>
                    <a:pt x="1278" y="6097"/>
                    <a:pt x="1239" y="6097"/>
                  </a:cubicBezTo>
                  <a:cubicBezTo>
                    <a:pt x="1200" y="6097"/>
                    <a:pt x="1162" y="6111"/>
                    <a:pt x="1132" y="6141"/>
                  </a:cubicBezTo>
                  <a:cubicBezTo>
                    <a:pt x="1072" y="6201"/>
                    <a:pt x="1072" y="6308"/>
                    <a:pt x="1132" y="6367"/>
                  </a:cubicBezTo>
                  <a:lnTo>
                    <a:pt x="1584" y="6832"/>
                  </a:lnTo>
                  <a:cubicBezTo>
                    <a:pt x="1620" y="6856"/>
                    <a:pt x="1668" y="6879"/>
                    <a:pt x="1703" y="6879"/>
                  </a:cubicBezTo>
                  <a:cubicBezTo>
                    <a:pt x="1751" y="6879"/>
                    <a:pt x="1799" y="6856"/>
                    <a:pt x="1822" y="6832"/>
                  </a:cubicBezTo>
                  <a:lnTo>
                    <a:pt x="2525" y="6129"/>
                  </a:lnTo>
                  <a:cubicBezTo>
                    <a:pt x="2561" y="6106"/>
                    <a:pt x="2573" y="6058"/>
                    <a:pt x="2573" y="6010"/>
                  </a:cubicBezTo>
                  <a:cubicBezTo>
                    <a:pt x="2573" y="5963"/>
                    <a:pt x="2549" y="5927"/>
                    <a:pt x="2525" y="5891"/>
                  </a:cubicBezTo>
                  <a:lnTo>
                    <a:pt x="2430" y="5808"/>
                  </a:lnTo>
                  <a:lnTo>
                    <a:pt x="2846" y="5463"/>
                  </a:lnTo>
                  <a:lnTo>
                    <a:pt x="3977" y="6594"/>
                  </a:lnTo>
                  <a:lnTo>
                    <a:pt x="3644" y="7010"/>
                  </a:lnTo>
                  <a:lnTo>
                    <a:pt x="3549" y="6915"/>
                  </a:lnTo>
                  <a:cubicBezTo>
                    <a:pt x="3525" y="6891"/>
                    <a:pt x="3477" y="6879"/>
                    <a:pt x="3430" y="6879"/>
                  </a:cubicBezTo>
                  <a:cubicBezTo>
                    <a:pt x="3394" y="6879"/>
                    <a:pt x="3346" y="6891"/>
                    <a:pt x="3311" y="6915"/>
                  </a:cubicBezTo>
                  <a:lnTo>
                    <a:pt x="2620" y="7618"/>
                  </a:lnTo>
                  <a:cubicBezTo>
                    <a:pt x="2561" y="7677"/>
                    <a:pt x="2561" y="7784"/>
                    <a:pt x="2620" y="7844"/>
                  </a:cubicBezTo>
                  <a:lnTo>
                    <a:pt x="4180" y="9404"/>
                  </a:lnTo>
                  <a:cubicBezTo>
                    <a:pt x="4204" y="9439"/>
                    <a:pt x="4251" y="9451"/>
                    <a:pt x="4299" y="9451"/>
                  </a:cubicBezTo>
                  <a:cubicBezTo>
                    <a:pt x="4335" y="9451"/>
                    <a:pt x="4382" y="9439"/>
                    <a:pt x="4418" y="9404"/>
                  </a:cubicBezTo>
                  <a:lnTo>
                    <a:pt x="5109" y="8701"/>
                  </a:lnTo>
                  <a:cubicBezTo>
                    <a:pt x="5168" y="8642"/>
                    <a:pt x="5168" y="8546"/>
                    <a:pt x="5109" y="8487"/>
                  </a:cubicBezTo>
                  <a:lnTo>
                    <a:pt x="5025" y="8392"/>
                  </a:lnTo>
                  <a:lnTo>
                    <a:pt x="6871" y="6879"/>
                  </a:lnTo>
                  <a:cubicBezTo>
                    <a:pt x="6942" y="6820"/>
                    <a:pt x="6942" y="6713"/>
                    <a:pt x="6883" y="6653"/>
                  </a:cubicBezTo>
                  <a:cubicBezTo>
                    <a:pt x="6851" y="6616"/>
                    <a:pt x="6807" y="6598"/>
                    <a:pt x="6764" y="6598"/>
                  </a:cubicBezTo>
                  <a:cubicBezTo>
                    <a:pt x="6724" y="6598"/>
                    <a:pt x="6685" y="6613"/>
                    <a:pt x="6656" y="6641"/>
                  </a:cubicBezTo>
                  <a:lnTo>
                    <a:pt x="4799" y="8165"/>
                  </a:lnTo>
                  <a:lnTo>
                    <a:pt x="3870" y="7237"/>
                  </a:lnTo>
                  <a:lnTo>
                    <a:pt x="6990" y="3450"/>
                  </a:lnTo>
                  <a:lnTo>
                    <a:pt x="8597" y="5058"/>
                  </a:lnTo>
                  <a:lnTo>
                    <a:pt x="7168" y="6236"/>
                  </a:lnTo>
                  <a:cubicBezTo>
                    <a:pt x="7097" y="6296"/>
                    <a:pt x="7097" y="6403"/>
                    <a:pt x="7156" y="6463"/>
                  </a:cubicBezTo>
                  <a:cubicBezTo>
                    <a:pt x="7188" y="6500"/>
                    <a:pt x="7228" y="6518"/>
                    <a:pt x="7269" y="6518"/>
                  </a:cubicBezTo>
                  <a:cubicBezTo>
                    <a:pt x="7306" y="6518"/>
                    <a:pt x="7342" y="6503"/>
                    <a:pt x="7371" y="6475"/>
                  </a:cubicBezTo>
                  <a:lnTo>
                    <a:pt x="8942" y="5177"/>
                  </a:lnTo>
                  <a:cubicBezTo>
                    <a:pt x="8966" y="5153"/>
                    <a:pt x="9002" y="5105"/>
                    <a:pt x="9002" y="5058"/>
                  </a:cubicBezTo>
                  <a:cubicBezTo>
                    <a:pt x="9002" y="5046"/>
                    <a:pt x="9002" y="5010"/>
                    <a:pt x="8978" y="4998"/>
                  </a:cubicBezTo>
                  <a:lnTo>
                    <a:pt x="9431" y="4558"/>
                  </a:lnTo>
                  <a:cubicBezTo>
                    <a:pt x="9434" y="4558"/>
                    <a:pt x="9438" y="4559"/>
                    <a:pt x="9441" y="4559"/>
                  </a:cubicBezTo>
                  <a:cubicBezTo>
                    <a:pt x="9502" y="4559"/>
                    <a:pt x="9499" y="4459"/>
                    <a:pt x="9442" y="4403"/>
                  </a:cubicBezTo>
                  <a:lnTo>
                    <a:pt x="9383" y="4343"/>
                  </a:lnTo>
                  <a:cubicBezTo>
                    <a:pt x="9585" y="3939"/>
                    <a:pt x="9466" y="3427"/>
                    <a:pt x="9073" y="3034"/>
                  </a:cubicBezTo>
                  <a:cubicBezTo>
                    <a:pt x="8812" y="2773"/>
                    <a:pt x="8485" y="2635"/>
                    <a:pt x="8174" y="2635"/>
                  </a:cubicBezTo>
                  <a:cubicBezTo>
                    <a:pt x="8031" y="2635"/>
                    <a:pt x="7891" y="2664"/>
                    <a:pt x="7764" y="2724"/>
                  </a:cubicBezTo>
                  <a:lnTo>
                    <a:pt x="7704" y="2665"/>
                  </a:lnTo>
                  <a:cubicBezTo>
                    <a:pt x="7680" y="2629"/>
                    <a:pt x="7633" y="2617"/>
                    <a:pt x="7585" y="2617"/>
                  </a:cubicBezTo>
                  <a:cubicBezTo>
                    <a:pt x="7537" y="2617"/>
                    <a:pt x="7502" y="2629"/>
                    <a:pt x="7466" y="2665"/>
                  </a:cubicBezTo>
                  <a:lnTo>
                    <a:pt x="7025" y="3105"/>
                  </a:lnTo>
                  <a:cubicBezTo>
                    <a:pt x="7002" y="3105"/>
                    <a:pt x="6990" y="3093"/>
                    <a:pt x="6966" y="3093"/>
                  </a:cubicBezTo>
                  <a:cubicBezTo>
                    <a:pt x="6918" y="3093"/>
                    <a:pt x="6871" y="3129"/>
                    <a:pt x="6847" y="3153"/>
                  </a:cubicBezTo>
                  <a:lnTo>
                    <a:pt x="5013" y="5415"/>
                  </a:lnTo>
                  <a:lnTo>
                    <a:pt x="4085" y="4498"/>
                  </a:lnTo>
                  <a:lnTo>
                    <a:pt x="4501" y="4153"/>
                  </a:lnTo>
                  <a:cubicBezTo>
                    <a:pt x="4573" y="4093"/>
                    <a:pt x="4573" y="3986"/>
                    <a:pt x="4513" y="3927"/>
                  </a:cubicBezTo>
                  <a:cubicBezTo>
                    <a:pt x="4488" y="3889"/>
                    <a:pt x="4447" y="3872"/>
                    <a:pt x="4405" y="3872"/>
                  </a:cubicBezTo>
                  <a:cubicBezTo>
                    <a:pt x="4367" y="3872"/>
                    <a:pt x="4327" y="3886"/>
                    <a:pt x="4299" y="3915"/>
                  </a:cubicBezTo>
                  <a:lnTo>
                    <a:pt x="3739" y="4379"/>
                  </a:lnTo>
                  <a:lnTo>
                    <a:pt x="2215" y="5641"/>
                  </a:lnTo>
                  <a:lnTo>
                    <a:pt x="1275" y="4701"/>
                  </a:lnTo>
                  <a:lnTo>
                    <a:pt x="4406" y="926"/>
                  </a:lnTo>
                  <a:lnTo>
                    <a:pt x="6002" y="2534"/>
                  </a:lnTo>
                  <a:lnTo>
                    <a:pt x="4799" y="3522"/>
                  </a:lnTo>
                  <a:cubicBezTo>
                    <a:pt x="4728" y="3581"/>
                    <a:pt x="4728" y="3689"/>
                    <a:pt x="4787" y="3748"/>
                  </a:cubicBezTo>
                  <a:cubicBezTo>
                    <a:pt x="4818" y="3785"/>
                    <a:pt x="4862" y="3803"/>
                    <a:pt x="4906" y="3803"/>
                  </a:cubicBezTo>
                  <a:cubicBezTo>
                    <a:pt x="4946" y="3803"/>
                    <a:pt x="4985" y="3788"/>
                    <a:pt x="5013" y="3760"/>
                  </a:cubicBezTo>
                  <a:lnTo>
                    <a:pt x="6347" y="2653"/>
                  </a:lnTo>
                  <a:cubicBezTo>
                    <a:pt x="6383" y="2617"/>
                    <a:pt x="6406" y="2569"/>
                    <a:pt x="6406" y="2534"/>
                  </a:cubicBezTo>
                  <a:lnTo>
                    <a:pt x="6406" y="2474"/>
                  </a:lnTo>
                  <a:lnTo>
                    <a:pt x="6859" y="2022"/>
                  </a:lnTo>
                  <a:cubicBezTo>
                    <a:pt x="6883" y="1998"/>
                    <a:pt x="6894" y="1950"/>
                    <a:pt x="6894" y="1903"/>
                  </a:cubicBezTo>
                  <a:cubicBezTo>
                    <a:pt x="6894" y="1855"/>
                    <a:pt x="6883" y="1819"/>
                    <a:pt x="6859" y="1784"/>
                  </a:cubicBezTo>
                  <a:lnTo>
                    <a:pt x="6799" y="1724"/>
                  </a:lnTo>
                  <a:cubicBezTo>
                    <a:pt x="6990" y="1319"/>
                    <a:pt x="6871" y="807"/>
                    <a:pt x="6478" y="414"/>
                  </a:cubicBezTo>
                  <a:cubicBezTo>
                    <a:pt x="6217" y="153"/>
                    <a:pt x="5889" y="15"/>
                    <a:pt x="5578" y="15"/>
                  </a:cubicBezTo>
                  <a:cubicBezTo>
                    <a:pt x="5435" y="15"/>
                    <a:pt x="5296" y="45"/>
                    <a:pt x="5168" y="105"/>
                  </a:cubicBezTo>
                  <a:lnTo>
                    <a:pt x="5109" y="45"/>
                  </a:lnTo>
                  <a:cubicBezTo>
                    <a:pt x="5085" y="15"/>
                    <a:pt x="5046" y="1"/>
                    <a:pt x="500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535;p50">
              <a:extLst>
                <a:ext uri="{FF2B5EF4-FFF2-40B4-BE49-F238E27FC236}">
                  <a16:creationId xmlns:a16="http://schemas.microsoft.com/office/drawing/2014/main" id="{603E9184-C797-4109-94CF-FE0020DAD291}"/>
                </a:ext>
              </a:extLst>
            </p:cNvPr>
            <p:cNvSpPr/>
            <p:nvPr/>
          </p:nvSpPr>
          <p:spPr>
            <a:xfrm>
              <a:off x="4116204" y="3078638"/>
              <a:ext cx="73973" cy="84269"/>
            </a:xfrm>
            <a:custGeom>
              <a:avLst/>
              <a:gdLst/>
              <a:ahLst/>
              <a:cxnLst/>
              <a:rect l="l" t="t" r="r" b="b"/>
              <a:pathLst>
                <a:path w="2335" h="2660" extrusionOk="0">
                  <a:moveTo>
                    <a:pt x="2152" y="1"/>
                  </a:moveTo>
                  <a:cubicBezTo>
                    <a:pt x="2109" y="1"/>
                    <a:pt x="2069" y="19"/>
                    <a:pt x="2037" y="52"/>
                  </a:cubicBezTo>
                  <a:lnTo>
                    <a:pt x="60" y="2385"/>
                  </a:lnTo>
                  <a:cubicBezTo>
                    <a:pt x="1" y="2457"/>
                    <a:pt x="12" y="2552"/>
                    <a:pt x="72" y="2612"/>
                  </a:cubicBezTo>
                  <a:cubicBezTo>
                    <a:pt x="96" y="2635"/>
                    <a:pt x="143" y="2659"/>
                    <a:pt x="179" y="2659"/>
                  </a:cubicBezTo>
                  <a:cubicBezTo>
                    <a:pt x="215" y="2659"/>
                    <a:pt x="262" y="2635"/>
                    <a:pt x="298" y="2600"/>
                  </a:cubicBezTo>
                  <a:lnTo>
                    <a:pt x="2275" y="254"/>
                  </a:lnTo>
                  <a:cubicBezTo>
                    <a:pt x="2334" y="195"/>
                    <a:pt x="2322" y="99"/>
                    <a:pt x="2263" y="40"/>
                  </a:cubicBezTo>
                  <a:cubicBezTo>
                    <a:pt x="2225" y="13"/>
                    <a:pt x="2188" y="1"/>
                    <a:pt x="215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9692;p49">
            <a:extLst>
              <a:ext uri="{FF2B5EF4-FFF2-40B4-BE49-F238E27FC236}">
                <a16:creationId xmlns:a16="http://schemas.microsoft.com/office/drawing/2014/main" id="{E8EF6542-9741-4877-9252-BFAE384633C6}"/>
              </a:ext>
            </a:extLst>
          </p:cNvPr>
          <p:cNvGrpSpPr/>
          <p:nvPr/>
        </p:nvGrpSpPr>
        <p:grpSpPr>
          <a:xfrm>
            <a:off x="4335813" y="2156682"/>
            <a:ext cx="581632" cy="528244"/>
            <a:chOff x="7978465" y="1969392"/>
            <a:chExt cx="361147" cy="360797"/>
          </a:xfrm>
          <a:solidFill>
            <a:srgbClr val="009BBF"/>
          </a:solidFill>
        </p:grpSpPr>
        <p:sp>
          <p:nvSpPr>
            <p:cNvPr id="62" name="Google Shape;9693;p49">
              <a:extLst>
                <a:ext uri="{FF2B5EF4-FFF2-40B4-BE49-F238E27FC236}">
                  <a16:creationId xmlns:a16="http://schemas.microsoft.com/office/drawing/2014/main" id="{8162773B-CD26-4CCC-8575-68C1DF58DD8B}"/>
                </a:ext>
              </a:extLst>
            </p:cNvPr>
            <p:cNvSpPr/>
            <p:nvPr/>
          </p:nvSpPr>
          <p:spPr>
            <a:xfrm>
              <a:off x="8136871" y="2285821"/>
              <a:ext cx="44368" cy="44368"/>
            </a:xfrm>
            <a:custGeom>
              <a:avLst/>
              <a:gdLst/>
              <a:ahLst/>
              <a:cxnLst/>
              <a:rect l="l" t="t" r="r" b="b"/>
              <a:pathLst>
                <a:path w="1394" h="1394" extrusionOk="0">
                  <a:moveTo>
                    <a:pt x="691" y="322"/>
                  </a:moveTo>
                  <a:cubicBezTo>
                    <a:pt x="905" y="322"/>
                    <a:pt x="1072" y="488"/>
                    <a:pt x="1072" y="703"/>
                  </a:cubicBezTo>
                  <a:cubicBezTo>
                    <a:pt x="1072" y="905"/>
                    <a:pt x="893" y="1072"/>
                    <a:pt x="691" y="1072"/>
                  </a:cubicBezTo>
                  <a:cubicBezTo>
                    <a:pt x="488" y="1072"/>
                    <a:pt x="322" y="905"/>
                    <a:pt x="322" y="703"/>
                  </a:cubicBezTo>
                  <a:cubicBezTo>
                    <a:pt x="322" y="488"/>
                    <a:pt x="488" y="322"/>
                    <a:pt x="691" y="322"/>
                  </a:cubicBezTo>
                  <a:close/>
                  <a:moveTo>
                    <a:pt x="691" y="0"/>
                  </a:moveTo>
                  <a:cubicBezTo>
                    <a:pt x="310" y="0"/>
                    <a:pt x="0" y="310"/>
                    <a:pt x="0" y="703"/>
                  </a:cubicBezTo>
                  <a:cubicBezTo>
                    <a:pt x="0" y="1084"/>
                    <a:pt x="310" y="1393"/>
                    <a:pt x="691" y="1393"/>
                  </a:cubicBezTo>
                  <a:cubicBezTo>
                    <a:pt x="1084" y="1393"/>
                    <a:pt x="1393" y="1084"/>
                    <a:pt x="1393" y="703"/>
                  </a:cubicBezTo>
                  <a:cubicBezTo>
                    <a:pt x="1393" y="310"/>
                    <a:pt x="1084" y="0"/>
                    <a:pt x="6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694;p49">
              <a:extLst>
                <a:ext uri="{FF2B5EF4-FFF2-40B4-BE49-F238E27FC236}">
                  <a16:creationId xmlns:a16="http://schemas.microsoft.com/office/drawing/2014/main" id="{304210FD-1ADF-4A49-A77D-9A2B63AB28EB}"/>
                </a:ext>
              </a:extLst>
            </p:cNvPr>
            <p:cNvSpPr/>
            <p:nvPr/>
          </p:nvSpPr>
          <p:spPr>
            <a:xfrm>
              <a:off x="8210010" y="2121719"/>
              <a:ext cx="56112" cy="56112"/>
            </a:xfrm>
            <a:custGeom>
              <a:avLst/>
              <a:gdLst/>
              <a:ahLst/>
              <a:cxnLst/>
              <a:rect l="l" t="t" r="r" b="b"/>
              <a:pathLst>
                <a:path w="1763" h="1763" extrusionOk="0">
                  <a:moveTo>
                    <a:pt x="881" y="334"/>
                  </a:moveTo>
                  <a:cubicBezTo>
                    <a:pt x="1191" y="334"/>
                    <a:pt x="1429" y="572"/>
                    <a:pt x="1429" y="882"/>
                  </a:cubicBezTo>
                  <a:cubicBezTo>
                    <a:pt x="1417" y="1180"/>
                    <a:pt x="1179" y="1430"/>
                    <a:pt x="881" y="1430"/>
                  </a:cubicBezTo>
                  <a:cubicBezTo>
                    <a:pt x="583" y="1430"/>
                    <a:pt x="333" y="1191"/>
                    <a:pt x="333" y="882"/>
                  </a:cubicBezTo>
                  <a:cubicBezTo>
                    <a:pt x="333" y="584"/>
                    <a:pt x="572" y="334"/>
                    <a:pt x="881" y="334"/>
                  </a:cubicBezTo>
                  <a:close/>
                  <a:moveTo>
                    <a:pt x="881" y="1"/>
                  </a:moveTo>
                  <a:cubicBezTo>
                    <a:pt x="405" y="1"/>
                    <a:pt x="0" y="394"/>
                    <a:pt x="0" y="882"/>
                  </a:cubicBezTo>
                  <a:cubicBezTo>
                    <a:pt x="0" y="1358"/>
                    <a:pt x="393" y="1763"/>
                    <a:pt x="881" y="1763"/>
                  </a:cubicBezTo>
                  <a:cubicBezTo>
                    <a:pt x="1357" y="1763"/>
                    <a:pt x="1762" y="1370"/>
                    <a:pt x="1762" y="882"/>
                  </a:cubicBezTo>
                  <a:cubicBezTo>
                    <a:pt x="1762" y="406"/>
                    <a:pt x="1357" y="1"/>
                    <a:pt x="8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9695;p49">
              <a:extLst>
                <a:ext uri="{FF2B5EF4-FFF2-40B4-BE49-F238E27FC236}">
                  <a16:creationId xmlns:a16="http://schemas.microsoft.com/office/drawing/2014/main" id="{66E24EEA-46E8-4A0D-98E3-7371DCF0FC35}"/>
                </a:ext>
              </a:extLst>
            </p:cNvPr>
            <p:cNvSpPr/>
            <p:nvPr/>
          </p:nvSpPr>
          <p:spPr>
            <a:xfrm>
              <a:off x="8051987" y="2121719"/>
              <a:ext cx="55730" cy="56112"/>
            </a:xfrm>
            <a:custGeom>
              <a:avLst/>
              <a:gdLst/>
              <a:ahLst/>
              <a:cxnLst/>
              <a:rect l="l" t="t" r="r" b="b"/>
              <a:pathLst>
                <a:path w="1751" h="1763" extrusionOk="0">
                  <a:moveTo>
                    <a:pt x="881" y="334"/>
                  </a:moveTo>
                  <a:cubicBezTo>
                    <a:pt x="1179" y="334"/>
                    <a:pt x="1429" y="572"/>
                    <a:pt x="1429" y="882"/>
                  </a:cubicBezTo>
                  <a:cubicBezTo>
                    <a:pt x="1417" y="1180"/>
                    <a:pt x="1179" y="1430"/>
                    <a:pt x="881" y="1430"/>
                  </a:cubicBezTo>
                  <a:cubicBezTo>
                    <a:pt x="584" y="1430"/>
                    <a:pt x="322" y="1191"/>
                    <a:pt x="322" y="882"/>
                  </a:cubicBezTo>
                  <a:cubicBezTo>
                    <a:pt x="322" y="572"/>
                    <a:pt x="560" y="334"/>
                    <a:pt x="881" y="334"/>
                  </a:cubicBezTo>
                  <a:close/>
                  <a:moveTo>
                    <a:pt x="881" y="1"/>
                  </a:moveTo>
                  <a:cubicBezTo>
                    <a:pt x="405" y="1"/>
                    <a:pt x="0" y="394"/>
                    <a:pt x="0" y="882"/>
                  </a:cubicBezTo>
                  <a:cubicBezTo>
                    <a:pt x="0" y="1358"/>
                    <a:pt x="381" y="1763"/>
                    <a:pt x="881" y="1763"/>
                  </a:cubicBezTo>
                  <a:cubicBezTo>
                    <a:pt x="1357" y="1763"/>
                    <a:pt x="1750" y="1370"/>
                    <a:pt x="1750" y="882"/>
                  </a:cubicBezTo>
                  <a:cubicBezTo>
                    <a:pt x="1750" y="406"/>
                    <a:pt x="1357" y="1"/>
                    <a:pt x="8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9696;p49">
              <a:extLst>
                <a:ext uri="{FF2B5EF4-FFF2-40B4-BE49-F238E27FC236}">
                  <a16:creationId xmlns:a16="http://schemas.microsoft.com/office/drawing/2014/main" id="{24072B00-52EC-4E0F-984C-FAB4E0532B8E}"/>
                </a:ext>
              </a:extLst>
            </p:cNvPr>
            <p:cNvSpPr/>
            <p:nvPr/>
          </p:nvSpPr>
          <p:spPr>
            <a:xfrm>
              <a:off x="7978465" y="2285821"/>
              <a:ext cx="44749" cy="44368"/>
            </a:xfrm>
            <a:custGeom>
              <a:avLst/>
              <a:gdLst/>
              <a:ahLst/>
              <a:cxnLst/>
              <a:rect l="l" t="t" r="r" b="b"/>
              <a:pathLst>
                <a:path w="1406" h="1394" extrusionOk="0">
                  <a:moveTo>
                    <a:pt x="703" y="322"/>
                  </a:moveTo>
                  <a:cubicBezTo>
                    <a:pt x="905" y="322"/>
                    <a:pt x="1072" y="488"/>
                    <a:pt x="1072" y="703"/>
                  </a:cubicBezTo>
                  <a:cubicBezTo>
                    <a:pt x="1072" y="905"/>
                    <a:pt x="893" y="1072"/>
                    <a:pt x="703" y="1072"/>
                  </a:cubicBezTo>
                  <a:cubicBezTo>
                    <a:pt x="489" y="1072"/>
                    <a:pt x="334" y="905"/>
                    <a:pt x="334" y="703"/>
                  </a:cubicBezTo>
                  <a:cubicBezTo>
                    <a:pt x="334" y="488"/>
                    <a:pt x="489" y="322"/>
                    <a:pt x="703" y="322"/>
                  </a:cubicBezTo>
                  <a:close/>
                  <a:moveTo>
                    <a:pt x="703" y="0"/>
                  </a:moveTo>
                  <a:cubicBezTo>
                    <a:pt x="310" y="0"/>
                    <a:pt x="0" y="310"/>
                    <a:pt x="0" y="703"/>
                  </a:cubicBezTo>
                  <a:cubicBezTo>
                    <a:pt x="0" y="1084"/>
                    <a:pt x="310" y="1393"/>
                    <a:pt x="703" y="1393"/>
                  </a:cubicBezTo>
                  <a:cubicBezTo>
                    <a:pt x="1084" y="1393"/>
                    <a:pt x="1405" y="1084"/>
                    <a:pt x="1405" y="703"/>
                  </a:cubicBezTo>
                  <a:cubicBezTo>
                    <a:pt x="1405" y="310"/>
                    <a:pt x="1084" y="0"/>
                    <a:pt x="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9697;p49">
              <a:extLst>
                <a:ext uri="{FF2B5EF4-FFF2-40B4-BE49-F238E27FC236}">
                  <a16:creationId xmlns:a16="http://schemas.microsoft.com/office/drawing/2014/main" id="{4188A42C-92FC-4F52-902D-E09BF95E8070}"/>
                </a:ext>
              </a:extLst>
            </p:cNvPr>
            <p:cNvSpPr/>
            <p:nvPr/>
          </p:nvSpPr>
          <p:spPr>
            <a:xfrm>
              <a:off x="8294894" y="2285821"/>
              <a:ext cx="44718" cy="44368"/>
            </a:xfrm>
            <a:custGeom>
              <a:avLst/>
              <a:gdLst/>
              <a:ahLst/>
              <a:cxnLst/>
              <a:rect l="l" t="t" r="r" b="b"/>
              <a:pathLst>
                <a:path w="1405" h="1394" extrusionOk="0">
                  <a:moveTo>
                    <a:pt x="703" y="322"/>
                  </a:moveTo>
                  <a:cubicBezTo>
                    <a:pt x="905" y="322"/>
                    <a:pt x="1072" y="488"/>
                    <a:pt x="1072" y="703"/>
                  </a:cubicBezTo>
                  <a:cubicBezTo>
                    <a:pt x="1072" y="905"/>
                    <a:pt x="893" y="1072"/>
                    <a:pt x="703" y="1072"/>
                  </a:cubicBezTo>
                  <a:cubicBezTo>
                    <a:pt x="488" y="1072"/>
                    <a:pt x="333" y="905"/>
                    <a:pt x="333" y="703"/>
                  </a:cubicBezTo>
                  <a:cubicBezTo>
                    <a:pt x="333" y="488"/>
                    <a:pt x="488" y="322"/>
                    <a:pt x="703" y="322"/>
                  </a:cubicBezTo>
                  <a:close/>
                  <a:moveTo>
                    <a:pt x="703" y="0"/>
                  </a:moveTo>
                  <a:cubicBezTo>
                    <a:pt x="310" y="0"/>
                    <a:pt x="0" y="310"/>
                    <a:pt x="0" y="703"/>
                  </a:cubicBezTo>
                  <a:cubicBezTo>
                    <a:pt x="0" y="1084"/>
                    <a:pt x="310" y="1393"/>
                    <a:pt x="703" y="1393"/>
                  </a:cubicBezTo>
                  <a:cubicBezTo>
                    <a:pt x="1084" y="1393"/>
                    <a:pt x="1405" y="1084"/>
                    <a:pt x="1405" y="703"/>
                  </a:cubicBezTo>
                  <a:cubicBezTo>
                    <a:pt x="1405" y="310"/>
                    <a:pt x="1084" y="0"/>
                    <a:pt x="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9698;p49">
              <a:extLst>
                <a:ext uri="{FF2B5EF4-FFF2-40B4-BE49-F238E27FC236}">
                  <a16:creationId xmlns:a16="http://schemas.microsoft.com/office/drawing/2014/main" id="{944BCF5E-ACD0-40E7-AB40-129020459E07}"/>
                </a:ext>
              </a:extLst>
            </p:cNvPr>
            <p:cNvSpPr/>
            <p:nvPr/>
          </p:nvSpPr>
          <p:spPr>
            <a:xfrm>
              <a:off x="8119811" y="1969392"/>
              <a:ext cx="78455" cy="78487"/>
            </a:xfrm>
            <a:custGeom>
              <a:avLst/>
              <a:gdLst/>
              <a:ahLst/>
              <a:cxnLst/>
              <a:rect l="l" t="t" r="r" b="b"/>
              <a:pathLst>
                <a:path w="2465" h="2466" extrusionOk="0">
                  <a:moveTo>
                    <a:pt x="1227" y="346"/>
                  </a:moveTo>
                  <a:cubicBezTo>
                    <a:pt x="1727" y="346"/>
                    <a:pt x="2120" y="739"/>
                    <a:pt x="2120" y="1239"/>
                  </a:cubicBezTo>
                  <a:cubicBezTo>
                    <a:pt x="2120" y="1727"/>
                    <a:pt x="1727" y="2132"/>
                    <a:pt x="1227" y="2132"/>
                  </a:cubicBezTo>
                  <a:cubicBezTo>
                    <a:pt x="739" y="2132"/>
                    <a:pt x="334" y="1727"/>
                    <a:pt x="334" y="1239"/>
                  </a:cubicBezTo>
                  <a:cubicBezTo>
                    <a:pt x="334" y="739"/>
                    <a:pt x="739" y="346"/>
                    <a:pt x="1227" y="346"/>
                  </a:cubicBezTo>
                  <a:close/>
                  <a:moveTo>
                    <a:pt x="1227" y="1"/>
                  </a:moveTo>
                  <a:cubicBezTo>
                    <a:pt x="548" y="1"/>
                    <a:pt x="0" y="548"/>
                    <a:pt x="0" y="1239"/>
                  </a:cubicBezTo>
                  <a:cubicBezTo>
                    <a:pt x="0" y="1917"/>
                    <a:pt x="548" y="2465"/>
                    <a:pt x="1227" y="2465"/>
                  </a:cubicBezTo>
                  <a:cubicBezTo>
                    <a:pt x="1917" y="2465"/>
                    <a:pt x="2465" y="1917"/>
                    <a:pt x="2465" y="1239"/>
                  </a:cubicBezTo>
                  <a:cubicBezTo>
                    <a:pt x="2465" y="548"/>
                    <a:pt x="1905" y="1"/>
                    <a:pt x="12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9699;p49">
              <a:extLst>
                <a:ext uri="{FF2B5EF4-FFF2-40B4-BE49-F238E27FC236}">
                  <a16:creationId xmlns:a16="http://schemas.microsoft.com/office/drawing/2014/main" id="{9A8226A2-3719-4A3F-B367-9AD9B1147F77}"/>
                </a:ext>
              </a:extLst>
            </p:cNvPr>
            <p:cNvSpPr/>
            <p:nvPr/>
          </p:nvSpPr>
          <p:spPr>
            <a:xfrm>
              <a:off x="8012202" y="2189575"/>
              <a:ext cx="134917" cy="89690"/>
            </a:xfrm>
            <a:custGeom>
              <a:avLst/>
              <a:gdLst/>
              <a:ahLst/>
              <a:cxnLst/>
              <a:rect l="l" t="t" r="r" b="b"/>
              <a:pathLst>
                <a:path w="4239" h="2818" extrusionOk="0">
                  <a:moveTo>
                    <a:pt x="2107" y="0"/>
                  </a:moveTo>
                  <a:cubicBezTo>
                    <a:pt x="2024" y="0"/>
                    <a:pt x="1953" y="71"/>
                    <a:pt x="1953" y="167"/>
                  </a:cubicBezTo>
                  <a:lnTo>
                    <a:pt x="1953" y="1417"/>
                  </a:lnTo>
                  <a:lnTo>
                    <a:pt x="1072" y="1417"/>
                  </a:lnTo>
                  <a:cubicBezTo>
                    <a:pt x="822" y="1417"/>
                    <a:pt x="583" y="1560"/>
                    <a:pt x="464" y="1786"/>
                  </a:cubicBezTo>
                  <a:lnTo>
                    <a:pt x="48" y="2560"/>
                  </a:lnTo>
                  <a:cubicBezTo>
                    <a:pt x="0" y="2631"/>
                    <a:pt x="24" y="2738"/>
                    <a:pt x="119" y="2786"/>
                  </a:cubicBezTo>
                  <a:cubicBezTo>
                    <a:pt x="143" y="2798"/>
                    <a:pt x="167" y="2798"/>
                    <a:pt x="191" y="2798"/>
                  </a:cubicBezTo>
                  <a:cubicBezTo>
                    <a:pt x="250" y="2798"/>
                    <a:pt x="310" y="2774"/>
                    <a:pt x="345" y="2715"/>
                  </a:cubicBezTo>
                  <a:lnTo>
                    <a:pt x="762" y="1941"/>
                  </a:lnTo>
                  <a:cubicBezTo>
                    <a:pt x="822" y="1822"/>
                    <a:pt x="953" y="1738"/>
                    <a:pt x="1083" y="1738"/>
                  </a:cubicBezTo>
                  <a:lnTo>
                    <a:pt x="3167" y="1738"/>
                  </a:lnTo>
                  <a:cubicBezTo>
                    <a:pt x="3298" y="1738"/>
                    <a:pt x="3417" y="1822"/>
                    <a:pt x="3500" y="1941"/>
                  </a:cubicBezTo>
                  <a:lnTo>
                    <a:pt x="3917" y="2727"/>
                  </a:lnTo>
                  <a:cubicBezTo>
                    <a:pt x="3943" y="2778"/>
                    <a:pt x="4006" y="2817"/>
                    <a:pt x="4066" y="2817"/>
                  </a:cubicBezTo>
                  <a:cubicBezTo>
                    <a:pt x="4089" y="2817"/>
                    <a:pt x="4112" y="2811"/>
                    <a:pt x="4131" y="2798"/>
                  </a:cubicBezTo>
                  <a:cubicBezTo>
                    <a:pt x="4215" y="2774"/>
                    <a:pt x="4239" y="2667"/>
                    <a:pt x="4191" y="2572"/>
                  </a:cubicBezTo>
                  <a:lnTo>
                    <a:pt x="3774" y="1786"/>
                  </a:lnTo>
                  <a:cubicBezTo>
                    <a:pt x="3655" y="1560"/>
                    <a:pt x="3417" y="1417"/>
                    <a:pt x="3155" y="1417"/>
                  </a:cubicBezTo>
                  <a:lnTo>
                    <a:pt x="2274" y="1417"/>
                  </a:lnTo>
                  <a:lnTo>
                    <a:pt x="2274" y="167"/>
                  </a:lnTo>
                  <a:cubicBezTo>
                    <a:pt x="2274" y="71"/>
                    <a:pt x="2203" y="0"/>
                    <a:pt x="210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9700;p49">
              <a:extLst>
                <a:ext uri="{FF2B5EF4-FFF2-40B4-BE49-F238E27FC236}">
                  <a16:creationId xmlns:a16="http://schemas.microsoft.com/office/drawing/2014/main" id="{499B70E1-8BD4-4CE7-9772-2739A31C0DFF}"/>
                </a:ext>
              </a:extLst>
            </p:cNvPr>
            <p:cNvSpPr/>
            <p:nvPr/>
          </p:nvSpPr>
          <p:spPr>
            <a:xfrm>
              <a:off x="8099346" y="2059973"/>
              <a:ext cx="119385" cy="56016"/>
            </a:xfrm>
            <a:custGeom>
              <a:avLst/>
              <a:gdLst/>
              <a:ahLst/>
              <a:cxnLst/>
              <a:rect l="l" t="t" r="r" b="b"/>
              <a:pathLst>
                <a:path w="3751" h="1760" extrusionOk="0">
                  <a:moveTo>
                    <a:pt x="1870" y="0"/>
                  </a:moveTo>
                  <a:cubicBezTo>
                    <a:pt x="1786" y="0"/>
                    <a:pt x="1715" y="72"/>
                    <a:pt x="1715" y="155"/>
                  </a:cubicBezTo>
                  <a:lnTo>
                    <a:pt x="1715" y="714"/>
                  </a:lnTo>
                  <a:lnTo>
                    <a:pt x="774" y="714"/>
                  </a:lnTo>
                  <a:cubicBezTo>
                    <a:pt x="584" y="714"/>
                    <a:pt x="405" y="810"/>
                    <a:pt x="310" y="988"/>
                  </a:cubicBezTo>
                  <a:lnTo>
                    <a:pt x="48" y="1512"/>
                  </a:lnTo>
                  <a:cubicBezTo>
                    <a:pt x="0" y="1584"/>
                    <a:pt x="24" y="1691"/>
                    <a:pt x="120" y="1738"/>
                  </a:cubicBezTo>
                  <a:cubicBezTo>
                    <a:pt x="141" y="1753"/>
                    <a:pt x="167" y="1760"/>
                    <a:pt x="192" y="1760"/>
                  </a:cubicBezTo>
                  <a:cubicBezTo>
                    <a:pt x="251" y="1760"/>
                    <a:pt x="313" y="1725"/>
                    <a:pt x="346" y="1667"/>
                  </a:cubicBezTo>
                  <a:lnTo>
                    <a:pt x="608" y="1143"/>
                  </a:lnTo>
                  <a:cubicBezTo>
                    <a:pt x="643" y="1084"/>
                    <a:pt x="715" y="1036"/>
                    <a:pt x="774" y="1036"/>
                  </a:cubicBezTo>
                  <a:lnTo>
                    <a:pt x="2977" y="1036"/>
                  </a:lnTo>
                  <a:cubicBezTo>
                    <a:pt x="3048" y="1036"/>
                    <a:pt x="3108" y="1084"/>
                    <a:pt x="3144" y="1143"/>
                  </a:cubicBezTo>
                  <a:lnTo>
                    <a:pt x="3406" y="1667"/>
                  </a:lnTo>
                  <a:cubicBezTo>
                    <a:pt x="3441" y="1727"/>
                    <a:pt x="3501" y="1750"/>
                    <a:pt x="3560" y="1750"/>
                  </a:cubicBezTo>
                  <a:cubicBezTo>
                    <a:pt x="3584" y="1750"/>
                    <a:pt x="3620" y="1750"/>
                    <a:pt x="3632" y="1738"/>
                  </a:cubicBezTo>
                  <a:cubicBezTo>
                    <a:pt x="3715" y="1691"/>
                    <a:pt x="3751" y="1584"/>
                    <a:pt x="3703" y="1512"/>
                  </a:cubicBezTo>
                  <a:lnTo>
                    <a:pt x="3441" y="988"/>
                  </a:lnTo>
                  <a:cubicBezTo>
                    <a:pt x="3346" y="810"/>
                    <a:pt x="3168" y="714"/>
                    <a:pt x="2977" y="714"/>
                  </a:cubicBezTo>
                  <a:lnTo>
                    <a:pt x="2036" y="714"/>
                  </a:lnTo>
                  <a:lnTo>
                    <a:pt x="2036" y="155"/>
                  </a:lnTo>
                  <a:cubicBezTo>
                    <a:pt x="2036" y="72"/>
                    <a:pt x="1965" y="0"/>
                    <a:pt x="18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9701;p49">
              <a:extLst>
                <a:ext uri="{FF2B5EF4-FFF2-40B4-BE49-F238E27FC236}">
                  <a16:creationId xmlns:a16="http://schemas.microsoft.com/office/drawing/2014/main" id="{E25F0F2D-2790-4C38-BA42-3DFF34F4A9C3}"/>
                </a:ext>
              </a:extLst>
            </p:cNvPr>
            <p:cNvSpPr/>
            <p:nvPr/>
          </p:nvSpPr>
          <p:spPr>
            <a:xfrm>
              <a:off x="8170194" y="2189925"/>
              <a:ext cx="135331" cy="89849"/>
            </a:xfrm>
            <a:custGeom>
              <a:avLst/>
              <a:gdLst/>
              <a:ahLst/>
              <a:cxnLst/>
              <a:rect l="l" t="t" r="r" b="b"/>
              <a:pathLst>
                <a:path w="4252" h="2823" extrusionOk="0">
                  <a:moveTo>
                    <a:pt x="2132" y="1"/>
                  </a:moveTo>
                  <a:cubicBezTo>
                    <a:pt x="2049" y="1"/>
                    <a:pt x="1965" y="84"/>
                    <a:pt x="1965" y="168"/>
                  </a:cubicBezTo>
                  <a:lnTo>
                    <a:pt x="1965" y="1418"/>
                  </a:lnTo>
                  <a:lnTo>
                    <a:pt x="1096" y="1418"/>
                  </a:lnTo>
                  <a:cubicBezTo>
                    <a:pt x="834" y="1418"/>
                    <a:pt x="596" y="1573"/>
                    <a:pt x="465" y="1787"/>
                  </a:cubicBezTo>
                  <a:lnTo>
                    <a:pt x="49" y="2585"/>
                  </a:lnTo>
                  <a:cubicBezTo>
                    <a:pt x="1" y="2656"/>
                    <a:pt x="37" y="2763"/>
                    <a:pt x="120" y="2799"/>
                  </a:cubicBezTo>
                  <a:cubicBezTo>
                    <a:pt x="148" y="2815"/>
                    <a:pt x="177" y="2823"/>
                    <a:pt x="205" y="2823"/>
                  </a:cubicBezTo>
                  <a:cubicBezTo>
                    <a:pt x="262" y="2823"/>
                    <a:pt x="314" y="2791"/>
                    <a:pt x="346" y="2727"/>
                  </a:cubicBezTo>
                  <a:lnTo>
                    <a:pt x="763" y="1942"/>
                  </a:lnTo>
                  <a:cubicBezTo>
                    <a:pt x="822" y="1823"/>
                    <a:pt x="953" y="1751"/>
                    <a:pt x="1096" y="1751"/>
                  </a:cubicBezTo>
                  <a:lnTo>
                    <a:pt x="3180" y="1751"/>
                  </a:lnTo>
                  <a:cubicBezTo>
                    <a:pt x="3311" y="1751"/>
                    <a:pt x="3430" y="1823"/>
                    <a:pt x="3501" y="1942"/>
                  </a:cubicBezTo>
                  <a:lnTo>
                    <a:pt x="3918" y="2716"/>
                  </a:lnTo>
                  <a:cubicBezTo>
                    <a:pt x="3954" y="2775"/>
                    <a:pt x="4013" y="2799"/>
                    <a:pt x="4073" y="2799"/>
                  </a:cubicBezTo>
                  <a:cubicBezTo>
                    <a:pt x="4097" y="2799"/>
                    <a:pt x="4132" y="2799"/>
                    <a:pt x="4144" y="2787"/>
                  </a:cubicBezTo>
                  <a:cubicBezTo>
                    <a:pt x="4216" y="2763"/>
                    <a:pt x="4251" y="2656"/>
                    <a:pt x="4204" y="2561"/>
                  </a:cubicBezTo>
                  <a:lnTo>
                    <a:pt x="3787" y="1787"/>
                  </a:lnTo>
                  <a:cubicBezTo>
                    <a:pt x="3668" y="1573"/>
                    <a:pt x="3430" y="1418"/>
                    <a:pt x="3180" y="1418"/>
                  </a:cubicBezTo>
                  <a:lnTo>
                    <a:pt x="2299" y="1418"/>
                  </a:lnTo>
                  <a:lnTo>
                    <a:pt x="2299" y="168"/>
                  </a:lnTo>
                  <a:cubicBezTo>
                    <a:pt x="2299" y="84"/>
                    <a:pt x="2227" y="1"/>
                    <a:pt x="21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10106;p49">
            <a:extLst>
              <a:ext uri="{FF2B5EF4-FFF2-40B4-BE49-F238E27FC236}">
                <a16:creationId xmlns:a16="http://schemas.microsoft.com/office/drawing/2014/main" id="{CD9BE5EC-7E62-45B4-8041-6FD2A85DC2A5}"/>
              </a:ext>
            </a:extLst>
          </p:cNvPr>
          <p:cNvGrpSpPr/>
          <p:nvPr/>
        </p:nvGrpSpPr>
        <p:grpSpPr>
          <a:xfrm>
            <a:off x="7028408" y="2205342"/>
            <a:ext cx="570523" cy="507078"/>
            <a:chOff x="7929578" y="4284365"/>
            <a:chExt cx="395266" cy="351312"/>
          </a:xfrm>
          <a:solidFill>
            <a:srgbClr val="009BBF"/>
          </a:solidFill>
        </p:grpSpPr>
        <p:sp>
          <p:nvSpPr>
            <p:cNvPr id="72" name="Google Shape;10107;p49">
              <a:extLst>
                <a:ext uri="{FF2B5EF4-FFF2-40B4-BE49-F238E27FC236}">
                  <a16:creationId xmlns:a16="http://schemas.microsoft.com/office/drawing/2014/main" id="{43559F9B-B094-4FFB-9372-C0617D4724A2}"/>
                </a:ext>
              </a:extLst>
            </p:cNvPr>
            <p:cNvSpPr/>
            <p:nvPr/>
          </p:nvSpPr>
          <p:spPr>
            <a:xfrm>
              <a:off x="7954213" y="4588668"/>
              <a:ext cx="11394" cy="47009"/>
            </a:xfrm>
            <a:custGeom>
              <a:avLst/>
              <a:gdLst/>
              <a:ahLst/>
              <a:cxnLst/>
              <a:rect l="l" t="t" r="r" b="b"/>
              <a:pathLst>
                <a:path w="358" h="1477" extrusionOk="0">
                  <a:moveTo>
                    <a:pt x="179" y="0"/>
                  </a:moveTo>
                  <a:cubicBezTo>
                    <a:pt x="84" y="0"/>
                    <a:pt x="0" y="84"/>
                    <a:pt x="0" y="179"/>
                  </a:cubicBezTo>
                  <a:lnTo>
                    <a:pt x="0" y="1298"/>
                  </a:lnTo>
                  <a:cubicBezTo>
                    <a:pt x="0" y="1405"/>
                    <a:pt x="84" y="1477"/>
                    <a:pt x="179" y="1477"/>
                  </a:cubicBezTo>
                  <a:cubicBezTo>
                    <a:pt x="286" y="1477"/>
                    <a:pt x="358" y="1405"/>
                    <a:pt x="358" y="1298"/>
                  </a:cubicBezTo>
                  <a:lnTo>
                    <a:pt x="358" y="179"/>
                  </a:lnTo>
                  <a:cubicBezTo>
                    <a:pt x="358" y="96"/>
                    <a:pt x="286"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108;p49">
              <a:extLst>
                <a:ext uri="{FF2B5EF4-FFF2-40B4-BE49-F238E27FC236}">
                  <a16:creationId xmlns:a16="http://schemas.microsoft.com/office/drawing/2014/main" id="{ECDC8921-87F3-4A22-828D-01B730C79B09}"/>
                </a:ext>
              </a:extLst>
            </p:cNvPr>
            <p:cNvSpPr/>
            <p:nvPr/>
          </p:nvSpPr>
          <p:spPr>
            <a:xfrm>
              <a:off x="7929578" y="4432522"/>
              <a:ext cx="213372" cy="203155"/>
            </a:xfrm>
            <a:custGeom>
              <a:avLst/>
              <a:gdLst/>
              <a:ahLst/>
              <a:cxnLst/>
              <a:rect l="l" t="t" r="r" b="b"/>
              <a:pathLst>
                <a:path w="6704" h="6383" extrusionOk="0">
                  <a:moveTo>
                    <a:pt x="6192" y="1013"/>
                  </a:moveTo>
                  <a:lnTo>
                    <a:pt x="6275" y="1275"/>
                  </a:lnTo>
                  <a:cubicBezTo>
                    <a:pt x="6287" y="1358"/>
                    <a:pt x="6275" y="1430"/>
                    <a:pt x="6216" y="1489"/>
                  </a:cubicBezTo>
                  <a:lnTo>
                    <a:pt x="6108" y="1596"/>
                  </a:lnTo>
                  <a:lnTo>
                    <a:pt x="5858" y="1334"/>
                  </a:lnTo>
                  <a:lnTo>
                    <a:pt x="6192" y="1013"/>
                  </a:lnTo>
                  <a:close/>
                  <a:moveTo>
                    <a:pt x="1941" y="382"/>
                  </a:moveTo>
                  <a:cubicBezTo>
                    <a:pt x="2251" y="382"/>
                    <a:pt x="2536" y="501"/>
                    <a:pt x="2763" y="727"/>
                  </a:cubicBezTo>
                  <a:cubicBezTo>
                    <a:pt x="2965" y="953"/>
                    <a:pt x="3096" y="1251"/>
                    <a:pt x="3132" y="1573"/>
                  </a:cubicBezTo>
                  <a:cubicBezTo>
                    <a:pt x="3144" y="1692"/>
                    <a:pt x="3156" y="1846"/>
                    <a:pt x="3179" y="2001"/>
                  </a:cubicBezTo>
                  <a:cubicBezTo>
                    <a:pt x="2977" y="1680"/>
                    <a:pt x="2656" y="1430"/>
                    <a:pt x="2239" y="1287"/>
                  </a:cubicBezTo>
                  <a:cubicBezTo>
                    <a:pt x="1947" y="1199"/>
                    <a:pt x="1670" y="1191"/>
                    <a:pt x="1579" y="1191"/>
                  </a:cubicBezTo>
                  <a:cubicBezTo>
                    <a:pt x="1559" y="1191"/>
                    <a:pt x="1548" y="1192"/>
                    <a:pt x="1548" y="1192"/>
                  </a:cubicBezTo>
                  <a:cubicBezTo>
                    <a:pt x="1513" y="1192"/>
                    <a:pt x="1465" y="1204"/>
                    <a:pt x="1429" y="1251"/>
                  </a:cubicBezTo>
                  <a:lnTo>
                    <a:pt x="1108" y="1585"/>
                  </a:lnTo>
                  <a:cubicBezTo>
                    <a:pt x="1036" y="1668"/>
                    <a:pt x="1036" y="1787"/>
                    <a:pt x="1108" y="1846"/>
                  </a:cubicBezTo>
                  <a:cubicBezTo>
                    <a:pt x="1143" y="1882"/>
                    <a:pt x="1191" y="1900"/>
                    <a:pt x="1237" y="1900"/>
                  </a:cubicBezTo>
                  <a:cubicBezTo>
                    <a:pt x="1283" y="1900"/>
                    <a:pt x="1328" y="1882"/>
                    <a:pt x="1358" y="1846"/>
                  </a:cubicBezTo>
                  <a:lnTo>
                    <a:pt x="1632" y="1561"/>
                  </a:lnTo>
                  <a:cubicBezTo>
                    <a:pt x="1870" y="1573"/>
                    <a:pt x="2620" y="1668"/>
                    <a:pt x="2906" y="2299"/>
                  </a:cubicBezTo>
                  <a:cubicBezTo>
                    <a:pt x="2834" y="2763"/>
                    <a:pt x="2417" y="3120"/>
                    <a:pt x="1929" y="3120"/>
                  </a:cubicBezTo>
                  <a:cubicBezTo>
                    <a:pt x="1393" y="3120"/>
                    <a:pt x="941" y="2680"/>
                    <a:pt x="941" y="2144"/>
                  </a:cubicBezTo>
                  <a:cubicBezTo>
                    <a:pt x="941" y="2037"/>
                    <a:pt x="870" y="1966"/>
                    <a:pt x="762" y="1966"/>
                  </a:cubicBezTo>
                  <a:cubicBezTo>
                    <a:pt x="751" y="1966"/>
                    <a:pt x="715" y="1966"/>
                    <a:pt x="703" y="1977"/>
                  </a:cubicBezTo>
                  <a:cubicBezTo>
                    <a:pt x="715" y="1835"/>
                    <a:pt x="751" y="1680"/>
                    <a:pt x="751" y="1573"/>
                  </a:cubicBezTo>
                  <a:cubicBezTo>
                    <a:pt x="774" y="1251"/>
                    <a:pt x="893" y="953"/>
                    <a:pt x="1120" y="727"/>
                  </a:cubicBezTo>
                  <a:cubicBezTo>
                    <a:pt x="1334" y="501"/>
                    <a:pt x="1632" y="382"/>
                    <a:pt x="1941" y="382"/>
                  </a:cubicBezTo>
                  <a:close/>
                  <a:moveTo>
                    <a:pt x="631" y="2442"/>
                  </a:moveTo>
                  <a:cubicBezTo>
                    <a:pt x="703" y="2763"/>
                    <a:pt x="917" y="3049"/>
                    <a:pt x="1179" y="3228"/>
                  </a:cubicBezTo>
                  <a:lnTo>
                    <a:pt x="1179" y="3442"/>
                  </a:lnTo>
                  <a:lnTo>
                    <a:pt x="1167" y="3442"/>
                  </a:lnTo>
                  <a:cubicBezTo>
                    <a:pt x="822" y="3382"/>
                    <a:pt x="572" y="3287"/>
                    <a:pt x="417" y="3216"/>
                  </a:cubicBezTo>
                  <a:cubicBezTo>
                    <a:pt x="405" y="3216"/>
                    <a:pt x="417" y="3204"/>
                    <a:pt x="417" y="3204"/>
                  </a:cubicBezTo>
                  <a:cubicBezTo>
                    <a:pt x="501" y="2989"/>
                    <a:pt x="572" y="2728"/>
                    <a:pt x="631" y="2442"/>
                  </a:cubicBezTo>
                  <a:close/>
                  <a:moveTo>
                    <a:pt x="3239" y="2454"/>
                  </a:moveTo>
                  <a:cubicBezTo>
                    <a:pt x="3275" y="2692"/>
                    <a:pt x="3334" y="2942"/>
                    <a:pt x="3418" y="3144"/>
                  </a:cubicBezTo>
                  <a:lnTo>
                    <a:pt x="3084" y="3454"/>
                  </a:lnTo>
                  <a:cubicBezTo>
                    <a:pt x="3037" y="3478"/>
                    <a:pt x="3001" y="3513"/>
                    <a:pt x="2941" y="3513"/>
                  </a:cubicBezTo>
                  <a:lnTo>
                    <a:pt x="2894" y="3513"/>
                  </a:lnTo>
                  <a:cubicBezTo>
                    <a:pt x="2775" y="3513"/>
                    <a:pt x="2679" y="3418"/>
                    <a:pt x="2679" y="3299"/>
                  </a:cubicBezTo>
                  <a:lnTo>
                    <a:pt x="2679" y="3239"/>
                  </a:lnTo>
                  <a:cubicBezTo>
                    <a:pt x="2953" y="3061"/>
                    <a:pt x="3144" y="2787"/>
                    <a:pt x="3239" y="2454"/>
                  </a:cubicBezTo>
                  <a:close/>
                  <a:moveTo>
                    <a:pt x="2358" y="3418"/>
                  </a:moveTo>
                  <a:cubicBezTo>
                    <a:pt x="2370" y="3525"/>
                    <a:pt x="2429" y="3620"/>
                    <a:pt x="2489" y="3692"/>
                  </a:cubicBezTo>
                  <a:lnTo>
                    <a:pt x="2203" y="3954"/>
                  </a:lnTo>
                  <a:cubicBezTo>
                    <a:pt x="2132" y="4031"/>
                    <a:pt x="2033" y="4070"/>
                    <a:pt x="1934" y="4070"/>
                  </a:cubicBezTo>
                  <a:cubicBezTo>
                    <a:pt x="1834" y="4070"/>
                    <a:pt x="1733" y="4031"/>
                    <a:pt x="1655" y="3954"/>
                  </a:cubicBezTo>
                  <a:lnTo>
                    <a:pt x="1489" y="3799"/>
                  </a:lnTo>
                  <a:cubicBezTo>
                    <a:pt x="1524" y="3740"/>
                    <a:pt x="1536" y="3680"/>
                    <a:pt x="1536" y="3620"/>
                  </a:cubicBezTo>
                  <a:lnTo>
                    <a:pt x="1536" y="3418"/>
                  </a:lnTo>
                  <a:cubicBezTo>
                    <a:pt x="1667" y="3466"/>
                    <a:pt x="1810" y="3478"/>
                    <a:pt x="1941" y="3478"/>
                  </a:cubicBezTo>
                  <a:cubicBezTo>
                    <a:pt x="2084" y="3478"/>
                    <a:pt x="2227" y="3454"/>
                    <a:pt x="2358" y="3418"/>
                  </a:cubicBezTo>
                  <a:close/>
                  <a:moveTo>
                    <a:pt x="1941" y="1"/>
                  </a:moveTo>
                  <a:cubicBezTo>
                    <a:pt x="1120" y="1"/>
                    <a:pt x="465" y="656"/>
                    <a:pt x="393" y="1537"/>
                  </a:cubicBezTo>
                  <a:cubicBezTo>
                    <a:pt x="358" y="1882"/>
                    <a:pt x="239" y="2644"/>
                    <a:pt x="72" y="3061"/>
                  </a:cubicBezTo>
                  <a:cubicBezTo>
                    <a:pt x="0" y="3251"/>
                    <a:pt x="96" y="3454"/>
                    <a:pt x="274" y="3537"/>
                  </a:cubicBezTo>
                  <a:cubicBezTo>
                    <a:pt x="405" y="3597"/>
                    <a:pt x="608" y="3692"/>
                    <a:pt x="893" y="3751"/>
                  </a:cubicBezTo>
                  <a:lnTo>
                    <a:pt x="417" y="3990"/>
                  </a:lnTo>
                  <a:cubicBezTo>
                    <a:pt x="155" y="4121"/>
                    <a:pt x="0" y="4371"/>
                    <a:pt x="0" y="4668"/>
                  </a:cubicBezTo>
                  <a:lnTo>
                    <a:pt x="0" y="6204"/>
                  </a:lnTo>
                  <a:cubicBezTo>
                    <a:pt x="0" y="6311"/>
                    <a:pt x="72" y="6383"/>
                    <a:pt x="179" y="6383"/>
                  </a:cubicBezTo>
                  <a:cubicBezTo>
                    <a:pt x="286" y="6383"/>
                    <a:pt x="358" y="6311"/>
                    <a:pt x="358" y="6204"/>
                  </a:cubicBezTo>
                  <a:lnTo>
                    <a:pt x="358" y="4668"/>
                  </a:lnTo>
                  <a:cubicBezTo>
                    <a:pt x="358" y="4525"/>
                    <a:pt x="453" y="4371"/>
                    <a:pt x="584" y="4311"/>
                  </a:cubicBezTo>
                  <a:lnTo>
                    <a:pt x="1191" y="4013"/>
                  </a:lnTo>
                  <a:lnTo>
                    <a:pt x="1405" y="4216"/>
                  </a:lnTo>
                  <a:cubicBezTo>
                    <a:pt x="1548" y="4347"/>
                    <a:pt x="1739" y="4418"/>
                    <a:pt x="1929" y="4418"/>
                  </a:cubicBezTo>
                  <a:cubicBezTo>
                    <a:pt x="2120" y="4418"/>
                    <a:pt x="2310" y="4347"/>
                    <a:pt x="2453" y="4216"/>
                  </a:cubicBezTo>
                  <a:lnTo>
                    <a:pt x="2822" y="3859"/>
                  </a:lnTo>
                  <a:lnTo>
                    <a:pt x="2929" y="3859"/>
                  </a:lnTo>
                  <a:cubicBezTo>
                    <a:pt x="3084" y="3859"/>
                    <a:pt x="3215" y="3799"/>
                    <a:pt x="3322" y="3692"/>
                  </a:cubicBezTo>
                  <a:lnTo>
                    <a:pt x="5584" y="1561"/>
                  </a:lnTo>
                  <a:lnTo>
                    <a:pt x="5835" y="1811"/>
                  </a:lnTo>
                  <a:lnTo>
                    <a:pt x="3001" y="4656"/>
                  </a:lnTo>
                  <a:cubicBezTo>
                    <a:pt x="2822" y="4835"/>
                    <a:pt x="2715" y="5073"/>
                    <a:pt x="2715" y="5347"/>
                  </a:cubicBezTo>
                  <a:lnTo>
                    <a:pt x="2715" y="6192"/>
                  </a:lnTo>
                  <a:cubicBezTo>
                    <a:pt x="2715" y="6299"/>
                    <a:pt x="2787" y="6371"/>
                    <a:pt x="2894" y="6371"/>
                  </a:cubicBezTo>
                  <a:cubicBezTo>
                    <a:pt x="3001" y="6371"/>
                    <a:pt x="3072" y="6299"/>
                    <a:pt x="3072" y="6192"/>
                  </a:cubicBezTo>
                  <a:lnTo>
                    <a:pt x="3072" y="5371"/>
                  </a:lnTo>
                  <a:cubicBezTo>
                    <a:pt x="3072" y="5204"/>
                    <a:pt x="3132" y="5061"/>
                    <a:pt x="3251" y="4954"/>
                  </a:cubicBezTo>
                  <a:lnTo>
                    <a:pt x="6466" y="1739"/>
                  </a:lnTo>
                  <a:cubicBezTo>
                    <a:pt x="6597" y="1608"/>
                    <a:pt x="6656" y="1394"/>
                    <a:pt x="6608" y="1204"/>
                  </a:cubicBezTo>
                  <a:lnTo>
                    <a:pt x="6513" y="727"/>
                  </a:lnTo>
                  <a:lnTo>
                    <a:pt x="6632" y="608"/>
                  </a:lnTo>
                  <a:cubicBezTo>
                    <a:pt x="6704" y="537"/>
                    <a:pt x="6704" y="430"/>
                    <a:pt x="6644" y="358"/>
                  </a:cubicBezTo>
                  <a:cubicBezTo>
                    <a:pt x="6607" y="321"/>
                    <a:pt x="6560" y="303"/>
                    <a:pt x="6513" y="303"/>
                  </a:cubicBezTo>
                  <a:cubicBezTo>
                    <a:pt x="6470" y="303"/>
                    <a:pt x="6428" y="318"/>
                    <a:pt x="6394" y="346"/>
                  </a:cubicBezTo>
                  <a:lnTo>
                    <a:pt x="3727" y="2858"/>
                  </a:lnTo>
                  <a:cubicBezTo>
                    <a:pt x="3608" y="2430"/>
                    <a:pt x="3501" y="1846"/>
                    <a:pt x="3489" y="1537"/>
                  </a:cubicBezTo>
                  <a:cubicBezTo>
                    <a:pt x="3429" y="656"/>
                    <a:pt x="2751" y="1"/>
                    <a:pt x="19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109;p49">
              <a:extLst>
                <a:ext uri="{FF2B5EF4-FFF2-40B4-BE49-F238E27FC236}">
                  <a16:creationId xmlns:a16="http://schemas.microsoft.com/office/drawing/2014/main" id="{4E2E7140-3843-417B-93F9-D52777BC204B}"/>
                </a:ext>
              </a:extLst>
            </p:cNvPr>
            <p:cNvSpPr/>
            <p:nvPr/>
          </p:nvSpPr>
          <p:spPr>
            <a:xfrm>
              <a:off x="8090243" y="4284365"/>
              <a:ext cx="234601" cy="196344"/>
            </a:xfrm>
            <a:custGeom>
              <a:avLst/>
              <a:gdLst/>
              <a:ahLst/>
              <a:cxnLst/>
              <a:rect l="l" t="t" r="r" b="b"/>
              <a:pathLst>
                <a:path w="7371" h="6169" extrusionOk="0">
                  <a:moveTo>
                    <a:pt x="572" y="1"/>
                  </a:moveTo>
                  <a:cubicBezTo>
                    <a:pt x="251" y="1"/>
                    <a:pt x="1" y="251"/>
                    <a:pt x="1" y="560"/>
                  </a:cubicBezTo>
                  <a:lnTo>
                    <a:pt x="1" y="5275"/>
                  </a:lnTo>
                  <a:cubicBezTo>
                    <a:pt x="1" y="5382"/>
                    <a:pt x="72" y="5454"/>
                    <a:pt x="179" y="5454"/>
                  </a:cubicBezTo>
                  <a:cubicBezTo>
                    <a:pt x="286" y="5454"/>
                    <a:pt x="358" y="5382"/>
                    <a:pt x="358" y="5275"/>
                  </a:cubicBezTo>
                  <a:lnTo>
                    <a:pt x="358" y="560"/>
                  </a:lnTo>
                  <a:cubicBezTo>
                    <a:pt x="358" y="441"/>
                    <a:pt x="453" y="358"/>
                    <a:pt x="572" y="358"/>
                  </a:cubicBezTo>
                  <a:lnTo>
                    <a:pt x="6787" y="358"/>
                  </a:lnTo>
                  <a:cubicBezTo>
                    <a:pt x="6906" y="358"/>
                    <a:pt x="7002" y="441"/>
                    <a:pt x="7002" y="560"/>
                  </a:cubicBezTo>
                  <a:lnTo>
                    <a:pt x="7002" y="5608"/>
                  </a:lnTo>
                  <a:cubicBezTo>
                    <a:pt x="7002" y="5728"/>
                    <a:pt x="6906" y="5811"/>
                    <a:pt x="6787" y="5811"/>
                  </a:cubicBezTo>
                  <a:lnTo>
                    <a:pt x="2191" y="5811"/>
                  </a:lnTo>
                  <a:cubicBezTo>
                    <a:pt x="2084" y="5811"/>
                    <a:pt x="2013" y="5894"/>
                    <a:pt x="2013" y="5989"/>
                  </a:cubicBezTo>
                  <a:cubicBezTo>
                    <a:pt x="2013" y="6097"/>
                    <a:pt x="2084" y="6168"/>
                    <a:pt x="2191" y="6168"/>
                  </a:cubicBezTo>
                  <a:lnTo>
                    <a:pt x="6787" y="6168"/>
                  </a:lnTo>
                  <a:cubicBezTo>
                    <a:pt x="7097" y="6168"/>
                    <a:pt x="7359" y="5918"/>
                    <a:pt x="7359" y="5608"/>
                  </a:cubicBezTo>
                  <a:lnTo>
                    <a:pt x="7359" y="560"/>
                  </a:lnTo>
                  <a:cubicBezTo>
                    <a:pt x="7371" y="251"/>
                    <a:pt x="7097" y="1"/>
                    <a:pt x="67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110;p49">
              <a:extLst>
                <a:ext uri="{FF2B5EF4-FFF2-40B4-BE49-F238E27FC236}">
                  <a16:creationId xmlns:a16="http://schemas.microsoft.com/office/drawing/2014/main" id="{DCEE865F-231E-4BA8-9C20-F2F314AE2D7C}"/>
                </a:ext>
              </a:extLst>
            </p:cNvPr>
            <p:cNvSpPr/>
            <p:nvPr/>
          </p:nvSpPr>
          <p:spPr>
            <a:xfrm>
              <a:off x="8145591" y="4309382"/>
              <a:ext cx="136063" cy="135299"/>
            </a:xfrm>
            <a:custGeom>
              <a:avLst/>
              <a:gdLst/>
              <a:ahLst/>
              <a:cxnLst/>
              <a:rect l="l" t="t" r="r" b="b"/>
              <a:pathLst>
                <a:path w="4275" h="4251" extrusionOk="0">
                  <a:moveTo>
                    <a:pt x="1953" y="739"/>
                  </a:moveTo>
                  <a:cubicBezTo>
                    <a:pt x="2322" y="739"/>
                    <a:pt x="2655" y="882"/>
                    <a:pt x="2917" y="1084"/>
                  </a:cubicBezTo>
                  <a:lnTo>
                    <a:pt x="1822" y="2179"/>
                  </a:lnTo>
                  <a:cubicBezTo>
                    <a:pt x="1750" y="2263"/>
                    <a:pt x="1750" y="2382"/>
                    <a:pt x="1822" y="2441"/>
                  </a:cubicBezTo>
                  <a:cubicBezTo>
                    <a:pt x="1845" y="2465"/>
                    <a:pt x="1905" y="2501"/>
                    <a:pt x="1953" y="2501"/>
                  </a:cubicBezTo>
                  <a:cubicBezTo>
                    <a:pt x="2000" y="2501"/>
                    <a:pt x="2048" y="2477"/>
                    <a:pt x="2084" y="2441"/>
                  </a:cubicBezTo>
                  <a:lnTo>
                    <a:pt x="2643" y="1882"/>
                  </a:lnTo>
                  <a:cubicBezTo>
                    <a:pt x="2715" y="2001"/>
                    <a:pt x="2762" y="2155"/>
                    <a:pt x="2762" y="2298"/>
                  </a:cubicBezTo>
                  <a:cubicBezTo>
                    <a:pt x="2762" y="2739"/>
                    <a:pt x="2405" y="3096"/>
                    <a:pt x="1965" y="3096"/>
                  </a:cubicBezTo>
                  <a:cubicBezTo>
                    <a:pt x="1536" y="3096"/>
                    <a:pt x="1179" y="2739"/>
                    <a:pt x="1179" y="2298"/>
                  </a:cubicBezTo>
                  <a:cubicBezTo>
                    <a:pt x="1179" y="1870"/>
                    <a:pt x="1536" y="1513"/>
                    <a:pt x="1965" y="1513"/>
                  </a:cubicBezTo>
                  <a:cubicBezTo>
                    <a:pt x="2072" y="1513"/>
                    <a:pt x="2143" y="1441"/>
                    <a:pt x="2143" y="1334"/>
                  </a:cubicBezTo>
                  <a:cubicBezTo>
                    <a:pt x="2143" y="1227"/>
                    <a:pt x="2072" y="1155"/>
                    <a:pt x="1965" y="1155"/>
                  </a:cubicBezTo>
                  <a:cubicBezTo>
                    <a:pt x="1334" y="1155"/>
                    <a:pt x="822" y="1679"/>
                    <a:pt x="822" y="2298"/>
                  </a:cubicBezTo>
                  <a:cubicBezTo>
                    <a:pt x="822" y="2941"/>
                    <a:pt x="1345" y="3453"/>
                    <a:pt x="1965" y="3453"/>
                  </a:cubicBezTo>
                  <a:cubicBezTo>
                    <a:pt x="2607" y="3453"/>
                    <a:pt x="3119" y="2929"/>
                    <a:pt x="3119" y="2298"/>
                  </a:cubicBezTo>
                  <a:cubicBezTo>
                    <a:pt x="3119" y="2060"/>
                    <a:pt x="3036" y="1822"/>
                    <a:pt x="2893" y="1632"/>
                  </a:cubicBezTo>
                  <a:lnTo>
                    <a:pt x="3191" y="1334"/>
                  </a:lnTo>
                  <a:cubicBezTo>
                    <a:pt x="3381" y="1608"/>
                    <a:pt x="3512" y="1953"/>
                    <a:pt x="3512" y="2310"/>
                  </a:cubicBezTo>
                  <a:cubicBezTo>
                    <a:pt x="3512" y="3168"/>
                    <a:pt x="2822" y="3870"/>
                    <a:pt x="1953" y="3870"/>
                  </a:cubicBezTo>
                  <a:cubicBezTo>
                    <a:pt x="1095" y="3870"/>
                    <a:pt x="393" y="3168"/>
                    <a:pt x="393" y="2310"/>
                  </a:cubicBezTo>
                  <a:cubicBezTo>
                    <a:pt x="393" y="1441"/>
                    <a:pt x="1095" y="739"/>
                    <a:pt x="1953" y="739"/>
                  </a:cubicBezTo>
                  <a:close/>
                  <a:moveTo>
                    <a:pt x="3500" y="0"/>
                  </a:moveTo>
                  <a:cubicBezTo>
                    <a:pt x="3393" y="0"/>
                    <a:pt x="3322" y="72"/>
                    <a:pt x="3322" y="179"/>
                  </a:cubicBezTo>
                  <a:lnTo>
                    <a:pt x="3322" y="679"/>
                  </a:lnTo>
                  <a:lnTo>
                    <a:pt x="3179" y="834"/>
                  </a:lnTo>
                  <a:cubicBezTo>
                    <a:pt x="2846" y="548"/>
                    <a:pt x="2417" y="381"/>
                    <a:pt x="1941" y="381"/>
                  </a:cubicBezTo>
                  <a:cubicBezTo>
                    <a:pt x="869" y="381"/>
                    <a:pt x="0" y="1251"/>
                    <a:pt x="0" y="2322"/>
                  </a:cubicBezTo>
                  <a:cubicBezTo>
                    <a:pt x="0" y="3394"/>
                    <a:pt x="869" y="4251"/>
                    <a:pt x="1941" y="4251"/>
                  </a:cubicBezTo>
                  <a:cubicBezTo>
                    <a:pt x="3012" y="4251"/>
                    <a:pt x="3870" y="3394"/>
                    <a:pt x="3870" y="2322"/>
                  </a:cubicBezTo>
                  <a:cubicBezTo>
                    <a:pt x="3870" y="1858"/>
                    <a:pt x="3715" y="1429"/>
                    <a:pt x="3429" y="1084"/>
                  </a:cubicBezTo>
                  <a:lnTo>
                    <a:pt x="3572" y="941"/>
                  </a:lnTo>
                  <a:lnTo>
                    <a:pt x="4084" y="941"/>
                  </a:lnTo>
                  <a:cubicBezTo>
                    <a:pt x="4191" y="941"/>
                    <a:pt x="4262" y="858"/>
                    <a:pt x="4262" y="751"/>
                  </a:cubicBezTo>
                  <a:cubicBezTo>
                    <a:pt x="4262" y="655"/>
                    <a:pt x="4191" y="584"/>
                    <a:pt x="4084" y="584"/>
                  </a:cubicBezTo>
                  <a:lnTo>
                    <a:pt x="3929" y="584"/>
                  </a:lnTo>
                  <a:lnTo>
                    <a:pt x="4203" y="310"/>
                  </a:lnTo>
                  <a:cubicBezTo>
                    <a:pt x="4274" y="239"/>
                    <a:pt x="4274" y="120"/>
                    <a:pt x="4203" y="60"/>
                  </a:cubicBezTo>
                  <a:cubicBezTo>
                    <a:pt x="4167" y="24"/>
                    <a:pt x="4120" y="6"/>
                    <a:pt x="4073" y="6"/>
                  </a:cubicBezTo>
                  <a:cubicBezTo>
                    <a:pt x="4027" y="6"/>
                    <a:pt x="3983" y="24"/>
                    <a:pt x="3953" y="60"/>
                  </a:cubicBezTo>
                  <a:lnTo>
                    <a:pt x="3679" y="322"/>
                  </a:lnTo>
                  <a:lnTo>
                    <a:pt x="3679" y="179"/>
                  </a:lnTo>
                  <a:cubicBezTo>
                    <a:pt x="3679" y="72"/>
                    <a:pt x="3608" y="0"/>
                    <a:pt x="35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858293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74524789-4CB4-41B3-9CF5-FCE70889116F}"/>
              </a:ext>
            </a:extLst>
          </p:cNvPr>
          <p:cNvSpPr>
            <a:spLocks noGrp="1"/>
          </p:cNvSpPr>
          <p:nvPr>
            <p:ph type="title"/>
          </p:nvPr>
        </p:nvSpPr>
        <p:spPr>
          <a:xfrm>
            <a:off x="339214" y="127256"/>
            <a:ext cx="8229602" cy="711081"/>
          </a:xfrm>
        </p:spPr>
        <p:txBody>
          <a:bodyPr>
            <a:normAutofit fontScale="90000"/>
          </a:bodyPr>
          <a:lstStyle/>
          <a:p>
            <a:r>
              <a:rPr lang="en-US" sz="2400" b="1" dirty="0">
                <a:latin typeface="Proxima Nova Th" panose="02000506030000020004" pitchFamily="50" charset="0"/>
              </a:rPr>
              <a:t>Long-Term Financial Strategy For Asset Replacement</a:t>
            </a:r>
          </a:p>
        </p:txBody>
      </p:sp>
      <p:grpSp>
        <p:nvGrpSpPr>
          <p:cNvPr id="30" name="Group 29">
            <a:extLst>
              <a:ext uri="{FF2B5EF4-FFF2-40B4-BE49-F238E27FC236}">
                <a16:creationId xmlns:a16="http://schemas.microsoft.com/office/drawing/2014/main" id="{A1E3ABD9-CD6B-4E2F-9BC4-9B9AE36A54E4}"/>
              </a:ext>
            </a:extLst>
          </p:cNvPr>
          <p:cNvGrpSpPr/>
          <p:nvPr/>
        </p:nvGrpSpPr>
        <p:grpSpPr>
          <a:xfrm>
            <a:off x="1235193" y="1167074"/>
            <a:ext cx="6078833" cy="4834345"/>
            <a:chOff x="1451093" y="1243274"/>
            <a:chExt cx="6078833" cy="4834345"/>
          </a:xfrm>
        </p:grpSpPr>
        <p:grpSp>
          <p:nvGrpSpPr>
            <p:cNvPr id="31" name="Group 30">
              <a:extLst>
                <a:ext uri="{FF2B5EF4-FFF2-40B4-BE49-F238E27FC236}">
                  <a16:creationId xmlns:a16="http://schemas.microsoft.com/office/drawing/2014/main" id="{CD8D1AAB-9F64-4786-986E-310CFA24F702}"/>
                </a:ext>
              </a:extLst>
            </p:cNvPr>
            <p:cNvGrpSpPr/>
            <p:nvPr/>
          </p:nvGrpSpPr>
          <p:grpSpPr>
            <a:xfrm>
              <a:off x="1965447" y="1243274"/>
              <a:ext cx="5079789" cy="4369957"/>
              <a:chOff x="2575653" y="1584252"/>
              <a:chExt cx="5079789" cy="4369957"/>
            </a:xfrm>
          </p:grpSpPr>
          <p:cxnSp>
            <p:nvCxnSpPr>
              <p:cNvPr id="51" name="Straight Arrow Connector 50">
                <a:extLst>
                  <a:ext uri="{FF2B5EF4-FFF2-40B4-BE49-F238E27FC236}">
                    <a16:creationId xmlns:a16="http://schemas.microsoft.com/office/drawing/2014/main" id="{7A05A58A-08FF-40FC-92DF-BFC3AE07C0D3}"/>
                  </a:ext>
                </a:extLst>
              </p:cNvPr>
              <p:cNvCxnSpPr>
                <a:cxnSpLocks/>
              </p:cNvCxnSpPr>
              <p:nvPr/>
            </p:nvCxnSpPr>
            <p:spPr>
              <a:xfrm flipV="1">
                <a:off x="2586286" y="1584252"/>
                <a:ext cx="0" cy="4359324"/>
              </a:xfrm>
              <a:prstGeom prst="straightConnector1">
                <a:avLst/>
              </a:prstGeom>
              <a:ln w="38100">
                <a:solidFill>
                  <a:srgbClr val="3F3F3F"/>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D9FE5489-F1C7-4FA1-81E5-48C3A405811A}"/>
                  </a:ext>
                </a:extLst>
              </p:cNvPr>
              <p:cNvCxnSpPr>
                <a:cxnSpLocks/>
              </p:cNvCxnSpPr>
              <p:nvPr/>
            </p:nvCxnSpPr>
            <p:spPr>
              <a:xfrm>
                <a:off x="2575653" y="5932943"/>
                <a:ext cx="5079789" cy="21266"/>
              </a:xfrm>
              <a:prstGeom prst="straightConnector1">
                <a:avLst/>
              </a:prstGeom>
              <a:ln w="38100">
                <a:solidFill>
                  <a:srgbClr val="3F3F3F"/>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75A1BC63-941B-4E5D-96A1-6B8929701F0B}"/>
                </a:ext>
              </a:extLst>
            </p:cNvPr>
            <p:cNvCxnSpPr>
              <a:cxnSpLocks/>
            </p:cNvCxnSpPr>
            <p:nvPr/>
          </p:nvCxnSpPr>
          <p:spPr>
            <a:xfrm>
              <a:off x="2097068" y="2331324"/>
              <a:ext cx="4884377" cy="0"/>
            </a:xfrm>
            <a:prstGeom prst="line">
              <a:avLst/>
            </a:prstGeom>
            <a:ln w="28575">
              <a:solidFill>
                <a:srgbClr val="3F3F3F"/>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0BD6B0F-856B-4F8C-9967-70A31DF8E041}"/>
                </a:ext>
              </a:extLst>
            </p:cNvPr>
            <p:cNvCxnSpPr>
              <a:cxnSpLocks/>
            </p:cNvCxnSpPr>
            <p:nvPr/>
          </p:nvCxnSpPr>
          <p:spPr>
            <a:xfrm>
              <a:off x="2097068" y="4610240"/>
              <a:ext cx="4884377" cy="0"/>
            </a:xfrm>
            <a:prstGeom prst="line">
              <a:avLst/>
            </a:prstGeom>
            <a:ln w="28575">
              <a:solidFill>
                <a:srgbClr val="3F3F3F"/>
              </a:solidFill>
              <a:prstDash val="sysDash"/>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1603E69A-8F4E-44BB-8E68-1E200FA3305F}"/>
                </a:ext>
              </a:extLst>
            </p:cNvPr>
            <p:cNvSpPr/>
            <p:nvPr/>
          </p:nvSpPr>
          <p:spPr>
            <a:xfrm>
              <a:off x="2103675" y="2405755"/>
              <a:ext cx="4899036" cy="1063240"/>
            </a:xfrm>
            <a:prstGeom prst="rect">
              <a:avLst/>
            </a:prstGeom>
            <a:gradFill flip="none" rotWithShape="1">
              <a:gsLst>
                <a:gs pos="0">
                  <a:srgbClr val="009BBF"/>
                </a:gs>
                <a:gs pos="50000">
                  <a:srgbClr val="009BBF">
                    <a:alpha val="60000"/>
                  </a:srgbClr>
                </a:gs>
                <a:gs pos="100000">
                  <a:schemeClr val="bg1">
                    <a:alpha val="5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5" name="Rectangle 34">
              <a:extLst>
                <a:ext uri="{FF2B5EF4-FFF2-40B4-BE49-F238E27FC236}">
                  <a16:creationId xmlns:a16="http://schemas.microsoft.com/office/drawing/2014/main" id="{EFCC9A22-CCDB-4730-AEAF-CB6F0345A7C3}"/>
                </a:ext>
              </a:extLst>
            </p:cNvPr>
            <p:cNvSpPr/>
            <p:nvPr/>
          </p:nvSpPr>
          <p:spPr>
            <a:xfrm rot="10800000">
              <a:off x="2103675" y="3473451"/>
              <a:ext cx="4899036" cy="1063240"/>
            </a:xfrm>
            <a:prstGeom prst="rect">
              <a:avLst/>
            </a:prstGeom>
            <a:gradFill flip="none" rotWithShape="1">
              <a:gsLst>
                <a:gs pos="0">
                  <a:srgbClr val="009BBF"/>
                </a:gs>
                <a:gs pos="50000">
                  <a:srgbClr val="009BBF">
                    <a:alpha val="60000"/>
                  </a:srgbClr>
                </a:gs>
                <a:gs pos="100000">
                  <a:schemeClr val="bg1">
                    <a:alpha val="5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cxnSp>
          <p:nvCxnSpPr>
            <p:cNvPr id="36" name="Straight Connector 35">
              <a:extLst>
                <a:ext uri="{FF2B5EF4-FFF2-40B4-BE49-F238E27FC236}">
                  <a16:creationId xmlns:a16="http://schemas.microsoft.com/office/drawing/2014/main" id="{7352D5A3-4089-4505-BC5C-129D858F243A}"/>
                </a:ext>
              </a:extLst>
            </p:cNvPr>
            <p:cNvCxnSpPr>
              <a:cxnSpLocks/>
            </p:cNvCxnSpPr>
            <p:nvPr/>
          </p:nvCxnSpPr>
          <p:spPr>
            <a:xfrm>
              <a:off x="2113110" y="3481415"/>
              <a:ext cx="4884377" cy="0"/>
            </a:xfrm>
            <a:prstGeom prst="line">
              <a:avLst/>
            </a:prstGeom>
            <a:ln w="28575">
              <a:solidFill>
                <a:srgbClr val="00738E"/>
              </a:solidFill>
              <a:prstDash val="solid"/>
            </a:ln>
          </p:spPr>
          <p:style>
            <a:lnRef idx="1">
              <a:schemeClr val="accent1"/>
            </a:lnRef>
            <a:fillRef idx="0">
              <a:schemeClr val="accent1"/>
            </a:fillRef>
            <a:effectRef idx="0">
              <a:schemeClr val="accent1"/>
            </a:effectRef>
            <a:fontRef idx="minor">
              <a:schemeClr val="tx1"/>
            </a:fontRef>
          </p:style>
        </p:cxnSp>
        <p:grpSp>
          <p:nvGrpSpPr>
            <p:cNvPr id="37" name="Google Shape;853;p41">
              <a:extLst>
                <a:ext uri="{FF2B5EF4-FFF2-40B4-BE49-F238E27FC236}">
                  <a16:creationId xmlns:a16="http://schemas.microsoft.com/office/drawing/2014/main" id="{8BE5FA97-D953-4E80-A96A-EDC1A299456A}"/>
                </a:ext>
              </a:extLst>
            </p:cNvPr>
            <p:cNvGrpSpPr/>
            <p:nvPr/>
          </p:nvGrpSpPr>
          <p:grpSpPr>
            <a:xfrm rot="16200000">
              <a:off x="2990814" y="2842688"/>
              <a:ext cx="290495" cy="309371"/>
              <a:chOff x="4811425" y="2065025"/>
              <a:chExt cx="41500" cy="44200"/>
            </a:xfrm>
            <a:solidFill>
              <a:schemeClr val="bg1"/>
            </a:solidFill>
          </p:grpSpPr>
          <p:sp>
            <p:nvSpPr>
              <p:cNvPr id="49" name="Google Shape;854;p41">
                <a:extLst>
                  <a:ext uri="{FF2B5EF4-FFF2-40B4-BE49-F238E27FC236}">
                    <a16:creationId xmlns:a16="http://schemas.microsoft.com/office/drawing/2014/main" id="{A10E2A3D-FC42-48CA-8136-A33A3D19046E}"/>
                  </a:ext>
                </a:extLst>
              </p:cNvPr>
              <p:cNvSpPr/>
              <p:nvPr/>
            </p:nvSpPr>
            <p:spPr>
              <a:xfrm>
                <a:off x="4825300" y="2065025"/>
                <a:ext cx="27625" cy="44200"/>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5;p41">
                <a:extLst>
                  <a:ext uri="{FF2B5EF4-FFF2-40B4-BE49-F238E27FC236}">
                    <a16:creationId xmlns:a16="http://schemas.microsoft.com/office/drawing/2014/main" id="{D26F74CC-01BB-4ADA-A2B5-93374E146785}"/>
                  </a:ext>
                </a:extLst>
              </p:cNvPr>
              <p:cNvSpPr/>
              <p:nvPr/>
            </p:nvSpPr>
            <p:spPr>
              <a:xfrm>
                <a:off x="4811425" y="2072950"/>
                <a:ext cx="19850" cy="2835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853;p41">
              <a:extLst>
                <a:ext uri="{FF2B5EF4-FFF2-40B4-BE49-F238E27FC236}">
                  <a16:creationId xmlns:a16="http://schemas.microsoft.com/office/drawing/2014/main" id="{ED7E35E3-86C2-4718-8DD6-8BF73271139A}"/>
                </a:ext>
              </a:extLst>
            </p:cNvPr>
            <p:cNvGrpSpPr/>
            <p:nvPr/>
          </p:nvGrpSpPr>
          <p:grpSpPr>
            <a:xfrm rot="5400000">
              <a:off x="2983723" y="3718475"/>
              <a:ext cx="290495" cy="309371"/>
              <a:chOff x="4811425" y="2065025"/>
              <a:chExt cx="41500" cy="44200"/>
            </a:xfrm>
            <a:solidFill>
              <a:schemeClr val="bg1"/>
            </a:solidFill>
          </p:grpSpPr>
          <p:sp>
            <p:nvSpPr>
              <p:cNvPr id="47" name="Google Shape;854;p41">
                <a:extLst>
                  <a:ext uri="{FF2B5EF4-FFF2-40B4-BE49-F238E27FC236}">
                    <a16:creationId xmlns:a16="http://schemas.microsoft.com/office/drawing/2014/main" id="{07B83EBD-2487-4BB9-B531-8EF5DEE812F9}"/>
                  </a:ext>
                </a:extLst>
              </p:cNvPr>
              <p:cNvSpPr/>
              <p:nvPr/>
            </p:nvSpPr>
            <p:spPr>
              <a:xfrm>
                <a:off x="4825300" y="2065025"/>
                <a:ext cx="27625" cy="44200"/>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5;p41">
                <a:extLst>
                  <a:ext uri="{FF2B5EF4-FFF2-40B4-BE49-F238E27FC236}">
                    <a16:creationId xmlns:a16="http://schemas.microsoft.com/office/drawing/2014/main" id="{48E18215-39CB-422C-90D4-9882F75517A6}"/>
                  </a:ext>
                </a:extLst>
              </p:cNvPr>
              <p:cNvSpPr/>
              <p:nvPr/>
            </p:nvSpPr>
            <p:spPr>
              <a:xfrm>
                <a:off x="4811425" y="2072950"/>
                <a:ext cx="19850" cy="2835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TextBox 38">
              <a:extLst>
                <a:ext uri="{FF2B5EF4-FFF2-40B4-BE49-F238E27FC236}">
                  <a16:creationId xmlns:a16="http://schemas.microsoft.com/office/drawing/2014/main" id="{F821B7ED-10B4-4D89-9237-BBF106B5A881}"/>
                </a:ext>
              </a:extLst>
            </p:cNvPr>
            <p:cNvSpPr txBox="1"/>
            <p:nvPr/>
          </p:nvSpPr>
          <p:spPr>
            <a:xfrm>
              <a:off x="5954993" y="5739065"/>
              <a:ext cx="1106285" cy="338554"/>
            </a:xfrm>
            <a:prstGeom prst="rect">
              <a:avLst/>
            </a:prstGeom>
            <a:noFill/>
          </p:spPr>
          <p:txBody>
            <a:bodyPr wrap="square" rtlCol="0">
              <a:spAutoFit/>
            </a:bodyPr>
            <a:lstStyle/>
            <a:p>
              <a:pPr algn="ctr"/>
              <a:r>
                <a:rPr lang="en-CA" sz="1600">
                  <a:solidFill>
                    <a:srgbClr val="3F3F3F"/>
                  </a:solidFill>
                  <a:latin typeface="Proxima Nova Th" panose="02000506030000020004" pitchFamily="50" charset="0"/>
                </a:rPr>
                <a:t>Time</a:t>
              </a:r>
            </a:p>
          </p:txBody>
        </p:sp>
        <p:sp>
          <p:nvSpPr>
            <p:cNvPr id="40" name="TextBox 39">
              <a:extLst>
                <a:ext uri="{FF2B5EF4-FFF2-40B4-BE49-F238E27FC236}">
                  <a16:creationId xmlns:a16="http://schemas.microsoft.com/office/drawing/2014/main" id="{D4BBC63B-1628-4876-9953-81EE09388F13}"/>
                </a:ext>
              </a:extLst>
            </p:cNvPr>
            <p:cNvSpPr txBox="1"/>
            <p:nvPr/>
          </p:nvSpPr>
          <p:spPr>
            <a:xfrm>
              <a:off x="1451093" y="1269952"/>
              <a:ext cx="491732" cy="369332"/>
            </a:xfrm>
            <a:prstGeom prst="rect">
              <a:avLst/>
            </a:prstGeom>
            <a:noFill/>
          </p:spPr>
          <p:txBody>
            <a:bodyPr wrap="square" rtlCol="0">
              <a:spAutoFit/>
            </a:bodyPr>
            <a:lstStyle/>
            <a:p>
              <a:pPr algn="ctr"/>
              <a:r>
                <a:rPr lang="en-CA">
                  <a:solidFill>
                    <a:srgbClr val="3F3F3F"/>
                  </a:solidFill>
                  <a:latin typeface="Proxima Nova Th" panose="02000506030000020004" pitchFamily="50" charset="0"/>
                </a:rPr>
                <a:t>$</a:t>
              </a:r>
            </a:p>
          </p:txBody>
        </p:sp>
        <p:sp>
          <p:nvSpPr>
            <p:cNvPr id="41" name="TextBox 40">
              <a:extLst>
                <a:ext uri="{FF2B5EF4-FFF2-40B4-BE49-F238E27FC236}">
                  <a16:creationId xmlns:a16="http://schemas.microsoft.com/office/drawing/2014/main" id="{D03FDB42-1CB7-4B04-AB5E-304FBD1153CC}"/>
                </a:ext>
              </a:extLst>
            </p:cNvPr>
            <p:cNvSpPr txBox="1"/>
            <p:nvPr/>
          </p:nvSpPr>
          <p:spPr>
            <a:xfrm>
              <a:off x="5101662" y="4235014"/>
              <a:ext cx="1895448" cy="338554"/>
            </a:xfrm>
            <a:prstGeom prst="rect">
              <a:avLst/>
            </a:prstGeom>
            <a:solidFill>
              <a:srgbClr val="FFFFFF">
                <a:alpha val="50196"/>
              </a:srgbClr>
            </a:solidFill>
            <a:ln>
              <a:noFill/>
            </a:ln>
          </p:spPr>
          <p:txBody>
            <a:bodyPr wrap="square" rtlCol="0" anchor="ctr">
              <a:spAutoFit/>
            </a:bodyPr>
            <a:lstStyle/>
            <a:p>
              <a:pPr algn="ctr"/>
              <a:r>
                <a:rPr lang="en-CA" sz="1600">
                  <a:solidFill>
                    <a:srgbClr val="3F3F3F"/>
                  </a:solidFill>
                  <a:latin typeface="Proxima Nova Th" panose="02000506030000020004" pitchFamily="50" charset="0"/>
                </a:rPr>
                <a:t>Current Funding</a:t>
              </a:r>
            </a:p>
          </p:txBody>
        </p:sp>
        <p:sp>
          <p:nvSpPr>
            <p:cNvPr id="42" name="TextBox 41">
              <a:extLst>
                <a:ext uri="{FF2B5EF4-FFF2-40B4-BE49-F238E27FC236}">
                  <a16:creationId xmlns:a16="http://schemas.microsoft.com/office/drawing/2014/main" id="{AC47E257-7D53-41A5-A49B-A283260D1B71}"/>
                </a:ext>
              </a:extLst>
            </p:cNvPr>
            <p:cNvSpPr txBox="1"/>
            <p:nvPr/>
          </p:nvSpPr>
          <p:spPr>
            <a:xfrm>
              <a:off x="4474269" y="3098831"/>
              <a:ext cx="2522841" cy="338554"/>
            </a:xfrm>
            <a:prstGeom prst="rect">
              <a:avLst/>
            </a:prstGeom>
            <a:solidFill>
              <a:srgbClr val="FFFFFF">
                <a:alpha val="50196"/>
              </a:srgbClr>
            </a:solidFill>
            <a:ln>
              <a:noFill/>
            </a:ln>
          </p:spPr>
          <p:txBody>
            <a:bodyPr wrap="square" rtlCol="0" anchor="ctr">
              <a:spAutoFit/>
            </a:bodyPr>
            <a:lstStyle/>
            <a:p>
              <a:pPr algn="ctr"/>
              <a:r>
                <a:rPr lang="en-CA" sz="1600">
                  <a:solidFill>
                    <a:srgbClr val="009BBF"/>
                  </a:solidFill>
                  <a:latin typeface="Proxima Nova Th" panose="02000506030000020004" pitchFamily="50" charset="0"/>
                </a:rPr>
                <a:t>Risk &amp; Level of Service</a:t>
              </a:r>
            </a:p>
          </p:txBody>
        </p:sp>
        <p:sp>
          <p:nvSpPr>
            <p:cNvPr id="43" name="TextBox 42">
              <a:extLst>
                <a:ext uri="{FF2B5EF4-FFF2-40B4-BE49-F238E27FC236}">
                  <a16:creationId xmlns:a16="http://schemas.microsoft.com/office/drawing/2014/main" id="{85EF7442-D0CE-4157-A511-4A2E031A2DBB}"/>
                </a:ext>
              </a:extLst>
            </p:cNvPr>
            <p:cNvSpPr txBox="1"/>
            <p:nvPr/>
          </p:nvSpPr>
          <p:spPr>
            <a:xfrm>
              <a:off x="5101662" y="1934257"/>
              <a:ext cx="1895448" cy="338554"/>
            </a:xfrm>
            <a:prstGeom prst="rect">
              <a:avLst/>
            </a:prstGeom>
            <a:solidFill>
              <a:schemeClr val="bg1">
                <a:lumMod val="95000"/>
                <a:alpha val="50196"/>
              </a:schemeClr>
            </a:solidFill>
            <a:ln>
              <a:noFill/>
            </a:ln>
          </p:spPr>
          <p:txBody>
            <a:bodyPr wrap="square" rtlCol="0" anchor="ctr">
              <a:spAutoFit/>
            </a:bodyPr>
            <a:lstStyle/>
            <a:p>
              <a:pPr algn="ctr"/>
              <a:r>
                <a:rPr lang="en-CA" sz="1600">
                  <a:solidFill>
                    <a:srgbClr val="3F3F3F"/>
                  </a:solidFill>
                  <a:latin typeface="Proxima Nova Th" panose="02000506030000020004" pitchFamily="50" charset="0"/>
                </a:rPr>
                <a:t>Life Cycle</a:t>
              </a:r>
            </a:p>
          </p:txBody>
        </p:sp>
        <p:grpSp>
          <p:nvGrpSpPr>
            <p:cNvPr id="44" name="Group 43">
              <a:extLst>
                <a:ext uri="{FF2B5EF4-FFF2-40B4-BE49-F238E27FC236}">
                  <a16:creationId xmlns:a16="http://schemas.microsoft.com/office/drawing/2014/main" id="{5D7202D1-2D34-4067-BE09-00795248A07E}"/>
                </a:ext>
              </a:extLst>
            </p:cNvPr>
            <p:cNvGrpSpPr/>
            <p:nvPr/>
          </p:nvGrpSpPr>
          <p:grpSpPr>
            <a:xfrm flipH="1">
              <a:off x="6805913" y="3016065"/>
              <a:ext cx="724013" cy="698814"/>
              <a:chOff x="8564346" y="6207747"/>
              <a:chExt cx="2272262" cy="2193173"/>
            </a:xfrm>
            <a:solidFill>
              <a:srgbClr val="009BBF"/>
            </a:solidFill>
          </p:grpSpPr>
          <p:sp>
            <p:nvSpPr>
              <p:cNvPr id="45" name="Google Shape;10788;p50">
                <a:extLst>
                  <a:ext uri="{FF2B5EF4-FFF2-40B4-BE49-F238E27FC236}">
                    <a16:creationId xmlns:a16="http://schemas.microsoft.com/office/drawing/2014/main" id="{D3F9375F-DA14-47ED-AA37-3997E122F105}"/>
                  </a:ext>
                </a:extLst>
              </p:cNvPr>
              <p:cNvSpPr/>
              <p:nvPr/>
            </p:nvSpPr>
            <p:spPr>
              <a:xfrm>
                <a:off x="8564346" y="6207747"/>
                <a:ext cx="2272262" cy="2193173"/>
              </a:xfrm>
              <a:custGeom>
                <a:avLst/>
                <a:gdLst/>
                <a:ahLst/>
                <a:cxnLst/>
                <a:rect l="l" t="t" r="r" b="b"/>
                <a:pathLst>
                  <a:path w="10228" h="9872" extrusionOk="0">
                    <a:moveTo>
                      <a:pt x="3918" y="5704"/>
                    </a:moveTo>
                    <a:cubicBezTo>
                      <a:pt x="3941" y="5752"/>
                      <a:pt x="3989" y="5811"/>
                      <a:pt x="4049" y="5847"/>
                    </a:cubicBezTo>
                    <a:cubicBezTo>
                      <a:pt x="4096" y="5895"/>
                      <a:pt x="4156" y="5942"/>
                      <a:pt x="4203" y="5990"/>
                    </a:cubicBezTo>
                    <a:lnTo>
                      <a:pt x="3430" y="6764"/>
                    </a:lnTo>
                    <a:lnTo>
                      <a:pt x="3144" y="6478"/>
                    </a:lnTo>
                    <a:lnTo>
                      <a:pt x="3918" y="5704"/>
                    </a:lnTo>
                    <a:close/>
                    <a:moveTo>
                      <a:pt x="6466" y="1"/>
                    </a:moveTo>
                    <a:cubicBezTo>
                      <a:pt x="5537" y="1"/>
                      <a:pt x="4692" y="358"/>
                      <a:pt x="4037" y="1001"/>
                    </a:cubicBezTo>
                    <a:cubicBezTo>
                      <a:pt x="3394" y="1644"/>
                      <a:pt x="3037" y="2501"/>
                      <a:pt x="3037" y="3430"/>
                    </a:cubicBezTo>
                    <a:cubicBezTo>
                      <a:pt x="3037" y="4156"/>
                      <a:pt x="3263" y="4859"/>
                      <a:pt x="3691" y="5430"/>
                    </a:cubicBezTo>
                    <a:lnTo>
                      <a:pt x="2894" y="6240"/>
                    </a:lnTo>
                    <a:lnTo>
                      <a:pt x="2846" y="6192"/>
                    </a:lnTo>
                    <a:cubicBezTo>
                      <a:pt x="2816" y="6162"/>
                      <a:pt x="2772" y="6148"/>
                      <a:pt x="2727" y="6148"/>
                    </a:cubicBezTo>
                    <a:cubicBezTo>
                      <a:pt x="2682" y="6148"/>
                      <a:pt x="2638" y="6162"/>
                      <a:pt x="2608" y="6192"/>
                    </a:cubicBezTo>
                    <a:lnTo>
                      <a:pt x="1501" y="7288"/>
                    </a:lnTo>
                    <a:cubicBezTo>
                      <a:pt x="1441" y="7347"/>
                      <a:pt x="1441" y="7466"/>
                      <a:pt x="1501" y="7538"/>
                    </a:cubicBezTo>
                    <a:cubicBezTo>
                      <a:pt x="1530" y="7561"/>
                      <a:pt x="1575" y="7573"/>
                      <a:pt x="1620" y="7573"/>
                    </a:cubicBezTo>
                    <a:cubicBezTo>
                      <a:pt x="1664" y="7573"/>
                      <a:pt x="1709" y="7561"/>
                      <a:pt x="1739" y="7538"/>
                    </a:cubicBezTo>
                    <a:lnTo>
                      <a:pt x="2727" y="6549"/>
                    </a:lnTo>
                    <a:lnTo>
                      <a:pt x="2775" y="6597"/>
                    </a:lnTo>
                    <a:lnTo>
                      <a:pt x="3287" y="7121"/>
                    </a:lnTo>
                    <a:lnTo>
                      <a:pt x="3334" y="7157"/>
                    </a:lnTo>
                    <a:lnTo>
                      <a:pt x="1048" y="9455"/>
                    </a:lnTo>
                    <a:lnTo>
                      <a:pt x="417" y="8824"/>
                    </a:lnTo>
                    <a:lnTo>
                      <a:pt x="1251" y="7990"/>
                    </a:lnTo>
                    <a:cubicBezTo>
                      <a:pt x="1310" y="7931"/>
                      <a:pt x="1310" y="7811"/>
                      <a:pt x="1251" y="7752"/>
                    </a:cubicBezTo>
                    <a:cubicBezTo>
                      <a:pt x="1221" y="7722"/>
                      <a:pt x="1176" y="7707"/>
                      <a:pt x="1132" y="7707"/>
                    </a:cubicBezTo>
                    <a:cubicBezTo>
                      <a:pt x="1087" y="7707"/>
                      <a:pt x="1042" y="7722"/>
                      <a:pt x="1013" y="7752"/>
                    </a:cubicBezTo>
                    <a:lnTo>
                      <a:pt x="48" y="8716"/>
                    </a:lnTo>
                    <a:cubicBezTo>
                      <a:pt x="12" y="8752"/>
                      <a:pt x="1" y="8800"/>
                      <a:pt x="1" y="8835"/>
                    </a:cubicBezTo>
                    <a:cubicBezTo>
                      <a:pt x="1" y="8883"/>
                      <a:pt x="12" y="8931"/>
                      <a:pt x="48" y="8954"/>
                    </a:cubicBezTo>
                    <a:lnTo>
                      <a:pt x="905" y="9824"/>
                    </a:lnTo>
                    <a:cubicBezTo>
                      <a:pt x="941" y="9847"/>
                      <a:pt x="989" y="9871"/>
                      <a:pt x="1024" y="9871"/>
                    </a:cubicBezTo>
                    <a:cubicBezTo>
                      <a:pt x="1072" y="9871"/>
                      <a:pt x="1120" y="9847"/>
                      <a:pt x="1144" y="9824"/>
                    </a:cubicBezTo>
                    <a:lnTo>
                      <a:pt x="3691" y="7276"/>
                    </a:lnTo>
                    <a:cubicBezTo>
                      <a:pt x="3727" y="7252"/>
                      <a:pt x="3739" y="7204"/>
                      <a:pt x="3739" y="7157"/>
                    </a:cubicBezTo>
                    <a:cubicBezTo>
                      <a:pt x="3739" y="7109"/>
                      <a:pt x="3715" y="7073"/>
                      <a:pt x="3691" y="7038"/>
                    </a:cubicBezTo>
                    <a:lnTo>
                      <a:pt x="3644" y="6990"/>
                    </a:lnTo>
                    <a:lnTo>
                      <a:pt x="4453" y="6192"/>
                    </a:lnTo>
                    <a:cubicBezTo>
                      <a:pt x="4942" y="6549"/>
                      <a:pt x="5537" y="6776"/>
                      <a:pt x="6144" y="6835"/>
                    </a:cubicBezTo>
                    <a:lnTo>
                      <a:pt x="6168" y="6835"/>
                    </a:lnTo>
                    <a:cubicBezTo>
                      <a:pt x="6251" y="6835"/>
                      <a:pt x="6323" y="6776"/>
                      <a:pt x="6323" y="6680"/>
                    </a:cubicBezTo>
                    <a:cubicBezTo>
                      <a:pt x="6347" y="6597"/>
                      <a:pt x="6263" y="6502"/>
                      <a:pt x="6180" y="6502"/>
                    </a:cubicBezTo>
                    <a:cubicBezTo>
                      <a:pt x="5465" y="6442"/>
                      <a:pt x="4799" y="6121"/>
                      <a:pt x="4287" y="5609"/>
                    </a:cubicBezTo>
                    <a:cubicBezTo>
                      <a:pt x="4192" y="5525"/>
                      <a:pt x="4120" y="5430"/>
                      <a:pt x="4049" y="5347"/>
                    </a:cubicBezTo>
                    <a:cubicBezTo>
                      <a:pt x="3620" y="4787"/>
                      <a:pt x="3382" y="4132"/>
                      <a:pt x="3382" y="3418"/>
                    </a:cubicBezTo>
                    <a:cubicBezTo>
                      <a:pt x="3382" y="2608"/>
                      <a:pt x="3703" y="1835"/>
                      <a:pt x="4287" y="1239"/>
                    </a:cubicBezTo>
                    <a:cubicBezTo>
                      <a:pt x="4870" y="656"/>
                      <a:pt x="5644" y="322"/>
                      <a:pt x="6478" y="322"/>
                    </a:cubicBezTo>
                    <a:cubicBezTo>
                      <a:pt x="7299" y="322"/>
                      <a:pt x="8073" y="656"/>
                      <a:pt x="8668" y="1239"/>
                    </a:cubicBezTo>
                    <a:cubicBezTo>
                      <a:pt x="9871" y="2442"/>
                      <a:pt x="9871" y="4394"/>
                      <a:pt x="8668" y="5597"/>
                    </a:cubicBezTo>
                    <a:cubicBezTo>
                      <a:pt x="8156" y="6097"/>
                      <a:pt x="7537" y="6395"/>
                      <a:pt x="6835" y="6478"/>
                    </a:cubicBezTo>
                    <a:cubicBezTo>
                      <a:pt x="6739" y="6490"/>
                      <a:pt x="6668" y="6561"/>
                      <a:pt x="6680" y="6668"/>
                    </a:cubicBezTo>
                    <a:cubicBezTo>
                      <a:pt x="6702" y="6757"/>
                      <a:pt x="6765" y="6825"/>
                      <a:pt x="6859" y="6825"/>
                    </a:cubicBezTo>
                    <a:cubicBezTo>
                      <a:pt x="6867" y="6825"/>
                      <a:pt x="6874" y="6824"/>
                      <a:pt x="6882" y="6823"/>
                    </a:cubicBezTo>
                    <a:cubicBezTo>
                      <a:pt x="7656" y="6728"/>
                      <a:pt x="8371" y="6383"/>
                      <a:pt x="8918" y="5835"/>
                    </a:cubicBezTo>
                    <a:cubicBezTo>
                      <a:pt x="10228" y="4513"/>
                      <a:pt x="10228" y="2335"/>
                      <a:pt x="8883" y="1001"/>
                    </a:cubicBezTo>
                    <a:cubicBezTo>
                      <a:pt x="8252" y="358"/>
                      <a:pt x="7382" y="1"/>
                      <a:pt x="64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789;p50">
                <a:extLst>
                  <a:ext uri="{FF2B5EF4-FFF2-40B4-BE49-F238E27FC236}">
                    <a16:creationId xmlns:a16="http://schemas.microsoft.com/office/drawing/2014/main" id="{93218758-E4EF-4A98-A1B7-9246E8CF8817}"/>
                  </a:ext>
                </a:extLst>
              </p:cNvPr>
              <p:cNvSpPr/>
              <p:nvPr/>
            </p:nvSpPr>
            <p:spPr>
              <a:xfrm>
                <a:off x="9352569" y="6374592"/>
                <a:ext cx="1301640" cy="1190335"/>
              </a:xfrm>
              <a:custGeom>
                <a:avLst/>
                <a:gdLst/>
                <a:ahLst/>
                <a:cxnLst/>
                <a:rect l="l" t="t" r="r" b="b"/>
                <a:pathLst>
                  <a:path w="5859" h="5358" extrusionOk="0">
                    <a:moveTo>
                      <a:pt x="2918" y="333"/>
                    </a:moveTo>
                    <a:cubicBezTo>
                      <a:pt x="3513" y="333"/>
                      <a:pt x="4108" y="560"/>
                      <a:pt x="4561" y="1024"/>
                    </a:cubicBezTo>
                    <a:cubicBezTo>
                      <a:pt x="5489" y="1929"/>
                      <a:pt x="5489" y="3417"/>
                      <a:pt x="4561" y="4322"/>
                    </a:cubicBezTo>
                    <a:cubicBezTo>
                      <a:pt x="4108" y="4780"/>
                      <a:pt x="3510" y="5010"/>
                      <a:pt x="2912" y="5010"/>
                    </a:cubicBezTo>
                    <a:cubicBezTo>
                      <a:pt x="2313" y="5010"/>
                      <a:pt x="1715" y="4780"/>
                      <a:pt x="1263" y="4322"/>
                    </a:cubicBezTo>
                    <a:cubicBezTo>
                      <a:pt x="346" y="3417"/>
                      <a:pt x="346" y="1929"/>
                      <a:pt x="1263" y="1024"/>
                    </a:cubicBezTo>
                    <a:cubicBezTo>
                      <a:pt x="1727" y="560"/>
                      <a:pt x="2322" y="333"/>
                      <a:pt x="2918" y="333"/>
                    </a:cubicBezTo>
                    <a:close/>
                    <a:moveTo>
                      <a:pt x="2930" y="0"/>
                    </a:moveTo>
                    <a:cubicBezTo>
                      <a:pt x="2245" y="0"/>
                      <a:pt x="1560" y="262"/>
                      <a:pt x="1036" y="786"/>
                    </a:cubicBezTo>
                    <a:cubicBezTo>
                      <a:pt x="1" y="1822"/>
                      <a:pt x="1" y="3524"/>
                      <a:pt x="1036" y="4560"/>
                    </a:cubicBezTo>
                    <a:cubicBezTo>
                      <a:pt x="1560" y="5084"/>
                      <a:pt x="2239" y="5358"/>
                      <a:pt x="2930" y="5358"/>
                    </a:cubicBezTo>
                    <a:cubicBezTo>
                      <a:pt x="3608" y="5358"/>
                      <a:pt x="4299" y="5084"/>
                      <a:pt x="4823" y="4560"/>
                    </a:cubicBezTo>
                    <a:cubicBezTo>
                      <a:pt x="5858" y="3524"/>
                      <a:pt x="5858" y="1822"/>
                      <a:pt x="4823" y="786"/>
                    </a:cubicBezTo>
                    <a:cubicBezTo>
                      <a:pt x="4299" y="262"/>
                      <a:pt x="3614" y="0"/>
                      <a:pt x="29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53" name="Straight Arrow Connector 52">
            <a:extLst>
              <a:ext uri="{FF2B5EF4-FFF2-40B4-BE49-F238E27FC236}">
                <a16:creationId xmlns:a16="http://schemas.microsoft.com/office/drawing/2014/main" id="{0F0B00D9-44E3-480A-BE9F-6B3584FD3F9D}"/>
              </a:ext>
            </a:extLst>
          </p:cNvPr>
          <p:cNvCxnSpPr/>
          <p:nvPr/>
        </p:nvCxnSpPr>
        <p:spPr>
          <a:xfrm flipV="1">
            <a:off x="1833880" y="3464560"/>
            <a:ext cx="4795520" cy="1087120"/>
          </a:xfrm>
          <a:prstGeom prst="straightConnector1">
            <a:avLst/>
          </a:prstGeom>
          <a:ln>
            <a:solidFill>
              <a:schemeClr val="tx1"/>
            </a:solidFill>
            <a:tailEnd type="triangle"/>
          </a:ln>
        </p:spPr>
        <p:style>
          <a:lnRef idx="1">
            <a:schemeClr val="accent6"/>
          </a:lnRef>
          <a:fillRef idx="0">
            <a:schemeClr val="accent6"/>
          </a:fillRef>
          <a:effectRef idx="0">
            <a:schemeClr val="accent6"/>
          </a:effectRef>
          <a:fontRef idx="minor">
            <a:schemeClr val="tx1"/>
          </a:fontRef>
        </p:style>
      </p:cxnSp>
      <p:sp>
        <p:nvSpPr>
          <p:cNvPr id="54" name="Action Button: Help 53">
            <a:hlinkClick r:id="" action="ppaction://noaction" highlightClick="1"/>
            <a:extLst>
              <a:ext uri="{FF2B5EF4-FFF2-40B4-BE49-F238E27FC236}">
                <a16:creationId xmlns:a16="http://schemas.microsoft.com/office/drawing/2014/main" id="{F9ADE13C-C643-4E97-9CFF-192F973D3A8B}"/>
              </a:ext>
            </a:extLst>
          </p:cNvPr>
          <p:cNvSpPr/>
          <p:nvPr/>
        </p:nvSpPr>
        <p:spPr>
          <a:xfrm>
            <a:off x="4059583" y="3733800"/>
            <a:ext cx="510209" cy="591470"/>
          </a:xfrm>
          <a:prstGeom prst="actionButtonHelp">
            <a:avLst/>
          </a:prstGeom>
          <a:solidFill>
            <a:schemeClr val="bg1"/>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5053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fade">
                                      <p:cBhvr>
                                        <p:cTn id="14" dur="1000"/>
                                        <p:tgtEl>
                                          <p:spTgt spid="54"/>
                                        </p:tgtEl>
                                      </p:cBhvr>
                                    </p:animEffect>
                                    <p:anim calcmode="lin" valueType="num">
                                      <p:cBhvr>
                                        <p:cTn id="15" dur="1000" fill="hold"/>
                                        <p:tgtEl>
                                          <p:spTgt spid="54"/>
                                        </p:tgtEl>
                                        <p:attrNameLst>
                                          <p:attrName>ppt_x</p:attrName>
                                        </p:attrNameLst>
                                      </p:cBhvr>
                                      <p:tavLst>
                                        <p:tav tm="0">
                                          <p:val>
                                            <p:strVal val="#ppt_x"/>
                                          </p:val>
                                        </p:tav>
                                        <p:tav tm="100000">
                                          <p:val>
                                            <p:strVal val="#ppt_x"/>
                                          </p:val>
                                        </p:tav>
                                      </p:tavLst>
                                    </p:anim>
                                    <p:anim calcmode="lin" valueType="num">
                                      <p:cBhvr>
                                        <p:cTn id="16" dur="1000" fill="hold"/>
                                        <p:tgtEl>
                                          <p:spTgt spid="5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1000"/>
                                        <p:tgtEl>
                                          <p:spTgt spid="53"/>
                                        </p:tgtEl>
                                      </p:cBhvr>
                                    </p:animEffect>
                                    <p:anim calcmode="lin" valueType="num">
                                      <p:cBhvr>
                                        <p:cTn id="20" dur="1000" fill="hold"/>
                                        <p:tgtEl>
                                          <p:spTgt spid="53"/>
                                        </p:tgtEl>
                                        <p:attrNameLst>
                                          <p:attrName>ppt_x</p:attrName>
                                        </p:attrNameLst>
                                      </p:cBhvr>
                                      <p:tavLst>
                                        <p:tav tm="0">
                                          <p:val>
                                            <p:strVal val="#ppt_x"/>
                                          </p:val>
                                        </p:tav>
                                        <p:tav tm="100000">
                                          <p:val>
                                            <p:strVal val="#ppt_x"/>
                                          </p:val>
                                        </p:tav>
                                      </p:tavLst>
                                    </p:anim>
                                    <p:anim calcmode="lin" valueType="num">
                                      <p:cBhvr>
                                        <p:cTn id="21"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ain traveling down train tracks near a field&#10;&#10;Description automatically generated">
            <a:extLst>
              <a:ext uri="{FF2B5EF4-FFF2-40B4-BE49-F238E27FC236}">
                <a16:creationId xmlns:a16="http://schemas.microsoft.com/office/drawing/2014/main" id="{770D762B-2998-4379-BD11-C0625252DE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5" name="Title 1">
            <a:extLst>
              <a:ext uri="{FF2B5EF4-FFF2-40B4-BE49-F238E27FC236}">
                <a16:creationId xmlns:a16="http://schemas.microsoft.com/office/drawing/2014/main" id="{6B651D0B-189A-490D-AAD2-00E600C18636}"/>
              </a:ext>
            </a:extLst>
          </p:cNvPr>
          <p:cNvSpPr txBox="1">
            <a:spLocks/>
          </p:cNvSpPr>
          <p:nvPr/>
        </p:nvSpPr>
        <p:spPr>
          <a:xfrm>
            <a:off x="1171336" y="3635171"/>
            <a:ext cx="6801324" cy="646437"/>
          </a:xfrm>
          <a:prstGeom prst="rect">
            <a:avLst/>
          </a:prstGeom>
          <a:solidFill>
            <a:srgbClr val="009BBF">
              <a:alpha val="69804"/>
            </a:srgbClr>
          </a:solidFill>
        </p:spPr>
        <p:txBody>
          <a:bodyPr vert="horz" lIns="91436" tIns="45718" rIns="91436" bIns="45718" rtlCol="0" anchor="ctr">
            <a:normAutofit/>
          </a:bodyPr>
          <a:lstStyle>
            <a:lvl1pPr algn="l" defTabSz="685584" rtl="0" eaLnBrk="1" latinLnBrk="0" hangingPunct="1">
              <a:spcBef>
                <a:spcPct val="0"/>
              </a:spcBef>
              <a:buNone/>
              <a:defRPr sz="1799" kern="1200">
                <a:solidFill>
                  <a:schemeClr val="tx1">
                    <a:lumMod val="65000"/>
                    <a:lumOff val="35000"/>
                  </a:schemeClr>
                </a:solidFill>
                <a:latin typeface="+mj-lt"/>
                <a:ea typeface="+mj-ea"/>
                <a:cs typeface="+mj-cs"/>
              </a:defRPr>
            </a:lvl1pPr>
          </a:lstStyle>
          <a:p>
            <a:pPr algn="ctr"/>
            <a:r>
              <a:rPr lang="en-US" sz="2000" dirty="0">
                <a:solidFill>
                  <a:schemeClr val="bg1"/>
                </a:solidFill>
                <a:latin typeface="Proxima Nova Th" panose="02000506030000020004" pitchFamily="50" charset="0"/>
              </a:rPr>
              <a:t>Long-Term Financial Strategy For Asset Replacement</a:t>
            </a:r>
          </a:p>
        </p:txBody>
      </p:sp>
    </p:spTree>
    <p:extLst>
      <p:ext uri="{BB962C8B-B14F-4D97-AF65-F5344CB8AC3E}">
        <p14:creationId xmlns:p14="http://schemas.microsoft.com/office/powerpoint/2010/main" val="15711336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 name="Rectangle 1">
            <a:extLst>
              <a:ext uri="{FF2B5EF4-FFF2-40B4-BE49-F238E27FC236}">
                <a16:creationId xmlns:a16="http://schemas.microsoft.com/office/drawing/2014/main" id="{27846E54-2EB1-4652-A1AE-B9E1EAD89325}"/>
              </a:ext>
            </a:extLst>
          </p:cNvPr>
          <p:cNvSpPr/>
          <p:nvPr/>
        </p:nvSpPr>
        <p:spPr>
          <a:xfrm>
            <a:off x="5070763" y="5482847"/>
            <a:ext cx="4072028" cy="1369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00B293DF-043C-413D-B20D-DFBE250EE8B1}"/>
              </a:ext>
            </a:extLst>
          </p:cNvPr>
          <p:cNvPicPr>
            <a:picLocks noChangeAspect="1"/>
          </p:cNvPicPr>
          <p:nvPr/>
        </p:nvPicPr>
        <p:blipFill>
          <a:blip r:embed="rId3"/>
          <a:stretch>
            <a:fillRect/>
          </a:stretch>
        </p:blipFill>
        <p:spPr>
          <a:xfrm>
            <a:off x="1856936" y="669912"/>
            <a:ext cx="5599520" cy="6068514"/>
          </a:xfrm>
          <a:prstGeom prst="rect">
            <a:avLst/>
          </a:prstGeom>
        </p:spPr>
      </p:pic>
      <p:sp>
        <p:nvSpPr>
          <p:cNvPr id="6" name="Title 1">
            <a:extLst>
              <a:ext uri="{FF2B5EF4-FFF2-40B4-BE49-F238E27FC236}">
                <a16:creationId xmlns:a16="http://schemas.microsoft.com/office/drawing/2014/main" id="{86B0F816-37C5-4D26-9A38-057BDA9E5433}"/>
              </a:ext>
            </a:extLst>
          </p:cNvPr>
          <p:cNvSpPr>
            <a:spLocks noGrp="1"/>
          </p:cNvSpPr>
          <p:nvPr>
            <p:ph type="title"/>
          </p:nvPr>
        </p:nvSpPr>
        <p:spPr>
          <a:xfrm>
            <a:off x="339214" y="127256"/>
            <a:ext cx="8229602" cy="711081"/>
          </a:xfrm>
        </p:spPr>
        <p:txBody>
          <a:bodyPr>
            <a:normAutofit fontScale="90000"/>
          </a:bodyPr>
          <a:lstStyle/>
          <a:p>
            <a:r>
              <a:rPr lang="en-US" sz="2400" b="1" dirty="0">
                <a:latin typeface="Proxima Nova Th" panose="02000506030000020004" pitchFamily="50" charset="0"/>
              </a:rPr>
              <a:t>Long-Term Financial Strategy For Asset Replacement</a:t>
            </a:r>
          </a:p>
        </p:txBody>
      </p:sp>
    </p:spTree>
    <p:extLst>
      <p:ext uri="{BB962C8B-B14F-4D97-AF65-F5344CB8AC3E}">
        <p14:creationId xmlns:p14="http://schemas.microsoft.com/office/powerpoint/2010/main" val="19013002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4" name="Picture 3" descr="A picture containing person, sitting, man, table&#10;&#10;Description automatically generated">
            <a:extLst>
              <a:ext uri="{FF2B5EF4-FFF2-40B4-BE49-F238E27FC236}">
                <a16:creationId xmlns:a16="http://schemas.microsoft.com/office/drawing/2014/main" id="{0F5BF343-98AA-4D0D-A1F8-6885FD3B5B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5" name="Title 1">
            <a:extLst>
              <a:ext uri="{FF2B5EF4-FFF2-40B4-BE49-F238E27FC236}">
                <a16:creationId xmlns:a16="http://schemas.microsoft.com/office/drawing/2014/main" id="{5BC397F1-A69D-4936-8FB9-E82EC3C7B88A}"/>
              </a:ext>
            </a:extLst>
          </p:cNvPr>
          <p:cNvSpPr txBox="1">
            <a:spLocks/>
          </p:cNvSpPr>
          <p:nvPr/>
        </p:nvSpPr>
        <p:spPr>
          <a:xfrm>
            <a:off x="2017031" y="3635171"/>
            <a:ext cx="5109935" cy="646437"/>
          </a:xfrm>
          <a:prstGeom prst="rect">
            <a:avLst/>
          </a:prstGeom>
          <a:solidFill>
            <a:srgbClr val="009BBF"/>
          </a:solidFill>
        </p:spPr>
        <p:txBody>
          <a:bodyPr vert="horz" lIns="91436" tIns="45718" rIns="91436" bIns="45718" rtlCol="0" anchor="ctr">
            <a:normAutofit/>
          </a:bodyPr>
          <a:lstStyle>
            <a:lvl1pPr algn="l" defTabSz="685584" rtl="0" eaLnBrk="1" latinLnBrk="0" hangingPunct="1">
              <a:spcBef>
                <a:spcPct val="0"/>
              </a:spcBef>
              <a:buNone/>
              <a:defRPr sz="1799" kern="1200">
                <a:solidFill>
                  <a:schemeClr val="tx1">
                    <a:lumMod val="65000"/>
                    <a:lumOff val="35000"/>
                  </a:schemeClr>
                </a:solidFill>
                <a:latin typeface="+mj-lt"/>
                <a:ea typeface="+mj-ea"/>
                <a:cs typeface="+mj-cs"/>
              </a:defRPr>
            </a:lvl1pPr>
          </a:lstStyle>
          <a:p>
            <a:pPr algn="ctr"/>
            <a:r>
              <a:rPr lang="en-CA" sz="2000" dirty="0">
                <a:solidFill>
                  <a:schemeClr val="bg1"/>
                </a:solidFill>
                <a:latin typeface="Proxima Nova Th" panose="02000506030000020004" pitchFamily="50" charset="0"/>
              </a:rPr>
              <a:t>Compelling Councils to Think Long-Term</a:t>
            </a:r>
          </a:p>
        </p:txBody>
      </p:sp>
    </p:spTree>
    <p:extLst>
      <p:ext uri="{BB962C8B-B14F-4D97-AF65-F5344CB8AC3E}">
        <p14:creationId xmlns:p14="http://schemas.microsoft.com/office/powerpoint/2010/main" val="9406122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5" name="Picture 4" descr="A close up of a rock&#10;&#10;Description automatically generated">
            <a:extLst>
              <a:ext uri="{FF2B5EF4-FFF2-40B4-BE49-F238E27FC236}">
                <a16:creationId xmlns:a16="http://schemas.microsoft.com/office/drawing/2014/main" id="{52E0F370-345D-4414-9600-A297271FB0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3999" cy="6858000"/>
          </a:xfrm>
          <a:prstGeom prst="rect">
            <a:avLst/>
          </a:prstGeom>
        </p:spPr>
      </p:pic>
      <p:sp>
        <p:nvSpPr>
          <p:cNvPr id="6" name="Title 1">
            <a:extLst>
              <a:ext uri="{FF2B5EF4-FFF2-40B4-BE49-F238E27FC236}">
                <a16:creationId xmlns:a16="http://schemas.microsoft.com/office/drawing/2014/main" id="{65A2AE9B-591A-4330-8B5A-A8B3BAC685D4}"/>
              </a:ext>
            </a:extLst>
          </p:cNvPr>
          <p:cNvSpPr txBox="1">
            <a:spLocks/>
          </p:cNvSpPr>
          <p:nvPr/>
        </p:nvSpPr>
        <p:spPr>
          <a:xfrm>
            <a:off x="2017031" y="3635171"/>
            <a:ext cx="5109935" cy="646437"/>
          </a:xfrm>
          <a:prstGeom prst="rect">
            <a:avLst/>
          </a:prstGeom>
          <a:solidFill>
            <a:srgbClr val="009BBF">
              <a:alpha val="80000"/>
            </a:srgbClr>
          </a:solidFill>
        </p:spPr>
        <p:txBody>
          <a:bodyPr vert="horz" lIns="91436" tIns="45718" rIns="91436" bIns="45718" rtlCol="0" anchor="ctr">
            <a:normAutofit/>
          </a:bodyPr>
          <a:lstStyle>
            <a:lvl1pPr algn="l" defTabSz="685584" rtl="0" eaLnBrk="1" latinLnBrk="0" hangingPunct="1">
              <a:spcBef>
                <a:spcPct val="0"/>
              </a:spcBef>
              <a:buNone/>
              <a:defRPr sz="1799" kern="1200">
                <a:solidFill>
                  <a:schemeClr val="tx1">
                    <a:lumMod val="65000"/>
                    <a:lumOff val="35000"/>
                  </a:schemeClr>
                </a:solidFill>
                <a:latin typeface="+mj-lt"/>
                <a:ea typeface="+mj-ea"/>
                <a:cs typeface="+mj-cs"/>
              </a:defRPr>
            </a:lvl1pPr>
          </a:lstStyle>
          <a:p>
            <a:pPr algn="ctr"/>
            <a:r>
              <a:rPr lang="en-CA" sz="2000" dirty="0">
                <a:solidFill>
                  <a:schemeClr val="bg1"/>
                </a:solidFill>
                <a:latin typeface="Proxima Nova Th" panose="02000506030000020004" pitchFamily="50" charset="0"/>
              </a:rPr>
              <a:t>Compelling Councils to Think Long-Term</a:t>
            </a:r>
          </a:p>
        </p:txBody>
      </p:sp>
    </p:spTree>
    <p:extLst>
      <p:ext uri="{BB962C8B-B14F-4D97-AF65-F5344CB8AC3E}">
        <p14:creationId xmlns:p14="http://schemas.microsoft.com/office/powerpoint/2010/main" val="4277427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8"/>
        <p:cNvGrpSpPr/>
        <p:nvPr/>
      </p:nvGrpSpPr>
      <p:grpSpPr>
        <a:xfrm>
          <a:off x="0" y="0"/>
          <a:ext cx="0" cy="0"/>
          <a:chOff x="0" y="0"/>
          <a:chExt cx="0" cy="0"/>
        </a:xfrm>
      </p:grpSpPr>
      <p:pic>
        <p:nvPicPr>
          <p:cNvPr id="5" name="Picture 4">
            <a:extLst>
              <a:ext uri="{FF2B5EF4-FFF2-40B4-BE49-F238E27FC236}">
                <a16:creationId xmlns:a16="http://schemas.microsoft.com/office/drawing/2014/main" id="{5751AED3-05B4-4ACA-AFFA-EE98AD181B59}"/>
              </a:ext>
            </a:extLst>
          </p:cNvPr>
          <p:cNvPicPr>
            <a:picLocks noChangeAspect="1"/>
          </p:cNvPicPr>
          <p:nvPr/>
        </p:nvPicPr>
        <p:blipFill>
          <a:blip r:embed="rId3">
            <a:duotone>
              <a:schemeClr val="bg2">
                <a:shade val="45000"/>
                <a:satMod val="135000"/>
              </a:schemeClr>
              <a:prstClr val="white"/>
            </a:duotone>
          </a:blip>
          <a:stretch>
            <a:fillRect/>
          </a:stretch>
        </p:blipFill>
        <p:spPr>
          <a:xfrm>
            <a:off x="0" y="0"/>
            <a:ext cx="9144000" cy="6857999"/>
          </a:xfrm>
          <a:prstGeom prst="rect">
            <a:avLst/>
          </a:prstGeom>
        </p:spPr>
      </p:pic>
      <p:grpSp>
        <p:nvGrpSpPr>
          <p:cNvPr id="9" name="Group 8">
            <a:extLst>
              <a:ext uri="{FF2B5EF4-FFF2-40B4-BE49-F238E27FC236}">
                <a16:creationId xmlns:a16="http://schemas.microsoft.com/office/drawing/2014/main" id="{A5104464-6C73-D34A-89AE-15D500314E30}"/>
              </a:ext>
            </a:extLst>
          </p:cNvPr>
          <p:cNvGrpSpPr/>
          <p:nvPr/>
        </p:nvGrpSpPr>
        <p:grpSpPr>
          <a:xfrm>
            <a:off x="2077200" y="2659559"/>
            <a:ext cx="4989600" cy="1538883"/>
            <a:chOff x="1787162" y="1214896"/>
            <a:chExt cx="4989600" cy="1538883"/>
          </a:xfrm>
        </p:grpSpPr>
        <p:sp>
          <p:nvSpPr>
            <p:cNvPr id="10" name="TextBox 9">
              <a:extLst>
                <a:ext uri="{FF2B5EF4-FFF2-40B4-BE49-F238E27FC236}">
                  <a16:creationId xmlns:a16="http://schemas.microsoft.com/office/drawing/2014/main" id="{7079D7CA-FA75-0642-8FF7-ED7FA41817C3}"/>
                </a:ext>
              </a:extLst>
            </p:cNvPr>
            <p:cNvSpPr txBox="1"/>
            <p:nvPr/>
          </p:nvSpPr>
          <p:spPr>
            <a:xfrm>
              <a:off x="1787162" y="1214896"/>
              <a:ext cx="4055735" cy="369332"/>
            </a:xfrm>
            <a:prstGeom prst="rect">
              <a:avLst/>
            </a:prstGeom>
            <a:noFill/>
          </p:spPr>
          <p:txBody>
            <a:bodyPr wrap="square" rtlCol="0" anchor="t">
              <a:spAutoFit/>
            </a:bodyPr>
            <a:lstStyle/>
            <a:p>
              <a:pPr defTabSz="914378">
                <a:buClr>
                  <a:srgbClr val="000000"/>
                </a:buClr>
              </a:pPr>
              <a:r>
                <a:rPr lang="en-US" kern="0" dirty="0">
                  <a:solidFill>
                    <a:srgbClr val="3F3F3F">
                      <a:lumMod val="60000"/>
                      <a:lumOff val="40000"/>
                    </a:srgbClr>
                  </a:solidFill>
                  <a:latin typeface="Proxima Nova Rg" panose="02000506030000020004" pitchFamily="50" charset="0"/>
                  <a:cs typeface="Arial"/>
                  <a:sym typeface="Arial"/>
                </a:rPr>
                <a:t>Challenges</a:t>
              </a:r>
            </a:p>
          </p:txBody>
        </p:sp>
        <p:sp>
          <p:nvSpPr>
            <p:cNvPr id="11" name="TextBox 10">
              <a:extLst>
                <a:ext uri="{FF2B5EF4-FFF2-40B4-BE49-F238E27FC236}">
                  <a16:creationId xmlns:a16="http://schemas.microsoft.com/office/drawing/2014/main" id="{C0069DD9-42D5-FD40-B46D-B83648A5E844}"/>
                </a:ext>
              </a:extLst>
            </p:cNvPr>
            <p:cNvSpPr txBox="1"/>
            <p:nvPr/>
          </p:nvSpPr>
          <p:spPr>
            <a:xfrm>
              <a:off x="1787162" y="1584228"/>
              <a:ext cx="498960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378">
                <a:buClr>
                  <a:srgbClr val="000000"/>
                </a:buClr>
              </a:pPr>
              <a:r>
                <a:rPr lang="en-US" sz="3500" kern="0" dirty="0">
                  <a:solidFill>
                    <a:srgbClr val="019BBF"/>
                  </a:solidFill>
                  <a:latin typeface="Proxima Nova Th" panose="02000506030000020004" pitchFamily="50" charset="0"/>
                  <a:ea typeface="Source Sans Pro Black"/>
                  <a:cs typeface="Arial"/>
                  <a:sym typeface="Arial"/>
                </a:rPr>
                <a:t>Unrealistic Replacement Budgets</a:t>
              </a:r>
            </a:p>
          </p:txBody>
        </p:sp>
      </p:grpSp>
      <p:pic>
        <p:nvPicPr>
          <p:cNvPr id="6" name="Picture 5">
            <a:extLst>
              <a:ext uri="{FF2B5EF4-FFF2-40B4-BE49-F238E27FC236}">
                <a16:creationId xmlns:a16="http://schemas.microsoft.com/office/drawing/2014/main" id="{D3442616-19CE-4069-AFC1-2601AAA3D9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68849" y="6239095"/>
            <a:ext cx="1933246" cy="484973"/>
          </a:xfrm>
          <a:prstGeom prst="rect">
            <a:avLst/>
          </a:prstGeom>
        </p:spPr>
      </p:pic>
    </p:spTree>
    <p:extLst>
      <p:ext uri="{BB962C8B-B14F-4D97-AF65-F5344CB8AC3E}">
        <p14:creationId xmlns:p14="http://schemas.microsoft.com/office/powerpoint/2010/main" val="254964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4" name="Picture 11" descr="A screenshot of a cell phone&#10;&#10;Description generated with very high confidence">
            <a:extLst>
              <a:ext uri="{FF2B5EF4-FFF2-40B4-BE49-F238E27FC236}">
                <a16:creationId xmlns:a16="http://schemas.microsoft.com/office/drawing/2014/main" id="{4C1FFF4E-A0B2-42F3-BD98-1DF16DF37F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4143" y="1011185"/>
            <a:ext cx="7055713" cy="5844656"/>
          </a:xfrm>
          <a:prstGeom prst="rect">
            <a:avLst/>
          </a:prstGeom>
        </p:spPr>
      </p:pic>
      <p:sp>
        <p:nvSpPr>
          <p:cNvPr id="5" name="Title 1">
            <a:extLst>
              <a:ext uri="{FF2B5EF4-FFF2-40B4-BE49-F238E27FC236}">
                <a16:creationId xmlns:a16="http://schemas.microsoft.com/office/drawing/2014/main" id="{A96C2132-DD65-496D-B1F1-D08189FE7D35}"/>
              </a:ext>
            </a:extLst>
          </p:cNvPr>
          <p:cNvSpPr>
            <a:spLocks noGrp="1"/>
          </p:cNvSpPr>
          <p:nvPr>
            <p:ph type="title"/>
          </p:nvPr>
        </p:nvSpPr>
        <p:spPr>
          <a:xfrm>
            <a:off x="339214" y="127256"/>
            <a:ext cx="8229602" cy="711081"/>
          </a:xfrm>
        </p:spPr>
        <p:txBody>
          <a:bodyPr>
            <a:normAutofit/>
          </a:bodyPr>
          <a:lstStyle/>
          <a:p>
            <a:r>
              <a:rPr lang="en-US" sz="2400" b="1" dirty="0">
                <a:latin typeface="Proxima Nova Th" panose="02000506030000020004" pitchFamily="50" charset="0"/>
              </a:rPr>
              <a:t>Compelling Councils to Think Long-Term</a:t>
            </a:r>
          </a:p>
        </p:txBody>
      </p:sp>
    </p:spTree>
    <p:extLst>
      <p:ext uri="{BB962C8B-B14F-4D97-AF65-F5344CB8AC3E}">
        <p14:creationId xmlns:p14="http://schemas.microsoft.com/office/powerpoint/2010/main" val="16035708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4" name="Picture 11" descr="A screenshot of a cell phone&#10;&#10;Description generated with very high confidence">
            <a:extLst>
              <a:ext uri="{FF2B5EF4-FFF2-40B4-BE49-F238E27FC236}">
                <a16:creationId xmlns:a16="http://schemas.microsoft.com/office/drawing/2014/main" id="{A7D56566-2167-4014-9EC0-CC8B3DB65A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4143" y="1011185"/>
            <a:ext cx="7055713" cy="5844656"/>
          </a:xfrm>
          <a:prstGeom prst="rect">
            <a:avLst/>
          </a:prstGeom>
        </p:spPr>
      </p:pic>
      <p:pic>
        <p:nvPicPr>
          <p:cNvPr id="2" name="11 February, 2020 - Loom Recording">
            <a:hlinkClick r:id="" action="ppaction://media"/>
            <a:extLst>
              <a:ext uri="{FF2B5EF4-FFF2-40B4-BE49-F238E27FC236}">
                <a16:creationId xmlns:a16="http://schemas.microsoft.com/office/drawing/2014/main" id="{F1AD20E9-F984-4D93-AACF-2AB0D8B35A1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13995" y="1311625"/>
            <a:ext cx="6502075" cy="3657417"/>
          </a:xfrm>
          <a:prstGeom prst="rect">
            <a:avLst/>
          </a:prstGeom>
        </p:spPr>
      </p:pic>
      <p:sp>
        <p:nvSpPr>
          <p:cNvPr id="5" name="Title 1">
            <a:extLst>
              <a:ext uri="{FF2B5EF4-FFF2-40B4-BE49-F238E27FC236}">
                <a16:creationId xmlns:a16="http://schemas.microsoft.com/office/drawing/2014/main" id="{A8DC6340-5F31-4037-903F-A1C6FBF827B9}"/>
              </a:ext>
            </a:extLst>
          </p:cNvPr>
          <p:cNvSpPr>
            <a:spLocks noGrp="1"/>
          </p:cNvSpPr>
          <p:nvPr>
            <p:ph type="title"/>
          </p:nvPr>
        </p:nvSpPr>
        <p:spPr>
          <a:xfrm>
            <a:off x="339214" y="127256"/>
            <a:ext cx="8229602" cy="711081"/>
          </a:xfrm>
        </p:spPr>
        <p:txBody>
          <a:bodyPr>
            <a:normAutofit/>
          </a:bodyPr>
          <a:lstStyle/>
          <a:p>
            <a:r>
              <a:rPr lang="en-US" sz="2400" b="1" dirty="0">
                <a:latin typeface="Proxima Nova Th" panose="02000506030000020004" pitchFamily="50" charset="0"/>
              </a:rPr>
              <a:t>Communicating Results</a:t>
            </a:r>
          </a:p>
        </p:txBody>
      </p:sp>
    </p:spTree>
    <p:extLst>
      <p:ext uri="{BB962C8B-B14F-4D97-AF65-F5344CB8AC3E}">
        <p14:creationId xmlns:p14="http://schemas.microsoft.com/office/powerpoint/2010/main" val="294771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1D53D96C-B618-4B34-B0EB-DBC2E03DE94B}"/>
              </a:ext>
            </a:extLst>
          </p:cNvPr>
          <p:cNvSpPr txBox="1">
            <a:spLocks/>
          </p:cNvSpPr>
          <p:nvPr/>
        </p:nvSpPr>
        <p:spPr>
          <a:xfrm>
            <a:off x="339214" y="434547"/>
            <a:ext cx="8578311" cy="711082"/>
          </a:xfrm>
          <a:prstGeom prst="rect">
            <a:avLst/>
          </a:prstGeom>
        </p:spPr>
        <p:txBody>
          <a:bodyPr spcFirstLastPara="1" vert="horz" wrap="square" lIns="91425" tIns="91425" rIns="91425" bIns="91425" rtlCol="0" anchor="t" anchorCtr="0">
            <a:normAutofit/>
          </a:bodyPr>
          <a:lstStyle>
            <a:lvl1pPr marL="457189" lvl="0" indent="-342891" algn="l" defTabSz="685584" rtl="0" eaLnBrk="1" latinLnBrk="0" hangingPunct="1">
              <a:spcBef>
                <a:spcPts val="0"/>
              </a:spcBef>
              <a:spcAft>
                <a:spcPts val="0"/>
              </a:spcAft>
              <a:buSzPts val="1800"/>
              <a:buFont typeface="Arial" pitchFamily="34" charset="0"/>
              <a:buChar char="●"/>
              <a:defRPr sz="2024" kern="1200">
                <a:solidFill>
                  <a:schemeClr val="tx1"/>
                </a:solidFill>
                <a:latin typeface="+mj-lt"/>
                <a:ea typeface="+mn-ea"/>
                <a:cs typeface="+mn-cs"/>
              </a:defRPr>
            </a:lvl1pPr>
            <a:lvl2pPr marL="914377" lvl="1" indent="-317492" algn="l" defTabSz="685584" rtl="0" eaLnBrk="1" latinLnBrk="0" hangingPunct="1">
              <a:spcBef>
                <a:spcPts val="1600"/>
              </a:spcBef>
              <a:spcAft>
                <a:spcPts val="0"/>
              </a:spcAft>
              <a:buSzPts val="1400"/>
              <a:buFont typeface="Arial" pitchFamily="34" charset="0"/>
              <a:buChar char="○"/>
              <a:defRPr sz="1799" kern="1200">
                <a:solidFill>
                  <a:schemeClr val="tx1"/>
                </a:solidFill>
                <a:latin typeface="+mj-lt"/>
                <a:ea typeface="+mn-ea"/>
                <a:cs typeface="+mn-cs"/>
              </a:defRPr>
            </a:lvl2pPr>
            <a:lvl3pPr marL="1371566" lvl="2" indent="-317492" algn="l" defTabSz="685584" rtl="0" eaLnBrk="1" latinLnBrk="0" hangingPunct="1">
              <a:spcBef>
                <a:spcPts val="1600"/>
              </a:spcBef>
              <a:spcAft>
                <a:spcPts val="0"/>
              </a:spcAft>
              <a:buSzPts val="1400"/>
              <a:buFont typeface="Arial" pitchFamily="34" charset="0"/>
              <a:buChar char="■"/>
              <a:defRPr sz="1349" kern="1200">
                <a:solidFill>
                  <a:schemeClr val="tx1"/>
                </a:solidFill>
                <a:latin typeface="+mj-lt"/>
                <a:ea typeface="+mn-ea"/>
                <a:cs typeface="+mn-cs"/>
              </a:defRPr>
            </a:lvl3pPr>
            <a:lvl4pPr marL="1828754" lvl="3" indent="-317492" algn="l" defTabSz="685584" rtl="0" eaLnBrk="1" latinLnBrk="0" hangingPunct="1">
              <a:spcBef>
                <a:spcPts val="1600"/>
              </a:spcBef>
              <a:spcAft>
                <a:spcPts val="0"/>
              </a:spcAft>
              <a:buSzPts val="1400"/>
              <a:buFont typeface="Arial" pitchFamily="34" charset="0"/>
              <a:buChar char="●"/>
              <a:defRPr sz="1125" kern="1200">
                <a:solidFill>
                  <a:schemeClr val="tx1"/>
                </a:solidFill>
                <a:latin typeface="+mj-lt"/>
                <a:ea typeface="+mn-ea"/>
                <a:cs typeface="+mn-cs"/>
              </a:defRPr>
            </a:lvl4pPr>
            <a:lvl5pPr marL="2285943" lvl="4" indent="-317492" algn="l" defTabSz="685584" rtl="0" eaLnBrk="1" latinLnBrk="0" hangingPunct="1">
              <a:spcBef>
                <a:spcPts val="1600"/>
              </a:spcBef>
              <a:spcAft>
                <a:spcPts val="0"/>
              </a:spcAft>
              <a:buSzPts val="1400"/>
              <a:buFont typeface="Arial" pitchFamily="34" charset="0"/>
              <a:buChar char="○"/>
              <a:defRPr sz="1125" kern="1200">
                <a:solidFill>
                  <a:schemeClr val="tx1"/>
                </a:solidFill>
                <a:latin typeface="+mj-lt"/>
                <a:ea typeface="+mn-ea"/>
                <a:cs typeface="+mn-cs"/>
              </a:defRPr>
            </a:lvl5pPr>
            <a:lvl6pPr marL="2743131" lvl="5" indent="-317492" algn="l" defTabSz="685584" rtl="0" eaLnBrk="1" latinLnBrk="0" hangingPunct="1">
              <a:spcBef>
                <a:spcPts val="1600"/>
              </a:spcBef>
              <a:spcAft>
                <a:spcPts val="0"/>
              </a:spcAft>
              <a:buSzPts val="1400"/>
              <a:buFont typeface="Arial" pitchFamily="34" charset="0"/>
              <a:buChar char="■"/>
              <a:defRPr sz="1500" kern="1200">
                <a:solidFill>
                  <a:schemeClr val="tx1"/>
                </a:solidFill>
                <a:latin typeface="+mn-lt"/>
                <a:ea typeface="+mn-ea"/>
                <a:cs typeface="+mn-cs"/>
              </a:defRPr>
            </a:lvl6pPr>
            <a:lvl7pPr marL="3200320" lvl="6" indent="-317492" algn="l" defTabSz="685584" rtl="0" eaLnBrk="1" latinLnBrk="0" hangingPunct="1">
              <a:spcBef>
                <a:spcPts val="1600"/>
              </a:spcBef>
              <a:spcAft>
                <a:spcPts val="0"/>
              </a:spcAft>
              <a:buSzPts val="1400"/>
              <a:buFont typeface="Arial" pitchFamily="34" charset="0"/>
              <a:buChar char="●"/>
              <a:defRPr sz="1500" kern="1200">
                <a:solidFill>
                  <a:schemeClr val="tx1"/>
                </a:solidFill>
                <a:latin typeface="+mn-lt"/>
                <a:ea typeface="+mn-ea"/>
                <a:cs typeface="+mn-cs"/>
              </a:defRPr>
            </a:lvl7pPr>
            <a:lvl8pPr marL="3657509" lvl="7" indent="-317492" algn="l" defTabSz="685584" rtl="0" eaLnBrk="1" latinLnBrk="0" hangingPunct="1">
              <a:spcBef>
                <a:spcPts val="1600"/>
              </a:spcBef>
              <a:spcAft>
                <a:spcPts val="0"/>
              </a:spcAft>
              <a:buSzPts val="1400"/>
              <a:buFont typeface="Arial" pitchFamily="34" charset="0"/>
              <a:buChar char="○"/>
              <a:defRPr sz="1500" kern="1200">
                <a:solidFill>
                  <a:schemeClr val="tx1"/>
                </a:solidFill>
                <a:latin typeface="+mn-lt"/>
                <a:ea typeface="+mn-ea"/>
                <a:cs typeface="+mn-cs"/>
              </a:defRPr>
            </a:lvl8pPr>
            <a:lvl9pPr marL="4114697" lvl="8" indent="-317492" algn="l" defTabSz="685584" rtl="0" eaLnBrk="1" latinLnBrk="0" hangingPunct="1">
              <a:spcBef>
                <a:spcPts val="1600"/>
              </a:spcBef>
              <a:spcAft>
                <a:spcPts val="1600"/>
              </a:spcAft>
              <a:buSzPts val="1400"/>
              <a:buFont typeface="Arial" pitchFamily="34" charset="0"/>
              <a:buChar char="■"/>
              <a:defRPr sz="1500" kern="1200">
                <a:solidFill>
                  <a:schemeClr val="tx1"/>
                </a:solidFill>
                <a:latin typeface="+mn-lt"/>
                <a:ea typeface="+mn-ea"/>
                <a:cs typeface="+mn-cs"/>
              </a:defRPr>
            </a:lvl9pPr>
          </a:lstStyle>
          <a:p>
            <a:pPr marL="139697" indent="0" algn="ctr">
              <a:buNone/>
            </a:pPr>
            <a:r>
              <a:rPr lang="en-US" sz="2400" dirty="0">
                <a:solidFill>
                  <a:srgbClr val="009BBF"/>
                </a:solidFill>
                <a:latin typeface="Proxima Nova Th" panose="02000506030000020004" pitchFamily="50" charset="0"/>
              </a:rPr>
              <a:t>Key Takeaways</a:t>
            </a:r>
          </a:p>
        </p:txBody>
      </p:sp>
      <p:sp>
        <p:nvSpPr>
          <p:cNvPr id="3" name="TextBox 2">
            <a:extLst>
              <a:ext uri="{FF2B5EF4-FFF2-40B4-BE49-F238E27FC236}">
                <a16:creationId xmlns:a16="http://schemas.microsoft.com/office/drawing/2014/main" id="{72E92D65-AE6C-48D0-978D-17AE080AD373}"/>
              </a:ext>
            </a:extLst>
          </p:cNvPr>
          <p:cNvSpPr txBox="1"/>
          <p:nvPr/>
        </p:nvSpPr>
        <p:spPr>
          <a:xfrm>
            <a:off x="2676394" y="2118630"/>
            <a:ext cx="3791212" cy="92545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buClr>
                <a:srgbClr val="000000"/>
              </a:buClr>
              <a:defRPr/>
            </a:pPr>
            <a:r>
              <a:rPr lang="en-CA" sz="4667" b="1" kern="0">
                <a:solidFill>
                  <a:srgbClr val="FFFFFF"/>
                </a:solidFill>
                <a:latin typeface="Source Sans Pro Black"/>
                <a:cs typeface="Segoe UI"/>
                <a:sym typeface="Arial"/>
              </a:rPr>
              <a:t>Check-In</a:t>
            </a:r>
            <a:endParaRPr lang="en-US" sz="4667" kern="0">
              <a:solidFill>
                <a:srgbClr val="009BBF"/>
              </a:solidFill>
              <a:latin typeface="Source Sans Pro Black"/>
              <a:cs typeface="Segoe UI"/>
              <a:sym typeface="Arial"/>
            </a:endParaRPr>
          </a:p>
        </p:txBody>
      </p:sp>
      <p:sp>
        <p:nvSpPr>
          <p:cNvPr id="4" name="Rectangle 3">
            <a:extLst>
              <a:ext uri="{FF2B5EF4-FFF2-40B4-BE49-F238E27FC236}">
                <a16:creationId xmlns:a16="http://schemas.microsoft.com/office/drawing/2014/main" id="{5C6A264F-23CE-41AE-BC5C-2BFC0835BCB2}"/>
              </a:ext>
            </a:extLst>
          </p:cNvPr>
          <p:cNvSpPr/>
          <p:nvPr/>
        </p:nvSpPr>
        <p:spPr>
          <a:xfrm>
            <a:off x="474820" y="1276375"/>
            <a:ext cx="2577655" cy="22212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5" name="Rectangle 4">
            <a:extLst>
              <a:ext uri="{FF2B5EF4-FFF2-40B4-BE49-F238E27FC236}">
                <a16:creationId xmlns:a16="http://schemas.microsoft.com/office/drawing/2014/main" id="{3A5B8279-F455-4D8B-8072-3673EC06FACA}"/>
              </a:ext>
            </a:extLst>
          </p:cNvPr>
          <p:cNvSpPr/>
          <p:nvPr/>
        </p:nvSpPr>
        <p:spPr>
          <a:xfrm>
            <a:off x="6091527" y="1276375"/>
            <a:ext cx="2577655" cy="22212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7" name="Rectangle 6">
            <a:extLst>
              <a:ext uri="{FF2B5EF4-FFF2-40B4-BE49-F238E27FC236}">
                <a16:creationId xmlns:a16="http://schemas.microsoft.com/office/drawing/2014/main" id="{2AA8267D-2896-4904-AB80-A02D3F9DF362}"/>
              </a:ext>
            </a:extLst>
          </p:cNvPr>
          <p:cNvSpPr/>
          <p:nvPr/>
        </p:nvSpPr>
        <p:spPr>
          <a:xfrm>
            <a:off x="3283172" y="1276375"/>
            <a:ext cx="2577655" cy="22212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8" name="Rectangle 7">
            <a:extLst>
              <a:ext uri="{FF2B5EF4-FFF2-40B4-BE49-F238E27FC236}">
                <a16:creationId xmlns:a16="http://schemas.microsoft.com/office/drawing/2014/main" id="{74496EC2-B229-4FD7-8DD0-83E1FA9A3EE5}"/>
              </a:ext>
            </a:extLst>
          </p:cNvPr>
          <p:cNvSpPr/>
          <p:nvPr/>
        </p:nvSpPr>
        <p:spPr>
          <a:xfrm>
            <a:off x="4802699" y="3682221"/>
            <a:ext cx="2577655" cy="22212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9" name="Rectangle 8">
            <a:extLst>
              <a:ext uri="{FF2B5EF4-FFF2-40B4-BE49-F238E27FC236}">
                <a16:creationId xmlns:a16="http://schemas.microsoft.com/office/drawing/2014/main" id="{5708E58B-AAB7-4C72-8AC1-610F49AD83B9}"/>
              </a:ext>
            </a:extLst>
          </p:cNvPr>
          <p:cNvSpPr/>
          <p:nvPr/>
        </p:nvSpPr>
        <p:spPr>
          <a:xfrm>
            <a:off x="1994344" y="3682221"/>
            <a:ext cx="2577655" cy="22212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1" name="Rectangle 10">
            <a:extLst>
              <a:ext uri="{FF2B5EF4-FFF2-40B4-BE49-F238E27FC236}">
                <a16:creationId xmlns:a16="http://schemas.microsoft.com/office/drawing/2014/main" id="{3E33157C-4951-4A3D-9D08-D039C39F61A5}"/>
              </a:ext>
            </a:extLst>
          </p:cNvPr>
          <p:cNvSpPr/>
          <p:nvPr/>
        </p:nvSpPr>
        <p:spPr>
          <a:xfrm>
            <a:off x="745819" y="2118630"/>
            <a:ext cx="1938976" cy="1077218"/>
          </a:xfrm>
          <a:prstGeom prst="rect">
            <a:avLst/>
          </a:prstGeom>
        </p:spPr>
        <p:txBody>
          <a:bodyPr>
            <a:spAutoFit/>
          </a:bodyPr>
          <a:lstStyle/>
          <a:p>
            <a:pPr marL="139697" algn="ctr"/>
            <a:r>
              <a:rPr lang="en-US" sz="1600" dirty="0">
                <a:solidFill>
                  <a:srgbClr val="595959"/>
                </a:solidFill>
                <a:latin typeface="Proxima Nova Rg" panose="02000506030000020004" pitchFamily="50" charset="0"/>
              </a:rPr>
              <a:t>You can get started using existing data (TCA)</a:t>
            </a:r>
          </a:p>
        </p:txBody>
      </p:sp>
      <p:sp>
        <p:nvSpPr>
          <p:cNvPr id="12" name="Rectangle 11">
            <a:extLst>
              <a:ext uri="{FF2B5EF4-FFF2-40B4-BE49-F238E27FC236}">
                <a16:creationId xmlns:a16="http://schemas.microsoft.com/office/drawing/2014/main" id="{A4C15E95-5807-4B5E-9892-6509F1A7AEED}"/>
              </a:ext>
            </a:extLst>
          </p:cNvPr>
          <p:cNvSpPr/>
          <p:nvPr/>
        </p:nvSpPr>
        <p:spPr>
          <a:xfrm>
            <a:off x="3561105" y="2118630"/>
            <a:ext cx="1938976" cy="1077218"/>
          </a:xfrm>
          <a:prstGeom prst="rect">
            <a:avLst/>
          </a:prstGeom>
        </p:spPr>
        <p:txBody>
          <a:bodyPr>
            <a:spAutoFit/>
          </a:bodyPr>
          <a:lstStyle/>
          <a:p>
            <a:pPr marL="139697" algn="ctr"/>
            <a:r>
              <a:rPr lang="en-US" sz="1600" dirty="0">
                <a:solidFill>
                  <a:srgbClr val="595959"/>
                </a:solidFill>
                <a:latin typeface="Proxima Nova Rg" panose="02000506030000020004" pitchFamily="50" charset="0"/>
              </a:rPr>
              <a:t>Chart of account &amp; WO streamline updating TCA &amp; AM Plan</a:t>
            </a:r>
          </a:p>
        </p:txBody>
      </p:sp>
      <p:sp>
        <p:nvSpPr>
          <p:cNvPr id="13" name="Rectangle 12">
            <a:extLst>
              <a:ext uri="{FF2B5EF4-FFF2-40B4-BE49-F238E27FC236}">
                <a16:creationId xmlns:a16="http://schemas.microsoft.com/office/drawing/2014/main" id="{9E028239-5CA8-434C-9521-2F77859FA24F}"/>
              </a:ext>
            </a:extLst>
          </p:cNvPr>
          <p:cNvSpPr/>
          <p:nvPr/>
        </p:nvSpPr>
        <p:spPr>
          <a:xfrm>
            <a:off x="6410866" y="2118630"/>
            <a:ext cx="1938976" cy="1323439"/>
          </a:xfrm>
          <a:prstGeom prst="rect">
            <a:avLst/>
          </a:prstGeom>
        </p:spPr>
        <p:txBody>
          <a:bodyPr>
            <a:spAutoFit/>
          </a:bodyPr>
          <a:lstStyle/>
          <a:p>
            <a:pPr marL="139697" algn="ctr"/>
            <a:r>
              <a:rPr lang="en-US" sz="1600" dirty="0">
                <a:solidFill>
                  <a:srgbClr val="595959"/>
                </a:solidFill>
                <a:latin typeface="Proxima Nova Rg" panose="02000506030000020004" pitchFamily="50" charset="0"/>
              </a:rPr>
              <a:t>Refine funding target using risk &amp; level of service</a:t>
            </a:r>
          </a:p>
        </p:txBody>
      </p:sp>
      <p:sp>
        <p:nvSpPr>
          <p:cNvPr id="14" name="Rectangle 13">
            <a:extLst>
              <a:ext uri="{FF2B5EF4-FFF2-40B4-BE49-F238E27FC236}">
                <a16:creationId xmlns:a16="http://schemas.microsoft.com/office/drawing/2014/main" id="{47087EAA-E98B-473B-BAC7-DF6C4D465079}"/>
              </a:ext>
            </a:extLst>
          </p:cNvPr>
          <p:cNvSpPr/>
          <p:nvPr/>
        </p:nvSpPr>
        <p:spPr>
          <a:xfrm>
            <a:off x="1997909" y="4611203"/>
            <a:ext cx="2346161" cy="1323439"/>
          </a:xfrm>
          <a:prstGeom prst="rect">
            <a:avLst/>
          </a:prstGeom>
        </p:spPr>
        <p:txBody>
          <a:bodyPr>
            <a:spAutoFit/>
          </a:bodyPr>
          <a:lstStyle/>
          <a:p>
            <a:pPr marL="139697" algn="ctr"/>
            <a:r>
              <a:rPr lang="en-US" sz="1600" dirty="0">
                <a:solidFill>
                  <a:srgbClr val="595959"/>
                </a:solidFill>
                <a:latin typeface="Proxima Nova Rg" panose="02000506030000020004" pitchFamily="50" charset="0"/>
              </a:rPr>
              <a:t>Connect AM plan directly to a long-term financial strategy</a:t>
            </a:r>
          </a:p>
        </p:txBody>
      </p:sp>
      <p:sp>
        <p:nvSpPr>
          <p:cNvPr id="15" name="Rectangle 14">
            <a:extLst>
              <a:ext uri="{FF2B5EF4-FFF2-40B4-BE49-F238E27FC236}">
                <a16:creationId xmlns:a16="http://schemas.microsoft.com/office/drawing/2014/main" id="{3FD9C461-BF8C-4B7D-B9E9-939BAA068342}"/>
              </a:ext>
            </a:extLst>
          </p:cNvPr>
          <p:cNvSpPr/>
          <p:nvPr/>
        </p:nvSpPr>
        <p:spPr>
          <a:xfrm>
            <a:off x="4811925" y="4623903"/>
            <a:ext cx="2346161" cy="1077218"/>
          </a:xfrm>
          <a:prstGeom prst="rect">
            <a:avLst/>
          </a:prstGeom>
        </p:spPr>
        <p:txBody>
          <a:bodyPr>
            <a:spAutoFit/>
          </a:bodyPr>
          <a:lstStyle/>
          <a:p>
            <a:pPr marL="139697" algn="ctr"/>
            <a:r>
              <a:rPr lang="en-US" sz="1600" dirty="0">
                <a:solidFill>
                  <a:srgbClr val="595959"/>
                </a:solidFill>
                <a:latin typeface="Proxima Nova Rg" panose="02000506030000020004" pitchFamily="50" charset="0"/>
              </a:rPr>
              <a:t>Communicate results clearly &amp; compelling manner</a:t>
            </a:r>
          </a:p>
        </p:txBody>
      </p:sp>
      <p:pic>
        <p:nvPicPr>
          <p:cNvPr id="88" name="Graphic 87">
            <a:extLst>
              <a:ext uri="{FF2B5EF4-FFF2-40B4-BE49-F238E27FC236}">
                <a16:creationId xmlns:a16="http://schemas.microsoft.com/office/drawing/2014/main" id="{7820748F-EC58-4758-9013-E2264D610AE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13893" y="1129697"/>
            <a:ext cx="1071844" cy="842477"/>
          </a:xfrm>
          <a:prstGeom prst="rect">
            <a:avLst/>
          </a:prstGeom>
        </p:spPr>
      </p:pic>
      <p:pic>
        <p:nvPicPr>
          <p:cNvPr id="90" name="Graphic 89">
            <a:extLst>
              <a:ext uri="{FF2B5EF4-FFF2-40B4-BE49-F238E27FC236}">
                <a16:creationId xmlns:a16="http://schemas.microsoft.com/office/drawing/2014/main" id="{F720E414-F2C9-431A-B7CB-E0091E7B1F4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250113" y="1236841"/>
            <a:ext cx="885340" cy="765888"/>
          </a:xfrm>
          <a:prstGeom prst="rect">
            <a:avLst/>
          </a:prstGeom>
        </p:spPr>
      </p:pic>
      <p:pic>
        <p:nvPicPr>
          <p:cNvPr id="116" name="Graphic 115">
            <a:extLst>
              <a:ext uri="{FF2B5EF4-FFF2-40B4-BE49-F238E27FC236}">
                <a16:creationId xmlns:a16="http://schemas.microsoft.com/office/drawing/2014/main" id="{02904230-8B84-43B0-9676-4AA7473E731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801602" y="1178234"/>
            <a:ext cx="1009708" cy="765888"/>
          </a:xfrm>
          <a:prstGeom prst="rect">
            <a:avLst/>
          </a:prstGeom>
        </p:spPr>
      </p:pic>
      <p:pic>
        <p:nvPicPr>
          <p:cNvPr id="118" name="Graphic 117">
            <a:extLst>
              <a:ext uri="{FF2B5EF4-FFF2-40B4-BE49-F238E27FC236}">
                <a16:creationId xmlns:a16="http://schemas.microsoft.com/office/drawing/2014/main" id="{9BE5C746-3476-41A1-8169-2169B1CEF65F}"/>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650790" y="3646050"/>
            <a:ext cx="890454" cy="820245"/>
          </a:xfrm>
          <a:prstGeom prst="rect">
            <a:avLst/>
          </a:prstGeom>
        </p:spPr>
      </p:pic>
      <p:pic>
        <p:nvPicPr>
          <p:cNvPr id="120" name="Graphic 119">
            <a:extLst>
              <a:ext uri="{FF2B5EF4-FFF2-40B4-BE49-F238E27FC236}">
                <a16:creationId xmlns:a16="http://schemas.microsoft.com/office/drawing/2014/main" id="{69CB1D65-E57D-4AA5-9DC9-E43009D53DBA}"/>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512588" y="3610432"/>
            <a:ext cx="1116750" cy="842477"/>
          </a:xfrm>
          <a:prstGeom prst="rect">
            <a:avLst/>
          </a:prstGeom>
        </p:spPr>
      </p:pic>
    </p:spTree>
    <p:extLst>
      <p:ext uri="{BB962C8B-B14F-4D97-AF65-F5344CB8AC3E}">
        <p14:creationId xmlns:p14="http://schemas.microsoft.com/office/powerpoint/2010/main" val="32889462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B25C84-5704-4B14-9D4C-51A787739416}"/>
              </a:ext>
            </a:extLst>
          </p:cNvPr>
          <p:cNvPicPr>
            <a:picLocks noChangeAspect="1"/>
          </p:cNvPicPr>
          <p:nvPr/>
        </p:nvPicPr>
        <p:blipFill>
          <a:blip r:embed="rId3">
            <a:duotone>
              <a:schemeClr val="bg2">
                <a:shade val="45000"/>
                <a:satMod val="135000"/>
              </a:schemeClr>
              <a:prstClr val="white"/>
            </a:duotone>
          </a:blip>
          <a:stretch>
            <a:fillRect/>
          </a:stretch>
        </p:blipFill>
        <p:spPr>
          <a:xfrm>
            <a:off x="263472" y="0"/>
            <a:ext cx="9144000" cy="6857999"/>
          </a:xfrm>
          <a:prstGeom prst="rect">
            <a:avLst/>
          </a:prstGeom>
        </p:spPr>
      </p:pic>
      <p:pic>
        <p:nvPicPr>
          <p:cNvPr id="5" name="Picture 4">
            <a:extLst>
              <a:ext uri="{FF2B5EF4-FFF2-40B4-BE49-F238E27FC236}">
                <a16:creationId xmlns:a16="http://schemas.microsoft.com/office/drawing/2014/main" id="{A87D20AA-446A-4535-8C45-39A030BD49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0859" y="2596097"/>
            <a:ext cx="2576885" cy="646436"/>
          </a:xfrm>
          <a:prstGeom prst="rect">
            <a:avLst/>
          </a:prstGeom>
        </p:spPr>
      </p:pic>
      <p:pic>
        <p:nvPicPr>
          <p:cNvPr id="6" name="Picture 5" descr="A picture containing object, clock, meter&#10;&#10;Description automatically generated">
            <a:extLst>
              <a:ext uri="{FF2B5EF4-FFF2-40B4-BE49-F238E27FC236}">
                <a16:creationId xmlns:a16="http://schemas.microsoft.com/office/drawing/2014/main" id="{97D575DD-756E-44AD-AB5F-D457015E53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0280" y="2596097"/>
            <a:ext cx="3750248" cy="646437"/>
          </a:xfrm>
          <a:prstGeom prst="rect">
            <a:avLst/>
          </a:prstGeom>
        </p:spPr>
      </p:pic>
      <p:sp>
        <p:nvSpPr>
          <p:cNvPr id="2" name="TextBox 1">
            <a:extLst>
              <a:ext uri="{FF2B5EF4-FFF2-40B4-BE49-F238E27FC236}">
                <a16:creationId xmlns:a16="http://schemas.microsoft.com/office/drawing/2014/main" id="{42D0E67F-1A9B-4CC3-B6D4-5A3A66179D87}"/>
              </a:ext>
            </a:extLst>
          </p:cNvPr>
          <p:cNvSpPr txBox="1"/>
          <p:nvPr/>
        </p:nvSpPr>
        <p:spPr>
          <a:xfrm>
            <a:off x="960859" y="3467086"/>
            <a:ext cx="3208149" cy="1246495"/>
          </a:xfrm>
          <a:prstGeom prst="rect">
            <a:avLst/>
          </a:prstGeom>
          <a:noFill/>
        </p:spPr>
        <p:txBody>
          <a:bodyPr wrap="square" rtlCol="0">
            <a:spAutoFit/>
          </a:bodyPr>
          <a:lstStyle/>
          <a:p>
            <a:r>
              <a:rPr lang="en-CA" sz="2500" dirty="0"/>
              <a:t>Cory Sivell, CEO</a:t>
            </a:r>
          </a:p>
          <a:p>
            <a:r>
              <a:rPr lang="en-CA" sz="2500" dirty="0">
                <a:hlinkClick r:id="rId6"/>
              </a:rPr>
              <a:t>cory@yourcity.co</a:t>
            </a:r>
            <a:endParaRPr lang="en-CA" sz="2500" dirty="0"/>
          </a:p>
          <a:p>
            <a:r>
              <a:rPr lang="en-CA" sz="2500" dirty="0"/>
              <a:t>778-222-3282</a:t>
            </a:r>
          </a:p>
        </p:txBody>
      </p:sp>
      <p:sp>
        <p:nvSpPr>
          <p:cNvPr id="7" name="Rectangle 6">
            <a:extLst>
              <a:ext uri="{FF2B5EF4-FFF2-40B4-BE49-F238E27FC236}">
                <a16:creationId xmlns:a16="http://schemas.microsoft.com/office/drawing/2014/main" id="{29E3FAC7-B362-4E0C-9123-8EAFC82DE1D5}"/>
              </a:ext>
            </a:extLst>
          </p:cNvPr>
          <p:cNvSpPr/>
          <p:nvPr/>
        </p:nvSpPr>
        <p:spPr>
          <a:xfrm>
            <a:off x="5163102" y="3448373"/>
            <a:ext cx="4496370" cy="1246495"/>
          </a:xfrm>
          <a:prstGeom prst="rect">
            <a:avLst/>
          </a:prstGeom>
        </p:spPr>
        <p:txBody>
          <a:bodyPr wrap="square">
            <a:spAutoFit/>
          </a:bodyPr>
          <a:lstStyle/>
          <a:p>
            <a:r>
              <a:rPr lang="en-CA" sz="2500" dirty="0"/>
              <a:t>Brittany Star, COO </a:t>
            </a:r>
            <a:r>
              <a:rPr lang="en-CA" sz="2500" dirty="0">
                <a:hlinkClick r:id="rId7"/>
              </a:rPr>
              <a:t>brittany.stark@municipal360.ca</a:t>
            </a:r>
            <a:endParaRPr lang="en-CA" sz="2500" dirty="0"/>
          </a:p>
          <a:p>
            <a:endParaRPr lang="en-CA" sz="2500" dirty="0"/>
          </a:p>
        </p:txBody>
      </p:sp>
    </p:spTree>
    <p:extLst>
      <p:ext uri="{BB962C8B-B14F-4D97-AF65-F5344CB8AC3E}">
        <p14:creationId xmlns:p14="http://schemas.microsoft.com/office/powerpoint/2010/main" val="28042346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DE59B5-65CE-4329-AA1A-7D9EDA72F5C6}"/>
              </a:ext>
            </a:extLst>
          </p:cNvPr>
          <p:cNvPicPr>
            <a:picLocks noChangeAspect="1"/>
          </p:cNvPicPr>
          <p:nvPr/>
        </p:nvPicPr>
        <p:blipFill>
          <a:blip r:embed="rId3">
            <a:duotone>
              <a:schemeClr val="bg2">
                <a:shade val="45000"/>
                <a:satMod val="135000"/>
              </a:schemeClr>
              <a:prstClr val="white"/>
            </a:duotone>
          </a:blip>
          <a:stretch>
            <a:fillRect/>
          </a:stretch>
        </p:blipFill>
        <p:spPr>
          <a:xfrm>
            <a:off x="0" y="0"/>
            <a:ext cx="9144000" cy="6857999"/>
          </a:xfrm>
          <a:prstGeom prst="rect">
            <a:avLst/>
          </a:prstGeom>
        </p:spPr>
      </p:pic>
      <p:sp>
        <p:nvSpPr>
          <p:cNvPr id="4" name="Title 1">
            <a:extLst>
              <a:ext uri="{FF2B5EF4-FFF2-40B4-BE49-F238E27FC236}">
                <a16:creationId xmlns:a16="http://schemas.microsoft.com/office/drawing/2014/main" id="{34A2B53E-5221-4BFB-AF9B-BE28E5DACD42}"/>
              </a:ext>
            </a:extLst>
          </p:cNvPr>
          <p:cNvSpPr txBox="1">
            <a:spLocks/>
          </p:cNvSpPr>
          <p:nvPr/>
        </p:nvSpPr>
        <p:spPr>
          <a:xfrm>
            <a:off x="2249301" y="2975948"/>
            <a:ext cx="4645395" cy="646437"/>
          </a:xfrm>
          <a:prstGeom prst="rect">
            <a:avLst/>
          </a:prstGeom>
          <a:solidFill>
            <a:srgbClr val="009BBF">
              <a:alpha val="80000"/>
            </a:srgbClr>
          </a:solidFill>
        </p:spPr>
        <p:txBody>
          <a:bodyPr vert="horz" lIns="91436" tIns="45718" rIns="91436" bIns="45718" rtlCol="0" anchor="ctr">
            <a:normAutofit/>
          </a:bodyPr>
          <a:lstStyle>
            <a:lvl1pPr algn="l" defTabSz="685584" rtl="0" eaLnBrk="1" latinLnBrk="0" hangingPunct="1">
              <a:spcBef>
                <a:spcPct val="0"/>
              </a:spcBef>
              <a:buNone/>
              <a:defRPr sz="1799" kern="1200">
                <a:solidFill>
                  <a:schemeClr val="tx1">
                    <a:lumMod val="65000"/>
                    <a:lumOff val="35000"/>
                  </a:schemeClr>
                </a:solidFill>
                <a:latin typeface="+mj-lt"/>
                <a:ea typeface="+mj-ea"/>
                <a:cs typeface="+mj-cs"/>
              </a:defRPr>
            </a:lvl1pPr>
          </a:lstStyle>
          <a:p>
            <a:pPr algn="ctr"/>
            <a:r>
              <a:rPr lang="en-CA" sz="2000" dirty="0">
                <a:solidFill>
                  <a:schemeClr val="bg1"/>
                </a:solidFill>
                <a:latin typeface="Proxima Nova Th" panose="02000506030000020004" pitchFamily="50" charset="0"/>
              </a:rPr>
              <a:t>BONUS SLIDES</a:t>
            </a:r>
          </a:p>
        </p:txBody>
      </p:sp>
      <p:pic>
        <p:nvPicPr>
          <p:cNvPr id="5" name="Picture 4">
            <a:extLst>
              <a:ext uri="{FF2B5EF4-FFF2-40B4-BE49-F238E27FC236}">
                <a16:creationId xmlns:a16="http://schemas.microsoft.com/office/drawing/2014/main" id="{1A3F91F4-BB27-435D-BCDC-2924555BF8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68849" y="6239095"/>
            <a:ext cx="1933246" cy="484973"/>
          </a:xfrm>
          <a:prstGeom prst="rect">
            <a:avLst/>
          </a:prstGeom>
        </p:spPr>
      </p:pic>
    </p:spTree>
    <p:extLst>
      <p:ext uri="{BB962C8B-B14F-4D97-AF65-F5344CB8AC3E}">
        <p14:creationId xmlns:p14="http://schemas.microsoft.com/office/powerpoint/2010/main" val="42334494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12217488-FB67-49BE-9A42-D67688662816}"/>
              </a:ext>
            </a:extLst>
          </p:cNvPr>
          <p:cNvPicPr>
            <a:picLocks noChangeAspect="1"/>
          </p:cNvPicPr>
          <p:nvPr/>
        </p:nvPicPr>
        <p:blipFill>
          <a:blip r:embed="rId3">
            <a:duotone>
              <a:schemeClr val="bg2">
                <a:shade val="45000"/>
                <a:satMod val="135000"/>
              </a:schemeClr>
              <a:prstClr val="white"/>
            </a:duotone>
          </a:blip>
          <a:stretch>
            <a:fillRect/>
          </a:stretch>
        </p:blipFill>
        <p:spPr>
          <a:xfrm>
            <a:off x="0" y="0"/>
            <a:ext cx="9144000" cy="6857999"/>
          </a:xfrm>
          <a:prstGeom prst="rect">
            <a:avLst/>
          </a:prstGeom>
        </p:spPr>
      </p:pic>
      <p:sp>
        <p:nvSpPr>
          <p:cNvPr id="12" name="Google Shape;8007;p45">
            <a:extLst>
              <a:ext uri="{FF2B5EF4-FFF2-40B4-BE49-F238E27FC236}">
                <a16:creationId xmlns:a16="http://schemas.microsoft.com/office/drawing/2014/main" id="{BD6DB81A-9203-4B87-B78D-BCBC420B4DF7}"/>
              </a:ext>
            </a:extLst>
          </p:cNvPr>
          <p:cNvSpPr/>
          <p:nvPr/>
        </p:nvSpPr>
        <p:spPr>
          <a:xfrm>
            <a:off x="4335789" y="1673904"/>
            <a:ext cx="2131250" cy="2113858"/>
          </a:xfrm>
          <a:custGeom>
            <a:avLst/>
            <a:gdLst/>
            <a:ahLst/>
            <a:cxnLst/>
            <a:rect l="l" t="t" r="r" b="b"/>
            <a:pathLst>
              <a:path w="25486" h="25278" extrusionOk="0">
                <a:moveTo>
                  <a:pt x="12746" y="4905"/>
                </a:moveTo>
                <a:cubicBezTo>
                  <a:pt x="13701" y="4905"/>
                  <a:pt x="14672" y="5083"/>
                  <a:pt x="15613" y="5460"/>
                </a:cubicBezTo>
                <a:cubicBezTo>
                  <a:pt x="19580" y="7047"/>
                  <a:pt x="21508" y="11545"/>
                  <a:pt x="19923" y="15511"/>
                </a:cubicBezTo>
                <a:cubicBezTo>
                  <a:pt x="18714" y="18534"/>
                  <a:pt x="15811" y="20374"/>
                  <a:pt x="12742" y="20374"/>
                </a:cubicBezTo>
                <a:cubicBezTo>
                  <a:pt x="11786" y="20374"/>
                  <a:pt x="10814" y="20196"/>
                  <a:pt x="9873" y="19819"/>
                </a:cubicBezTo>
                <a:cubicBezTo>
                  <a:pt x="5908" y="18234"/>
                  <a:pt x="3978" y="13734"/>
                  <a:pt x="5563" y="9769"/>
                </a:cubicBezTo>
                <a:cubicBezTo>
                  <a:pt x="6772" y="6745"/>
                  <a:pt x="9676" y="4905"/>
                  <a:pt x="12746" y="4905"/>
                </a:cubicBezTo>
                <a:close/>
                <a:moveTo>
                  <a:pt x="15551" y="1"/>
                </a:moveTo>
                <a:cubicBezTo>
                  <a:pt x="15240" y="1"/>
                  <a:pt x="14946" y="187"/>
                  <a:pt x="14824" y="492"/>
                </a:cubicBezTo>
                <a:lnTo>
                  <a:pt x="14047" y="2435"/>
                </a:lnTo>
                <a:cubicBezTo>
                  <a:pt x="13612" y="2378"/>
                  <a:pt x="13174" y="2350"/>
                  <a:pt x="12736" y="2350"/>
                </a:cubicBezTo>
                <a:cubicBezTo>
                  <a:pt x="12218" y="2350"/>
                  <a:pt x="11700" y="2390"/>
                  <a:pt x="11187" y="2469"/>
                </a:cubicBezTo>
                <a:lnTo>
                  <a:pt x="10364" y="547"/>
                </a:lnTo>
                <a:cubicBezTo>
                  <a:pt x="10238" y="251"/>
                  <a:pt x="9949" y="73"/>
                  <a:pt x="9646" y="73"/>
                </a:cubicBezTo>
                <a:cubicBezTo>
                  <a:pt x="9543" y="73"/>
                  <a:pt x="9438" y="93"/>
                  <a:pt x="9338" y="137"/>
                </a:cubicBezTo>
                <a:lnTo>
                  <a:pt x="6036" y="1553"/>
                </a:lnTo>
                <a:cubicBezTo>
                  <a:pt x="5640" y="1722"/>
                  <a:pt x="5456" y="2182"/>
                  <a:pt x="5626" y="2579"/>
                </a:cubicBezTo>
                <a:lnTo>
                  <a:pt x="6449" y="4501"/>
                </a:lnTo>
                <a:cubicBezTo>
                  <a:pt x="5690" y="5085"/>
                  <a:pt x="5019" y="5775"/>
                  <a:pt x="4452" y="6549"/>
                </a:cubicBezTo>
                <a:lnTo>
                  <a:pt x="2510" y="5772"/>
                </a:lnTo>
                <a:cubicBezTo>
                  <a:pt x="2414" y="5734"/>
                  <a:pt x="2316" y="5716"/>
                  <a:pt x="2219" y="5716"/>
                </a:cubicBezTo>
                <a:cubicBezTo>
                  <a:pt x="1910" y="5716"/>
                  <a:pt x="1616" y="5901"/>
                  <a:pt x="1493" y="6208"/>
                </a:cubicBezTo>
                <a:lnTo>
                  <a:pt x="161" y="9542"/>
                </a:lnTo>
                <a:cubicBezTo>
                  <a:pt x="0" y="9944"/>
                  <a:pt x="194" y="10398"/>
                  <a:pt x="596" y="10558"/>
                </a:cubicBezTo>
                <a:lnTo>
                  <a:pt x="2537" y="11335"/>
                </a:lnTo>
                <a:cubicBezTo>
                  <a:pt x="2415" y="12285"/>
                  <a:pt x="2426" y="13249"/>
                  <a:pt x="2572" y="14195"/>
                </a:cubicBezTo>
                <a:lnTo>
                  <a:pt x="651" y="15018"/>
                </a:lnTo>
                <a:cubicBezTo>
                  <a:pt x="253" y="15189"/>
                  <a:pt x="71" y="15649"/>
                  <a:pt x="241" y="16046"/>
                </a:cubicBezTo>
                <a:lnTo>
                  <a:pt x="1655" y="19347"/>
                </a:lnTo>
                <a:cubicBezTo>
                  <a:pt x="1781" y="19643"/>
                  <a:pt x="2070" y="19821"/>
                  <a:pt x="2373" y="19821"/>
                </a:cubicBezTo>
                <a:cubicBezTo>
                  <a:pt x="2476" y="19821"/>
                  <a:pt x="2581" y="19800"/>
                  <a:pt x="2681" y="19756"/>
                </a:cubicBezTo>
                <a:lnTo>
                  <a:pt x="4603" y="18933"/>
                </a:lnTo>
                <a:cubicBezTo>
                  <a:pt x="5189" y="19692"/>
                  <a:pt x="5879" y="20365"/>
                  <a:pt x="6651" y="20930"/>
                </a:cubicBezTo>
                <a:lnTo>
                  <a:pt x="5874" y="22873"/>
                </a:lnTo>
                <a:cubicBezTo>
                  <a:pt x="5714" y="23273"/>
                  <a:pt x="5909" y="23728"/>
                  <a:pt x="6310" y="23888"/>
                </a:cubicBezTo>
                <a:lnTo>
                  <a:pt x="9645" y="25222"/>
                </a:lnTo>
                <a:cubicBezTo>
                  <a:pt x="9740" y="25260"/>
                  <a:pt x="9838" y="25278"/>
                  <a:pt x="9935" y="25278"/>
                </a:cubicBezTo>
                <a:cubicBezTo>
                  <a:pt x="10245" y="25278"/>
                  <a:pt x="10538" y="25092"/>
                  <a:pt x="10660" y="24786"/>
                </a:cubicBezTo>
                <a:lnTo>
                  <a:pt x="11437" y="22845"/>
                </a:lnTo>
                <a:cubicBezTo>
                  <a:pt x="11871" y="22901"/>
                  <a:pt x="12308" y="22929"/>
                  <a:pt x="12745" y="22929"/>
                </a:cubicBezTo>
                <a:cubicBezTo>
                  <a:pt x="13264" y="22929"/>
                  <a:pt x="13784" y="22889"/>
                  <a:pt x="14299" y="22810"/>
                </a:cubicBezTo>
                <a:lnTo>
                  <a:pt x="15122" y="24732"/>
                </a:lnTo>
                <a:cubicBezTo>
                  <a:pt x="15248" y="25028"/>
                  <a:pt x="15536" y="25206"/>
                  <a:pt x="15839" y="25206"/>
                </a:cubicBezTo>
                <a:cubicBezTo>
                  <a:pt x="15943" y="25206"/>
                  <a:pt x="16047" y="25185"/>
                  <a:pt x="16148" y="25142"/>
                </a:cubicBezTo>
                <a:lnTo>
                  <a:pt x="19449" y="23728"/>
                </a:lnTo>
                <a:cubicBezTo>
                  <a:pt x="19846" y="23558"/>
                  <a:pt x="20030" y="23098"/>
                  <a:pt x="19860" y="22701"/>
                </a:cubicBezTo>
                <a:lnTo>
                  <a:pt x="19037" y="20780"/>
                </a:lnTo>
                <a:cubicBezTo>
                  <a:pt x="19794" y="20194"/>
                  <a:pt x="20467" y="19503"/>
                  <a:pt x="21034" y="18732"/>
                </a:cubicBezTo>
                <a:lnTo>
                  <a:pt x="22975" y="19508"/>
                </a:lnTo>
                <a:cubicBezTo>
                  <a:pt x="23070" y="19546"/>
                  <a:pt x="23168" y="19564"/>
                  <a:pt x="23265" y="19564"/>
                </a:cubicBezTo>
                <a:cubicBezTo>
                  <a:pt x="23576" y="19564"/>
                  <a:pt x="23869" y="19378"/>
                  <a:pt x="23992" y="19073"/>
                </a:cubicBezTo>
                <a:lnTo>
                  <a:pt x="25326" y="15737"/>
                </a:lnTo>
                <a:cubicBezTo>
                  <a:pt x="25486" y="15337"/>
                  <a:pt x="25290" y="14882"/>
                  <a:pt x="24890" y="14722"/>
                </a:cubicBezTo>
                <a:lnTo>
                  <a:pt x="22948" y="13945"/>
                </a:lnTo>
                <a:cubicBezTo>
                  <a:pt x="23071" y="12994"/>
                  <a:pt x="23060" y="12032"/>
                  <a:pt x="22914" y="11084"/>
                </a:cubicBezTo>
                <a:lnTo>
                  <a:pt x="24835" y="10261"/>
                </a:lnTo>
                <a:cubicBezTo>
                  <a:pt x="25231" y="10091"/>
                  <a:pt x="25415" y="9631"/>
                  <a:pt x="25245" y="9234"/>
                </a:cubicBezTo>
                <a:lnTo>
                  <a:pt x="23830" y="5934"/>
                </a:lnTo>
                <a:cubicBezTo>
                  <a:pt x="23703" y="5637"/>
                  <a:pt x="23414" y="5459"/>
                  <a:pt x="23111" y="5459"/>
                </a:cubicBezTo>
                <a:cubicBezTo>
                  <a:pt x="23008" y="5459"/>
                  <a:pt x="22904" y="5479"/>
                  <a:pt x="22803" y="5522"/>
                </a:cubicBezTo>
                <a:lnTo>
                  <a:pt x="20882" y="6347"/>
                </a:lnTo>
                <a:cubicBezTo>
                  <a:pt x="20297" y="5588"/>
                  <a:pt x="19607" y="4915"/>
                  <a:pt x="18835" y="4348"/>
                </a:cubicBezTo>
                <a:lnTo>
                  <a:pt x="19610" y="2408"/>
                </a:lnTo>
                <a:cubicBezTo>
                  <a:pt x="19770" y="2006"/>
                  <a:pt x="19577" y="1551"/>
                  <a:pt x="19175" y="1391"/>
                </a:cubicBezTo>
                <a:lnTo>
                  <a:pt x="15841" y="57"/>
                </a:lnTo>
                <a:cubicBezTo>
                  <a:pt x="15745" y="19"/>
                  <a:pt x="15647" y="1"/>
                  <a:pt x="15551" y="1"/>
                </a:cubicBezTo>
                <a:close/>
              </a:path>
            </a:pathLst>
          </a:custGeom>
          <a:solidFill>
            <a:srgbClr val="3F3F3F"/>
          </a:solidFill>
          <a:ln w="9525" cap="flat" cmpd="sng">
            <a:solidFill>
              <a:srgbClr val="3F3F3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8009;p45">
            <a:extLst>
              <a:ext uri="{FF2B5EF4-FFF2-40B4-BE49-F238E27FC236}">
                <a16:creationId xmlns:a16="http://schemas.microsoft.com/office/drawing/2014/main" id="{87EBF0E9-E3EC-4C5C-B20D-E2852159B012}"/>
              </a:ext>
            </a:extLst>
          </p:cNvPr>
          <p:cNvSpPr/>
          <p:nvPr/>
        </p:nvSpPr>
        <p:spPr>
          <a:xfrm>
            <a:off x="2484934" y="2897874"/>
            <a:ext cx="2146554" cy="2130085"/>
          </a:xfrm>
          <a:custGeom>
            <a:avLst/>
            <a:gdLst/>
            <a:ahLst/>
            <a:cxnLst/>
            <a:rect l="l" t="t" r="r" b="b"/>
            <a:pathLst>
              <a:path w="25669" h="25472" extrusionOk="0">
                <a:moveTo>
                  <a:pt x="12840" y="5002"/>
                </a:moveTo>
                <a:cubicBezTo>
                  <a:pt x="13949" y="5002"/>
                  <a:pt x="15075" y="5242"/>
                  <a:pt x="16144" y="5747"/>
                </a:cubicBezTo>
                <a:cubicBezTo>
                  <a:pt x="20003" y="7575"/>
                  <a:pt x="21651" y="12185"/>
                  <a:pt x="19822" y="16044"/>
                </a:cubicBezTo>
                <a:cubicBezTo>
                  <a:pt x="18501" y="18836"/>
                  <a:pt x="15726" y="20470"/>
                  <a:pt x="12830" y="20470"/>
                </a:cubicBezTo>
                <a:cubicBezTo>
                  <a:pt x="11721" y="20470"/>
                  <a:pt x="10595" y="20230"/>
                  <a:pt x="9525" y="19724"/>
                </a:cubicBezTo>
                <a:cubicBezTo>
                  <a:pt x="5666" y="17897"/>
                  <a:pt x="4018" y="13286"/>
                  <a:pt x="5845" y="9427"/>
                </a:cubicBezTo>
                <a:cubicBezTo>
                  <a:pt x="7167" y="6636"/>
                  <a:pt x="9944" y="5002"/>
                  <a:pt x="12840" y="5002"/>
                </a:cubicBezTo>
                <a:close/>
                <a:moveTo>
                  <a:pt x="10471" y="1"/>
                </a:moveTo>
                <a:cubicBezTo>
                  <a:pt x="10383" y="1"/>
                  <a:pt x="10294" y="16"/>
                  <a:pt x="10208" y="47"/>
                </a:cubicBezTo>
                <a:lnTo>
                  <a:pt x="6824" y="1256"/>
                </a:lnTo>
                <a:cubicBezTo>
                  <a:pt x="6417" y="1401"/>
                  <a:pt x="6206" y="1848"/>
                  <a:pt x="6351" y="2255"/>
                </a:cubicBezTo>
                <a:lnTo>
                  <a:pt x="7054" y="4223"/>
                </a:lnTo>
                <a:cubicBezTo>
                  <a:pt x="6262" y="4761"/>
                  <a:pt x="5548" y="5408"/>
                  <a:pt x="4934" y="6145"/>
                </a:cubicBezTo>
                <a:lnTo>
                  <a:pt x="3045" y="5249"/>
                </a:lnTo>
                <a:cubicBezTo>
                  <a:pt x="2937" y="5199"/>
                  <a:pt x="2823" y="5174"/>
                  <a:pt x="2711" y="5174"/>
                </a:cubicBezTo>
                <a:cubicBezTo>
                  <a:pt x="2418" y="5174"/>
                  <a:pt x="2137" y="5340"/>
                  <a:pt x="2004" y="5623"/>
                </a:cubicBezTo>
                <a:lnTo>
                  <a:pt x="467" y="8868"/>
                </a:lnTo>
                <a:cubicBezTo>
                  <a:pt x="282" y="9259"/>
                  <a:pt x="449" y="9725"/>
                  <a:pt x="840" y="9909"/>
                </a:cubicBezTo>
                <a:lnTo>
                  <a:pt x="2729" y="10804"/>
                </a:lnTo>
                <a:cubicBezTo>
                  <a:pt x="2548" y="11744"/>
                  <a:pt x="2500" y="12707"/>
                  <a:pt x="2587" y="13661"/>
                </a:cubicBezTo>
                <a:lnTo>
                  <a:pt x="619" y="14364"/>
                </a:lnTo>
                <a:cubicBezTo>
                  <a:pt x="212" y="14510"/>
                  <a:pt x="1" y="14957"/>
                  <a:pt x="145" y="15363"/>
                </a:cubicBezTo>
                <a:lnTo>
                  <a:pt x="1354" y="18747"/>
                </a:lnTo>
                <a:cubicBezTo>
                  <a:pt x="1467" y="19067"/>
                  <a:pt x="1768" y="19265"/>
                  <a:pt x="2089" y="19265"/>
                </a:cubicBezTo>
                <a:cubicBezTo>
                  <a:pt x="2177" y="19265"/>
                  <a:pt x="2266" y="19251"/>
                  <a:pt x="2353" y="19219"/>
                </a:cubicBezTo>
                <a:lnTo>
                  <a:pt x="4321" y="18516"/>
                </a:lnTo>
                <a:cubicBezTo>
                  <a:pt x="4859" y="19309"/>
                  <a:pt x="5506" y="20023"/>
                  <a:pt x="6243" y="20637"/>
                </a:cubicBezTo>
                <a:lnTo>
                  <a:pt x="5347" y="22526"/>
                </a:lnTo>
                <a:cubicBezTo>
                  <a:pt x="5163" y="22917"/>
                  <a:pt x="5330" y="23383"/>
                  <a:pt x="5721" y="23567"/>
                </a:cubicBezTo>
                <a:lnTo>
                  <a:pt x="8966" y="25104"/>
                </a:lnTo>
                <a:cubicBezTo>
                  <a:pt x="9074" y="25155"/>
                  <a:pt x="9188" y="25179"/>
                  <a:pt x="9300" y="25179"/>
                </a:cubicBezTo>
                <a:cubicBezTo>
                  <a:pt x="9593" y="25179"/>
                  <a:pt x="9874" y="25014"/>
                  <a:pt x="10007" y="24731"/>
                </a:cubicBezTo>
                <a:lnTo>
                  <a:pt x="10902" y="22842"/>
                </a:lnTo>
                <a:cubicBezTo>
                  <a:pt x="11540" y="22964"/>
                  <a:pt x="12187" y="23026"/>
                  <a:pt x="12836" y="23026"/>
                </a:cubicBezTo>
                <a:cubicBezTo>
                  <a:pt x="13144" y="23026"/>
                  <a:pt x="13452" y="23012"/>
                  <a:pt x="13759" y="22984"/>
                </a:cubicBezTo>
                <a:lnTo>
                  <a:pt x="14462" y="24952"/>
                </a:lnTo>
                <a:cubicBezTo>
                  <a:pt x="14577" y="25272"/>
                  <a:pt x="14878" y="25471"/>
                  <a:pt x="15200" y="25471"/>
                </a:cubicBezTo>
                <a:cubicBezTo>
                  <a:pt x="15286" y="25471"/>
                  <a:pt x="15375" y="25457"/>
                  <a:pt x="15461" y="25426"/>
                </a:cubicBezTo>
                <a:lnTo>
                  <a:pt x="18845" y="24217"/>
                </a:lnTo>
                <a:cubicBezTo>
                  <a:pt x="19252" y="24071"/>
                  <a:pt x="19463" y="23625"/>
                  <a:pt x="19318" y="23218"/>
                </a:cubicBezTo>
                <a:lnTo>
                  <a:pt x="18615" y="21250"/>
                </a:lnTo>
                <a:cubicBezTo>
                  <a:pt x="19407" y="20712"/>
                  <a:pt x="20121" y="20065"/>
                  <a:pt x="20735" y="19328"/>
                </a:cubicBezTo>
                <a:lnTo>
                  <a:pt x="22624" y="20223"/>
                </a:lnTo>
                <a:cubicBezTo>
                  <a:pt x="22732" y="20274"/>
                  <a:pt x="22846" y="20298"/>
                  <a:pt x="22958" y="20298"/>
                </a:cubicBezTo>
                <a:cubicBezTo>
                  <a:pt x="23251" y="20298"/>
                  <a:pt x="23532" y="20133"/>
                  <a:pt x="23665" y="19850"/>
                </a:cubicBezTo>
                <a:lnTo>
                  <a:pt x="25202" y="16604"/>
                </a:lnTo>
                <a:cubicBezTo>
                  <a:pt x="25387" y="16214"/>
                  <a:pt x="25220" y="15748"/>
                  <a:pt x="24829" y="15564"/>
                </a:cubicBezTo>
                <a:lnTo>
                  <a:pt x="22940" y="14668"/>
                </a:lnTo>
                <a:cubicBezTo>
                  <a:pt x="23121" y="13727"/>
                  <a:pt x="23169" y="12766"/>
                  <a:pt x="23082" y="11812"/>
                </a:cubicBezTo>
                <a:lnTo>
                  <a:pt x="25050" y="11107"/>
                </a:lnTo>
                <a:cubicBezTo>
                  <a:pt x="25457" y="10963"/>
                  <a:pt x="25668" y="10515"/>
                  <a:pt x="25523" y="10108"/>
                </a:cubicBezTo>
                <a:lnTo>
                  <a:pt x="24315" y="6726"/>
                </a:lnTo>
                <a:cubicBezTo>
                  <a:pt x="24201" y="6406"/>
                  <a:pt x="23898" y="6207"/>
                  <a:pt x="23577" y="6207"/>
                </a:cubicBezTo>
                <a:cubicBezTo>
                  <a:pt x="23491" y="6207"/>
                  <a:pt x="23402" y="6221"/>
                  <a:pt x="23316" y="6252"/>
                </a:cubicBezTo>
                <a:lnTo>
                  <a:pt x="21348" y="6956"/>
                </a:lnTo>
                <a:cubicBezTo>
                  <a:pt x="20810" y="6162"/>
                  <a:pt x="20163" y="5450"/>
                  <a:pt x="19426" y="4836"/>
                </a:cubicBezTo>
                <a:lnTo>
                  <a:pt x="20320" y="2947"/>
                </a:lnTo>
                <a:cubicBezTo>
                  <a:pt x="20506" y="2556"/>
                  <a:pt x="20339" y="2090"/>
                  <a:pt x="19948" y="1906"/>
                </a:cubicBezTo>
                <a:lnTo>
                  <a:pt x="16703" y="369"/>
                </a:lnTo>
                <a:cubicBezTo>
                  <a:pt x="16595" y="318"/>
                  <a:pt x="16481" y="294"/>
                  <a:pt x="16369" y="294"/>
                </a:cubicBezTo>
                <a:cubicBezTo>
                  <a:pt x="16076" y="294"/>
                  <a:pt x="15795" y="459"/>
                  <a:pt x="15662" y="742"/>
                </a:cubicBezTo>
                <a:lnTo>
                  <a:pt x="14767" y="2631"/>
                </a:lnTo>
                <a:cubicBezTo>
                  <a:pt x="14130" y="2508"/>
                  <a:pt x="13485" y="2447"/>
                  <a:pt x="12839" y="2447"/>
                </a:cubicBezTo>
                <a:cubicBezTo>
                  <a:pt x="12529" y="2447"/>
                  <a:pt x="12219" y="2461"/>
                  <a:pt x="11910" y="2489"/>
                </a:cubicBezTo>
                <a:lnTo>
                  <a:pt x="11207" y="521"/>
                </a:lnTo>
                <a:cubicBezTo>
                  <a:pt x="11092" y="200"/>
                  <a:pt x="10791" y="1"/>
                  <a:pt x="10471" y="1"/>
                </a:cubicBezTo>
                <a:close/>
              </a:path>
            </a:pathLst>
          </a:custGeom>
          <a:solidFill>
            <a:srgbClr val="3F3F3F"/>
          </a:solidFill>
          <a:ln w="9525" cap="flat" cmpd="sng">
            <a:solidFill>
              <a:srgbClr val="3F3F3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oogle Shape;8011;p45">
            <a:extLst>
              <a:ext uri="{FF2B5EF4-FFF2-40B4-BE49-F238E27FC236}">
                <a16:creationId xmlns:a16="http://schemas.microsoft.com/office/drawing/2014/main" id="{340E9442-8C1F-4434-9F12-EE34734950CE}"/>
              </a:ext>
            </a:extLst>
          </p:cNvPr>
          <p:cNvGrpSpPr/>
          <p:nvPr/>
        </p:nvGrpSpPr>
        <p:grpSpPr>
          <a:xfrm rot="21379846">
            <a:off x="4851125" y="1394802"/>
            <a:ext cx="856239" cy="175536"/>
            <a:chOff x="4644280" y="1290523"/>
            <a:chExt cx="143716" cy="29463"/>
          </a:xfrm>
          <a:solidFill>
            <a:srgbClr val="3F3F3F"/>
          </a:solidFill>
        </p:grpSpPr>
        <p:sp>
          <p:nvSpPr>
            <p:cNvPr id="46" name="Google Shape;8012;p45">
              <a:extLst>
                <a:ext uri="{FF2B5EF4-FFF2-40B4-BE49-F238E27FC236}">
                  <a16:creationId xmlns:a16="http://schemas.microsoft.com/office/drawing/2014/main" id="{310B00A6-4D0E-4F2D-A251-AC69B5C6EED6}"/>
                </a:ext>
              </a:extLst>
            </p:cNvPr>
            <p:cNvSpPr/>
            <p:nvPr/>
          </p:nvSpPr>
          <p:spPr>
            <a:xfrm>
              <a:off x="4736292" y="1294223"/>
              <a:ext cx="51704" cy="25762"/>
            </a:xfrm>
            <a:custGeom>
              <a:avLst/>
              <a:gdLst/>
              <a:ahLst/>
              <a:cxnLst/>
              <a:rect l="l" t="t" r="r" b="b"/>
              <a:pathLst>
                <a:path w="4052" h="2019" extrusionOk="0">
                  <a:moveTo>
                    <a:pt x="273" y="0"/>
                  </a:moveTo>
                  <a:cubicBezTo>
                    <a:pt x="158" y="0"/>
                    <a:pt x="53" y="81"/>
                    <a:pt x="29" y="199"/>
                  </a:cubicBezTo>
                  <a:cubicBezTo>
                    <a:pt x="0" y="339"/>
                    <a:pt x="87" y="475"/>
                    <a:pt x="225" y="507"/>
                  </a:cubicBezTo>
                  <a:cubicBezTo>
                    <a:pt x="1077" y="720"/>
                    <a:pt x="1895" y="1048"/>
                    <a:pt x="2655" y="1487"/>
                  </a:cubicBezTo>
                  <a:lnTo>
                    <a:pt x="2505" y="1740"/>
                  </a:lnTo>
                  <a:cubicBezTo>
                    <a:pt x="2459" y="1818"/>
                    <a:pt x="2511" y="1919"/>
                    <a:pt x="2603" y="1925"/>
                  </a:cubicBezTo>
                  <a:lnTo>
                    <a:pt x="3885" y="2018"/>
                  </a:lnTo>
                  <a:cubicBezTo>
                    <a:pt x="3889" y="2019"/>
                    <a:pt x="3892" y="2019"/>
                    <a:pt x="3896" y="2019"/>
                  </a:cubicBezTo>
                  <a:cubicBezTo>
                    <a:pt x="3991" y="2019"/>
                    <a:pt x="4052" y="1911"/>
                    <a:pt x="3999" y="1829"/>
                  </a:cubicBezTo>
                  <a:lnTo>
                    <a:pt x="3302" y="747"/>
                  </a:lnTo>
                  <a:cubicBezTo>
                    <a:pt x="3278" y="709"/>
                    <a:pt x="3238" y="690"/>
                    <a:pt x="3198" y="690"/>
                  </a:cubicBezTo>
                  <a:cubicBezTo>
                    <a:pt x="3157" y="690"/>
                    <a:pt x="3116" y="710"/>
                    <a:pt x="3093" y="750"/>
                  </a:cubicBezTo>
                  <a:lnTo>
                    <a:pt x="2917" y="1048"/>
                  </a:lnTo>
                  <a:cubicBezTo>
                    <a:pt x="2108" y="582"/>
                    <a:pt x="1237" y="231"/>
                    <a:pt x="330" y="7"/>
                  </a:cubicBezTo>
                  <a:cubicBezTo>
                    <a:pt x="311" y="3"/>
                    <a:pt x="292" y="0"/>
                    <a:pt x="273" y="0"/>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8013;p45">
              <a:extLst>
                <a:ext uri="{FF2B5EF4-FFF2-40B4-BE49-F238E27FC236}">
                  <a16:creationId xmlns:a16="http://schemas.microsoft.com/office/drawing/2014/main" id="{A1F0B710-24BA-41D4-945D-F436085BC430}"/>
                </a:ext>
              </a:extLst>
            </p:cNvPr>
            <p:cNvSpPr/>
            <p:nvPr/>
          </p:nvSpPr>
          <p:spPr>
            <a:xfrm>
              <a:off x="4700066" y="1290523"/>
              <a:ext cx="32206" cy="7988"/>
            </a:xfrm>
            <a:custGeom>
              <a:avLst/>
              <a:gdLst/>
              <a:ahLst/>
              <a:cxnLst/>
              <a:rect l="l" t="t" r="r" b="b"/>
              <a:pathLst>
                <a:path w="2524" h="626" extrusionOk="0">
                  <a:moveTo>
                    <a:pt x="787" y="1"/>
                  </a:moveTo>
                  <a:cubicBezTo>
                    <a:pt x="606" y="1"/>
                    <a:pt x="423" y="7"/>
                    <a:pt x="242" y="18"/>
                  </a:cubicBezTo>
                  <a:cubicBezTo>
                    <a:pt x="104" y="31"/>
                    <a:pt x="0" y="151"/>
                    <a:pt x="10" y="291"/>
                  </a:cubicBezTo>
                  <a:cubicBezTo>
                    <a:pt x="21" y="425"/>
                    <a:pt x="131" y="526"/>
                    <a:pt x="264" y="526"/>
                  </a:cubicBezTo>
                  <a:cubicBezTo>
                    <a:pt x="269" y="526"/>
                    <a:pt x="274" y="526"/>
                    <a:pt x="279" y="526"/>
                  </a:cubicBezTo>
                  <a:cubicBezTo>
                    <a:pt x="447" y="516"/>
                    <a:pt x="617" y="510"/>
                    <a:pt x="787" y="510"/>
                  </a:cubicBezTo>
                  <a:cubicBezTo>
                    <a:pt x="1261" y="512"/>
                    <a:pt x="1735" y="548"/>
                    <a:pt x="2204" y="622"/>
                  </a:cubicBezTo>
                  <a:cubicBezTo>
                    <a:pt x="2218" y="624"/>
                    <a:pt x="2232" y="626"/>
                    <a:pt x="2246" y="626"/>
                  </a:cubicBezTo>
                  <a:cubicBezTo>
                    <a:pt x="2364" y="626"/>
                    <a:pt x="2469" y="542"/>
                    <a:pt x="2495" y="422"/>
                  </a:cubicBezTo>
                  <a:cubicBezTo>
                    <a:pt x="2524" y="281"/>
                    <a:pt x="2430" y="145"/>
                    <a:pt x="2289" y="121"/>
                  </a:cubicBezTo>
                  <a:cubicBezTo>
                    <a:pt x="1792" y="41"/>
                    <a:pt x="1289" y="1"/>
                    <a:pt x="787"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8014;p45">
              <a:extLst>
                <a:ext uri="{FF2B5EF4-FFF2-40B4-BE49-F238E27FC236}">
                  <a16:creationId xmlns:a16="http://schemas.microsoft.com/office/drawing/2014/main" id="{E6DD6A2C-8548-4943-9925-829279E19E8D}"/>
                </a:ext>
              </a:extLst>
            </p:cNvPr>
            <p:cNvSpPr/>
            <p:nvPr/>
          </p:nvSpPr>
          <p:spPr>
            <a:xfrm>
              <a:off x="4644280" y="1300641"/>
              <a:ext cx="20225" cy="13283"/>
            </a:xfrm>
            <a:custGeom>
              <a:avLst/>
              <a:gdLst/>
              <a:ahLst/>
              <a:cxnLst/>
              <a:rect l="l" t="t" r="r" b="b"/>
              <a:pathLst>
                <a:path w="1585" h="1041" extrusionOk="0">
                  <a:moveTo>
                    <a:pt x="1331" y="0"/>
                  </a:moveTo>
                  <a:cubicBezTo>
                    <a:pt x="1304" y="0"/>
                    <a:pt x="1277" y="6"/>
                    <a:pt x="1251" y="16"/>
                  </a:cubicBezTo>
                  <a:cubicBezTo>
                    <a:pt x="880" y="175"/>
                    <a:pt x="518" y="356"/>
                    <a:pt x="170" y="558"/>
                  </a:cubicBezTo>
                  <a:cubicBezTo>
                    <a:pt x="60" y="622"/>
                    <a:pt x="1" y="758"/>
                    <a:pt x="47" y="876"/>
                  </a:cubicBezTo>
                  <a:cubicBezTo>
                    <a:pt x="87" y="979"/>
                    <a:pt x="185" y="1040"/>
                    <a:pt x="287" y="1040"/>
                  </a:cubicBezTo>
                  <a:cubicBezTo>
                    <a:pt x="330" y="1040"/>
                    <a:pt x="373" y="1029"/>
                    <a:pt x="414" y="1006"/>
                  </a:cubicBezTo>
                  <a:cubicBezTo>
                    <a:pt x="729" y="822"/>
                    <a:pt x="1056" y="657"/>
                    <a:pt x="1391" y="513"/>
                  </a:cubicBezTo>
                  <a:cubicBezTo>
                    <a:pt x="1520" y="457"/>
                    <a:pt x="1584" y="311"/>
                    <a:pt x="1540" y="178"/>
                  </a:cubicBezTo>
                  <a:lnTo>
                    <a:pt x="1527" y="141"/>
                  </a:lnTo>
                  <a:cubicBezTo>
                    <a:pt x="1497" y="55"/>
                    <a:pt x="1417" y="0"/>
                    <a:pt x="1331" y="0"/>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8015;p45">
              <a:extLst>
                <a:ext uri="{FF2B5EF4-FFF2-40B4-BE49-F238E27FC236}">
                  <a16:creationId xmlns:a16="http://schemas.microsoft.com/office/drawing/2014/main" id="{CE321565-A62C-4EF0-B2F8-B07D0568C87B}"/>
                </a:ext>
              </a:extLst>
            </p:cNvPr>
            <p:cNvSpPr/>
            <p:nvPr/>
          </p:nvSpPr>
          <p:spPr>
            <a:xfrm>
              <a:off x="4667822" y="1291888"/>
              <a:ext cx="27779" cy="11433"/>
            </a:xfrm>
            <a:custGeom>
              <a:avLst/>
              <a:gdLst/>
              <a:ahLst/>
              <a:cxnLst/>
              <a:rect l="l" t="t" r="r" b="b"/>
              <a:pathLst>
                <a:path w="2177" h="896" extrusionOk="0">
                  <a:moveTo>
                    <a:pt x="1906" y="0"/>
                  </a:moveTo>
                  <a:cubicBezTo>
                    <a:pt x="1894" y="0"/>
                    <a:pt x="1883" y="1"/>
                    <a:pt x="1871" y="3"/>
                  </a:cubicBezTo>
                  <a:lnTo>
                    <a:pt x="1871" y="4"/>
                  </a:lnTo>
                  <a:cubicBezTo>
                    <a:pt x="1306" y="88"/>
                    <a:pt x="748" y="220"/>
                    <a:pt x="205" y="400"/>
                  </a:cubicBezTo>
                  <a:cubicBezTo>
                    <a:pt x="71" y="446"/>
                    <a:pt x="0" y="592"/>
                    <a:pt x="47" y="725"/>
                  </a:cubicBezTo>
                  <a:cubicBezTo>
                    <a:pt x="84" y="830"/>
                    <a:pt x="182" y="896"/>
                    <a:pt x="288" y="896"/>
                  </a:cubicBezTo>
                  <a:cubicBezTo>
                    <a:pt x="315" y="896"/>
                    <a:pt x="343" y="891"/>
                    <a:pt x="370" y="882"/>
                  </a:cubicBezTo>
                  <a:cubicBezTo>
                    <a:pt x="881" y="714"/>
                    <a:pt x="1406" y="587"/>
                    <a:pt x="1940" y="509"/>
                  </a:cubicBezTo>
                  <a:cubicBezTo>
                    <a:pt x="2079" y="490"/>
                    <a:pt x="2177" y="360"/>
                    <a:pt x="2157" y="220"/>
                  </a:cubicBezTo>
                  <a:cubicBezTo>
                    <a:pt x="2140" y="93"/>
                    <a:pt x="2031" y="0"/>
                    <a:pt x="1906" y="0"/>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 name="Google Shape;8021;p45">
            <a:extLst>
              <a:ext uri="{FF2B5EF4-FFF2-40B4-BE49-F238E27FC236}">
                <a16:creationId xmlns:a16="http://schemas.microsoft.com/office/drawing/2014/main" id="{FC6E0324-A412-4F03-959E-E2D0EF27F6E4}"/>
              </a:ext>
            </a:extLst>
          </p:cNvPr>
          <p:cNvGrpSpPr/>
          <p:nvPr/>
        </p:nvGrpSpPr>
        <p:grpSpPr>
          <a:xfrm>
            <a:off x="3080825" y="5117538"/>
            <a:ext cx="856162" cy="175614"/>
            <a:chOff x="4339009" y="1863727"/>
            <a:chExt cx="143703" cy="29476"/>
          </a:xfrm>
          <a:solidFill>
            <a:srgbClr val="3F3F3F"/>
          </a:solidFill>
        </p:grpSpPr>
        <p:sp>
          <p:nvSpPr>
            <p:cNvPr id="38" name="Google Shape;8022;p45">
              <a:extLst>
                <a:ext uri="{FF2B5EF4-FFF2-40B4-BE49-F238E27FC236}">
                  <a16:creationId xmlns:a16="http://schemas.microsoft.com/office/drawing/2014/main" id="{32EC7C57-005F-4176-9B42-778F76AD18D0}"/>
                </a:ext>
              </a:extLst>
            </p:cNvPr>
            <p:cNvSpPr/>
            <p:nvPr/>
          </p:nvSpPr>
          <p:spPr>
            <a:xfrm>
              <a:off x="4339009" y="1863727"/>
              <a:ext cx="51691" cy="25762"/>
            </a:xfrm>
            <a:custGeom>
              <a:avLst/>
              <a:gdLst/>
              <a:ahLst/>
              <a:cxnLst/>
              <a:rect l="l" t="t" r="r" b="b"/>
              <a:pathLst>
                <a:path w="4051" h="2019" extrusionOk="0">
                  <a:moveTo>
                    <a:pt x="157" y="1"/>
                  </a:moveTo>
                  <a:cubicBezTo>
                    <a:pt x="61" y="1"/>
                    <a:pt x="1" y="107"/>
                    <a:pt x="54" y="190"/>
                  </a:cubicBezTo>
                  <a:lnTo>
                    <a:pt x="750" y="1274"/>
                  </a:lnTo>
                  <a:cubicBezTo>
                    <a:pt x="774" y="1311"/>
                    <a:pt x="813" y="1330"/>
                    <a:pt x="852" y="1330"/>
                  </a:cubicBezTo>
                  <a:cubicBezTo>
                    <a:pt x="893" y="1330"/>
                    <a:pt x="935" y="1309"/>
                    <a:pt x="958" y="1269"/>
                  </a:cubicBezTo>
                  <a:lnTo>
                    <a:pt x="1136" y="973"/>
                  </a:lnTo>
                  <a:cubicBezTo>
                    <a:pt x="1945" y="1439"/>
                    <a:pt x="2816" y="1788"/>
                    <a:pt x="3722" y="2012"/>
                  </a:cubicBezTo>
                  <a:cubicBezTo>
                    <a:pt x="3741" y="2017"/>
                    <a:pt x="3761" y="2019"/>
                    <a:pt x="3779" y="2019"/>
                  </a:cubicBezTo>
                  <a:cubicBezTo>
                    <a:pt x="3895" y="2019"/>
                    <a:pt x="3999" y="1938"/>
                    <a:pt x="4023" y="1820"/>
                  </a:cubicBezTo>
                  <a:cubicBezTo>
                    <a:pt x="4051" y="1682"/>
                    <a:pt x="3964" y="1546"/>
                    <a:pt x="3828" y="1512"/>
                  </a:cubicBezTo>
                  <a:cubicBezTo>
                    <a:pt x="2976" y="1301"/>
                    <a:pt x="2158" y="971"/>
                    <a:pt x="1396" y="534"/>
                  </a:cubicBezTo>
                  <a:lnTo>
                    <a:pt x="1548" y="279"/>
                  </a:lnTo>
                  <a:cubicBezTo>
                    <a:pt x="1594" y="201"/>
                    <a:pt x="1541" y="100"/>
                    <a:pt x="1450" y="94"/>
                  </a:cubicBezTo>
                  <a:lnTo>
                    <a:pt x="166" y="1"/>
                  </a:lnTo>
                  <a:cubicBezTo>
                    <a:pt x="163" y="1"/>
                    <a:pt x="160" y="1"/>
                    <a:pt x="157"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8023;p45">
              <a:extLst>
                <a:ext uri="{FF2B5EF4-FFF2-40B4-BE49-F238E27FC236}">
                  <a16:creationId xmlns:a16="http://schemas.microsoft.com/office/drawing/2014/main" id="{4D455E5A-D894-42AD-95FB-2C92B3718898}"/>
                </a:ext>
              </a:extLst>
            </p:cNvPr>
            <p:cNvSpPr/>
            <p:nvPr/>
          </p:nvSpPr>
          <p:spPr>
            <a:xfrm>
              <a:off x="4394732" y="1885202"/>
              <a:ext cx="32193" cy="8001"/>
            </a:xfrm>
            <a:custGeom>
              <a:avLst/>
              <a:gdLst/>
              <a:ahLst/>
              <a:cxnLst/>
              <a:rect l="l" t="t" r="r" b="b"/>
              <a:pathLst>
                <a:path w="2523" h="627" extrusionOk="0">
                  <a:moveTo>
                    <a:pt x="279" y="1"/>
                  </a:moveTo>
                  <a:cubicBezTo>
                    <a:pt x="160" y="1"/>
                    <a:pt x="54" y="84"/>
                    <a:pt x="29" y="204"/>
                  </a:cubicBezTo>
                  <a:cubicBezTo>
                    <a:pt x="1" y="345"/>
                    <a:pt x="93" y="483"/>
                    <a:pt x="236" y="507"/>
                  </a:cubicBezTo>
                  <a:cubicBezTo>
                    <a:pt x="732" y="585"/>
                    <a:pt x="1235" y="625"/>
                    <a:pt x="1738" y="627"/>
                  </a:cubicBezTo>
                  <a:cubicBezTo>
                    <a:pt x="1919" y="627"/>
                    <a:pt x="2102" y="621"/>
                    <a:pt x="2282" y="609"/>
                  </a:cubicBezTo>
                  <a:cubicBezTo>
                    <a:pt x="2420" y="596"/>
                    <a:pt x="2523" y="475"/>
                    <a:pt x="2513" y="337"/>
                  </a:cubicBezTo>
                  <a:cubicBezTo>
                    <a:pt x="2504" y="203"/>
                    <a:pt x="2392" y="100"/>
                    <a:pt x="2260" y="100"/>
                  </a:cubicBezTo>
                  <a:cubicBezTo>
                    <a:pt x="2255" y="100"/>
                    <a:pt x="2251" y="100"/>
                    <a:pt x="2246" y="100"/>
                  </a:cubicBezTo>
                  <a:cubicBezTo>
                    <a:pt x="2076" y="110"/>
                    <a:pt x="1908" y="116"/>
                    <a:pt x="1738" y="116"/>
                  </a:cubicBezTo>
                  <a:cubicBezTo>
                    <a:pt x="1262" y="116"/>
                    <a:pt x="790" y="78"/>
                    <a:pt x="321" y="4"/>
                  </a:cubicBezTo>
                  <a:cubicBezTo>
                    <a:pt x="307" y="2"/>
                    <a:pt x="293" y="1"/>
                    <a:pt x="279"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8024;p45">
              <a:extLst>
                <a:ext uri="{FF2B5EF4-FFF2-40B4-BE49-F238E27FC236}">
                  <a16:creationId xmlns:a16="http://schemas.microsoft.com/office/drawing/2014/main" id="{79E52B23-F8E6-4809-A1F2-0DFF406C66A4}"/>
                </a:ext>
              </a:extLst>
            </p:cNvPr>
            <p:cNvSpPr/>
            <p:nvPr/>
          </p:nvSpPr>
          <p:spPr>
            <a:xfrm>
              <a:off x="4462488" y="1869814"/>
              <a:ext cx="20225" cy="13258"/>
            </a:xfrm>
            <a:custGeom>
              <a:avLst/>
              <a:gdLst/>
              <a:ahLst/>
              <a:cxnLst/>
              <a:rect l="l" t="t" r="r" b="b"/>
              <a:pathLst>
                <a:path w="1585" h="1039" extrusionOk="0">
                  <a:moveTo>
                    <a:pt x="1300" y="0"/>
                  </a:moveTo>
                  <a:cubicBezTo>
                    <a:pt x="1257" y="0"/>
                    <a:pt x="1213" y="11"/>
                    <a:pt x="1173" y="35"/>
                  </a:cubicBezTo>
                  <a:cubicBezTo>
                    <a:pt x="857" y="217"/>
                    <a:pt x="531" y="382"/>
                    <a:pt x="196" y="528"/>
                  </a:cubicBezTo>
                  <a:cubicBezTo>
                    <a:pt x="66" y="582"/>
                    <a:pt x="1" y="728"/>
                    <a:pt x="47" y="863"/>
                  </a:cubicBezTo>
                  <a:lnTo>
                    <a:pt x="60" y="899"/>
                  </a:lnTo>
                  <a:cubicBezTo>
                    <a:pt x="89" y="986"/>
                    <a:pt x="169" y="1039"/>
                    <a:pt x="255" y="1039"/>
                  </a:cubicBezTo>
                  <a:cubicBezTo>
                    <a:pt x="282" y="1039"/>
                    <a:pt x="309" y="1034"/>
                    <a:pt x="335" y="1023"/>
                  </a:cubicBezTo>
                  <a:cubicBezTo>
                    <a:pt x="707" y="866"/>
                    <a:pt x="1067" y="685"/>
                    <a:pt x="1416" y="483"/>
                  </a:cubicBezTo>
                  <a:cubicBezTo>
                    <a:pt x="1527" y="419"/>
                    <a:pt x="1584" y="283"/>
                    <a:pt x="1538" y="164"/>
                  </a:cubicBezTo>
                  <a:cubicBezTo>
                    <a:pt x="1499" y="61"/>
                    <a:pt x="1401" y="0"/>
                    <a:pt x="1300" y="0"/>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8025;p45">
              <a:extLst>
                <a:ext uri="{FF2B5EF4-FFF2-40B4-BE49-F238E27FC236}">
                  <a16:creationId xmlns:a16="http://schemas.microsoft.com/office/drawing/2014/main" id="{43AC96DA-9684-4D8E-95BE-A29D131EBE40}"/>
                </a:ext>
              </a:extLst>
            </p:cNvPr>
            <p:cNvSpPr/>
            <p:nvPr/>
          </p:nvSpPr>
          <p:spPr>
            <a:xfrm>
              <a:off x="4431392" y="1880392"/>
              <a:ext cx="27804" cy="11433"/>
            </a:xfrm>
            <a:custGeom>
              <a:avLst/>
              <a:gdLst/>
              <a:ahLst/>
              <a:cxnLst/>
              <a:rect l="l" t="t" r="r" b="b"/>
              <a:pathLst>
                <a:path w="2179" h="896" extrusionOk="0">
                  <a:moveTo>
                    <a:pt x="1890" y="1"/>
                  </a:moveTo>
                  <a:cubicBezTo>
                    <a:pt x="1863" y="1"/>
                    <a:pt x="1835" y="5"/>
                    <a:pt x="1808" y="14"/>
                  </a:cubicBezTo>
                  <a:cubicBezTo>
                    <a:pt x="1296" y="184"/>
                    <a:pt x="771" y="309"/>
                    <a:pt x="237" y="389"/>
                  </a:cubicBezTo>
                  <a:cubicBezTo>
                    <a:pt x="98" y="408"/>
                    <a:pt x="0" y="536"/>
                    <a:pt x="20" y="676"/>
                  </a:cubicBezTo>
                  <a:cubicBezTo>
                    <a:pt x="37" y="803"/>
                    <a:pt x="147" y="896"/>
                    <a:pt x="273" y="896"/>
                  </a:cubicBezTo>
                  <a:cubicBezTo>
                    <a:pt x="284" y="896"/>
                    <a:pt x="296" y="895"/>
                    <a:pt x="308" y="893"/>
                  </a:cubicBezTo>
                  <a:cubicBezTo>
                    <a:pt x="873" y="809"/>
                    <a:pt x="1430" y="676"/>
                    <a:pt x="1973" y="496"/>
                  </a:cubicBezTo>
                  <a:cubicBezTo>
                    <a:pt x="2106" y="451"/>
                    <a:pt x="2178" y="306"/>
                    <a:pt x="2132" y="171"/>
                  </a:cubicBezTo>
                  <a:cubicBezTo>
                    <a:pt x="2095" y="67"/>
                    <a:pt x="1996" y="1"/>
                    <a:pt x="1890"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oogle Shape;8026;p45">
            <a:extLst>
              <a:ext uri="{FF2B5EF4-FFF2-40B4-BE49-F238E27FC236}">
                <a16:creationId xmlns:a16="http://schemas.microsoft.com/office/drawing/2014/main" id="{25911DF9-1FC0-4F9E-AFBD-55C60A63811D}"/>
              </a:ext>
            </a:extLst>
          </p:cNvPr>
          <p:cNvGrpSpPr/>
          <p:nvPr/>
        </p:nvGrpSpPr>
        <p:grpSpPr>
          <a:xfrm rot="596140">
            <a:off x="2270350" y="3280774"/>
            <a:ext cx="175989" cy="851372"/>
            <a:chOff x="4206459" y="1607315"/>
            <a:chExt cx="29539" cy="142899"/>
          </a:xfrm>
          <a:solidFill>
            <a:srgbClr val="3F3F3F"/>
          </a:solidFill>
        </p:grpSpPr>
        <p:sp>
          <p:nvSpPr>
            <p:cNvPr id="34" name="Google Shape;8027;p45">
              <a:extLst>
                <a:ext uri="{FF2B5EF4-FFF2-40B4-BE49-F238E27FC236}">
                  <a16:creationId xmlns:a16="http://schemas.microsoft.com/office/drawing/2014/main" id="{8CDE585F-9833-40DF-9867-D84212B61B98}"/>
                </a:ext>
              </a:extLst>
            </p:cNvPr>
            <p:cNvSpPr/>
            <p:nvPr/>
          </p:nvSpPr>
          <p:spPr>
            <a:xfrm>
              <a:off x="4209840" y="1607315"/>
              <a:ext cx="26158" cy="50989"/>
            </a:xfrm>
            <a:custGeom>
              <a:avLst/>
              <a:gdLst/>
              <a:ahLst/>
              <a:cxnLst/>
              <a:rect l="l" t="t" r="r" b="b"/>
              <a:pathLst>
                <a:path w="2050" h="3996" extrusionOk="0">
                  <a:moveTo>
                    <a:pt x="1920" y="0"/>
                  </a:moveTo>
                  <a:cubicBezTo>
                    <a:pt x="1898" y="0"/>
                    <a:pt x="1876" y="6"/>
                    <a:pt x="1854" y="20"/>
                  </a:cubicBezTo>
                  <a:lnTo>
                    <a:pt x="772" y="717"/>
                  </a:lnTo>
                  <a:cubicBezTo>
                    <a:pt x="695" y="766"/>
                    <a:pt x="697" y="878"/>
                    <a:pt x="775" y="926"/>
                  </a:cubicBezTo>
                  <a:lnTo>
                    <a:pt x="1073" y="1102"/>
                  </a:lnTo>
                  <a:cubicBezTo>
                    <a:pt x="607" y="1911"/>
                    <a:pt x="256" y="2782"/>
                    <a:pt x="32" y="3689"/>
                  </a:cubicBezTo>
                  <a:cubicBezTo>
                    <a:pt x="0" y="3825"/>
                    <a:pt x="87" y="3962"/>
                    <a:pt x="224" y="3990"/>
                  </a:cubicBezTo>
                  <a:cubicBezTo>
                    <a:pt x="242" y="3993"/>
                    <a:pt x="260" y="3995"/>
                    <a:pt x="278" y="3995"/>
                  </a:cubicBezTo>
                  <a:cubicBezTo>
                    <a:pt x="397" y="3995"/>
                    <a:pt x="502" y="3914"/>
                    <a:pt x="532" y="3794"/>
                  </a:cubicBezTo>
                  <a:cubicBezTo>
                    <a:pt x="743" y="2942"/>
                    <a:pt x="1073" y="2124"/>
                    <a:pt x="1512" y="1363"/>
                  </a:cubicBezTo>
                  <a:lnTo>
                    <a:pt x="1765" y="1514"/>
                  </a:lnTo>
                  <a:cubicBezTo>
                    <a:pt x="1785" y="1526"/>
                    <a:pt x="1806" y="1531"/>
                    <a:pt x="1827" y="1531"/>
                  </a:cubicBezTo>
                  <a:cubicBezTo>
                    <a:pt x="1888" y="1531"/>
                    <a:pt x="1946" y="1484"/>
                    <a:pt x="1951" y="1416"/>
                  </a:cubicBezTo>
                  <a:lnTo>
                    <a:pt x="2043" y="134"/>
                  </a:lnTo>
                  <a:cubicBezTo>
                    <a:pt x="2049" y="57"/>
                    <a:pt x="1988" y="0"/>
                    <a:pt x="1920" y="0"/>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8028;p45">
              <a:extLst>
                <a:ext uri="{FF2B5EF4-FFF2-40B4-BE49-F238E27FC236}">
                  <a16:creationId xmlns:a16="http://schemas.microsoft.com/office/drawing/2014/main" id="{BE10EDD6-C770-46E8-8E5B-0880879C9CE5}"/>
                </a:ext>
              </a:extLst>
            </p:cNvPr>
            <p:cNvSpPr/>
            <p:nvPr/>
          </p:nvSpPr>
          <p:spPr>
            <a:xfrm>
              <a:off x="4206459" y="1662910"/>
              <a:ext cx="8230" cy="31785"/>
            </a:xfrm>
            <a:custGeom>
              <a:avLst/>
              <a:gdLst/>
              <a:ahLst/>
              <a:cxnLst/>
              <a:rect l="l" t="t" r="r" b="b"/>
              <a:pathLst>
                <a:path w="645" h="2491" extrusionOk="0">
                  <a:moveTo>
                    <a:pt x="371" y="1"/>
                  </a:moveTo>
                  <a:cubicBezTo>
                    <a:pt x="249" y="1"/>
                    <a:pt x="141" y="89"/>
                    <a:pt x="121" y="212"/>
                  </a:cubicBezTo>
                  <a:cubicBezTo>
                    <a:pt x="41" y="709"/>
                    <a:pt x="1" y="1212"/>
                    <a:pt x="1" y="1714"/>
                  </a:cubicBezTo>
                  <a:cubicBezTo>
                    <a:pt x="1" y="1895"/>
                    <a:pt x="7" y="2078"/>
                    <a:pt x="19" y="2259"/>
                  </a:cubicBezTo>
                  <a:cubicBezTo>
                    <a:pt x="31" y="2390"/>
                    <a:pt x="140" y="2490"/>
                    <a:pt x="270" y="2490"/>
                  </a:cubicBezTo>
                  <a:cubicBezTo>
                    <a:pt x="277" y="2490"/>
                    <a:pt x="284" y="2490"/>
                    <a:pt x="291" y="2489"/>
                  </a:cubicBezTo>
                  <a:cubicBezTo>
                    <a:pt x="428" y="2480"/>
                    <a:pt x="534" y="2361"/>
                    <a:pt x="526" y="2222"/>
                  </a:cubicBezTo>
                  <a:cubicBezTo>
                    <a:pt x="517" y="2054"/>
                    <a:pt x="510" y="1884"/>
                    <a:pt x="510" y="1714"/>
                  </a:cubicBezTo>
                  <a:cubicBezTo>
                    <a:pt x="512" y="1240"/>
                    <a:pt x="549" y="766"/>
                    <a:pt x="622" y="297"/>
                  </a:cubicBezTo>
                  <a:cubicBezTo>
                    <a:pt x="645" y="163"/>
                    <a:pt x="557" y="35"/>
                    <a:pt x="422" y="6"/>
                  </a:cubicBezTo>
                  <a:cubicBezTo>
                    <a:pt x="405" y="2"/>
                    <a:pt x="388" y="1"/>
                    <a:pt x="37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8029;p45">
              <a:extLst>
                <a:ext uri="{FF2B5EF4-FFF2-40B4-BE49-F238E27FC236}">
                  <a16:creationId xmlns:a16="http://schemas.microsoft.com/office/drawing/2014/main" id="{5AD2F61C-F1FB-409A-9EEB-B3D5A0A23C9C}"/>
                </a:ext>
              </a:extLst>
            </p:cNvPr>
            <p:cNvSpPr/>
            <p:nvPr/>
          </p:nvSpPr>
          <p:spPr>
            <a:xfrm>
              <a:off x="4216194" y="1730768"/>
              <a:ext cx="14227" cy="19446"/>
            </a:xfrm>
            <a:custGeom>
              <a:avLst/>
              <a:gdLst/>
              <a:ahLst/>
              <a:cxnLst/>
              <a:rect l="l" t="t" r="r" b="b"/>
              <a:pathLst>
                <a:path w="1115" h="1524" extrusionOk="0">
                  <a:moveTo>
                    <a:pt x="296" y="1"/>
                  </a:moveTo>
                  <a:cubicBezTo>
                    <a:pt x="267" y="1"/>
                    <a:pt x="237" y="5"/>
                    <a:pt x="208" y="15"/>
                  </a:cubicBezTo>
                  <a:lnTo>
                    <a:pt x="171" y="28"/>
                  </a:lnTo>
                  <a:cubicBezTo>
                    <a:pt x="58" y="67"/>
                    <a:pt x="0" y="193"/>
                    <a:pt x="47" y="304"/>
                  </a:cubicBezTo>
                  <a:cubicBezTo>
                    <a:pt x="205" y="675"/>
                    <a:pt x="384" y="1035"/>
                    <a:pt x="588" y="1385"/>
                  </a:cubicBezTo>
                  <a:cubicBezTo>
                    <a:pt x="637" y="1469"/>
                    <a:pt x="728" y="1524"/>
                    <a:pt x="822" y="1524"/>
                  </a:cubicBezTo>
                  <a:cubicBezTo>
                    <a:pt x="850" y="1524"/>
                    <a:pt x="879" y="1519"/>
                    <a:pt x="906" y="1508"/>
                  </a:cubicBezTo>
                  <a:cubicBezTo>
                    <a:pt x="1052" y="1450"/>
                    <a:pt x="1115" y="1277"/>
                    <a:pt x="1036" y="1141"/>
                  </a:cubicBezTo>
                  <a:cubicBezTo>
                    <a:pt x="852" y="826"/>
                    <a:pt x="687" y="499"/>
                    <a:pt x="543" y="164"/>
                  </a:cubicBezTo>
                  <a:cubicBezTo>
                    <a:pt x="499" y="63"/>
                    <a:pt x="400" y="1"/>
                    <a:pt x="296"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8030;p45">
              <a:extLst>
                <a:ext uri="{FF2B5EF4-FFF2-40B4-BE49-F238E27FC236}">
                  <a16:creationId xmlns:a16="http://schemas.microsoft.com/office/drawing/2014/main" id="{BFBABFF2-6759-40B6-8AD2-51F6C9D69A95}"/>
                </a:ext>
              </a:extLst>
            </p:cNvPr>
            <p:cNvSpPr/>
            <p:nvPr/>
          </p:nvSpPr>
          <p:spPr>
            <a:xfrm>
              <a:off x="4207607" y="1699506"/>
              <a:ext cx="12045" cy="27153"/>
            </a:xfrm>
            <a:custGeom>
              <a:avLst/>
              <a:gdLst/>
              <a:ahLst/>
              <a:cxnLst/>
              <a:rect l="l" t="t" r="r" b="b"/>
              <a:pathLst>
                <a:path w="944" h="2128" extrusionOk="0">
                  <a:moveTo>
                    <a:pt x="273" y="0"/>
                  </a:moveTo>
                  <a:cubicBezTo>
                    <a:pt x="261" y="0"/>
                    <a:pt x="249" y="1"/>
                    <a:pt x="238" y="3"/>
                  </a:cubicBezTo>
                  <a:cubicBezTo>
                    <a:pt x="98" y="22"/>
                    <a:pt x="1" y="150"/>
                    <a:pt x="20" y="289"/>
                  </a:cubicBezTo>
                  <a:lnTo>
                    <a:pt x="21" y="289"/>
                  </a:lnTo>
                  <a:cubicBezTo>
                    <a:pt x="105" y="854"/>
                    <a:pt x="238" y="1412"/>
                    <a:pt x="417" y="1955"/>
                  </a:cubicBezTo>
                  <a:cubicBezTo>
                    <a:pt x="454" y="2061"/>
                    <a:pt x="553" y="2127"/>
                    <a:pt x="658" y="2127"/>
                  </a:cubicBezTo>
                  <a:cubicBezTo>
                    <a:pt x="686" y="2127"/>
                    <a:pt x="714" y="2123"/>
                    <a:pt x="742" y="2113"/>
                  </a:cubicBezTo>
                  <a:cubicBezTo>
                    <a:pt x="875" y="2067"/>
                    <a:pt x="944" y="1923"/>
                    <a:pt x="899" y="1790"/>
                  </a:cubicBezTo>
                  <a:cubicBezTo>
                    <a:pt x="731" y="1279"/>
                    <a:pt x="604" y="754"/>
                    <a:pt x="526" y="220"/>
                  </a:cubicBezTo>
                  <a:cubicBezTo>
                    <a:pt x="508" y="93"/>
                    <a:pt x="398" y="0"/>
                    <a:pt x="273" y="0"/>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Google Shape;8010;p45">
            <a:extLst>
              <a:ext uri="{FF2B5EF4-FFF2-40B4-BE49-F238E27FC236}">
                <a16:creationId xmlns:a16="http://schemas.microsoft.com/office/drawing/2014/main" id="{55045E94-DC97-4BF0-92FC-3A8A98CE353D}"/>
              </a:ext>
            </a:extLst>
          </p:cNvPr>
          <p:cNvSpPr/>
          <p:nvPr/>
        </p:nvSpPr>
        <p:spPr>
          <a:xfrm>
            <a:off x="2421316" y="893600"/>
            <a:ext cx="1915248" cy="1915085"/>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009BBF"/>
          </a:solidFill>
          <a:ln w="9525" cap="flat" cmpd="sng">
            <a:solidFill>
              <a:srgbClr val="009B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oogle Shape;8016;p45">
            <a:extLst>
              <a:ext uri="{FF2B5EF4-FFF2-40B4-BE49-F238E27FC236}">
                <a16:creationId xmlns:a16="http://schemas.microsoft.com/office/drawing/2014/main" id="{36A97AFE-FD41-4CED-931B-D7C1F4531618}"/>
              </a:ext>
            </a:extLst>
          </p:cNvPr>
          <p:cNvGrpSpPr/>
          <p:nvPr/>
        </p:nvGrpSpPr>
        <p:grpSpPr>
          <a:xfrm rot="13264037" flipV="1">
            <a:off x="3642440" y="864071"/>
            <a:ext cx="856085" cy="175685"/>
            <a:chOff x="4356567" y="1191441"/>
            <a:chExt cx="143690" cy="29488"/>
          </a:xfrm>
          <a:solidFill>
            <a:srgbClr val="009BBF"/>
          </a:solidFill>
        </p:grpSpPr>
        <p:sp>
          <p:nvSpPr>
            <p:cNvPr id="42" name="Google Shape;8017;p45">
              <a:extLst>
                <a:ext uri="{FF2B5EF4-FFF2-40B4-BE49-F238E27FC236}">
                  <a16:creationId xmlns:a16="http://schemas.microsoft.com/office/drawing/2014/main" id="{045053C8-5643-4A75-8BEE-0F639B2E4E84}"/>
                </a:ext>
              </a:extLst>
            </p:cNvPr>
            <p:cNvSpPr/>
            <p:nvPr/>
          </p:nvSpPr>
          <p:spPr>
            <a:xfrm>
              <a:off x="4448554" y="1195154"/>
              <a:ext cx="51704" cy="25775"/>
            </a:xfrm>
            <a:custGeom>
              <a:avLst/>
              <a:gdLst/>
              <a:ahLst/>
              <a:cxnLst/>
              <a:rect l="l" t="t" r="r" b="b"/>
              <a:pathLst>
                <a:path w="4052" h="2020" extrusionOk="0">
                  <a:moveTo>
                    <a:pt x="272" y="1"/>
                  </a:moveTo>
                  <a:cubicBezTo>
                    <a:pt x="157" y="1"/>
                    <a:pt x="54" y="82"/>
                    <a:pt x="29" y="200"/>
                  </a:cubicBezTo>
                  <a:cubicBezTo>
                    <a:pt x="0" y="338"/>
                    <a:pt x="87" y="474"/>
                    <a:pt x="225" y="507"/>
                  </a:cubicBezTo>
                  <a:cubicBezTo>
                    <a:pt x="1077" y="719"/>
                    <a:pt x="1895" y="1049"/>
                    <a:pt x="2657" y="1486"/>
                  </a:cubicBezTo>
                  <a:lnTo>
                    <a:pt x="2505" y="1740"/>
                  </a:lnTo>
                  <a:cubicBezTo>
                    <a:pt x="2459" y="1819"/>
                    <a:pt x="2511" y="1918"/>
                    <a:pt x="2603" y="1926"/>
                  </a:cubicBezTo>
                  <a:lnTo>
                    <a:pt x="3887" y="2019"/>
                  </a:lnTo>
                  <a:cubicBezTo>
                    <a:pt x="3890" y="2019"/>
                    <a:pt x="3893" y="2019"/>
                    <a:pt x="3895" y="2019"/>
                  </a:cubicBezTo>
                  <a:cubicBezTo>
                    <a:pt x="3991" y="2019"/>
                    <a:pt x="4052" y="1913"/>
                    <a:pt x="3999" y="1830"/>
                  </a:cubicBezTo>
                  <a:lnTo>
                    <a:pt x="3302" y="746"/>
                  </a:lnTo>
                  <a:cubicBezTo>
                    <a:pt x="3278" y="709"/>
                    <a:pt x="3239" y="690"/>
                    <a:pt x="3200" y="690"/>
                  </a:cubicBezTo>
                  <a:cubicBezTo>
                    <a:pt x="3159" y="690"/>
                    <a:pt x="3118" y="711"/>
                    <a:pt x="3094" y="751"/>
                  </a:cubicBezTo>
                  <a:lnTo>
                    <a:pt x="2917" y="1047"/>
                  </a:lnTo>
                  <a:cubicBezTo>
                    <a:pt x="2108" y="581"/>
                    <a:pt x="1237" y="230"/>
                    <a:pt x="330" y="8"/>
                  </a:cubicBezTo>
                  <a:cubicBezTo>
                    <a:pt x="311" y="3"/>
                    <a:pt x="291" y="1"/>
                    <a:pt x="272"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8018;p45">
              <a:extLst>
                <a:ext uri="{FF2B5EF4-FFF2-40B4-BE49-F238E27FC236}">
                  <a16:creationId xmlns:a16="http://schemas.microsoft.com/office/drawing/2014/main" id="{E48D48C9-E7C2-4852-A663-51F5ED30DC1A}"/>
                </a:ext>
              </a:extLst>
            </p:cNvPr>
            <p:cNvSpPr/>
            <p:nvPr/>
          </p:nvSpPr>
          <p:spPr>
            <a:xfrm>
              <a:off x="4412341" y="1191441"/>
              <a:ext cx="32206" cy="8013"/>
            </a:xfrm>
            <a:custGeom>
              <a:avLst/>
              <a:gdLst/>
              <a:ahLst/>
              <a:cxnLst/>
              <a:rect l="l" t="t" r="r" b="b"/>
              <a:pathLst>
                <a:path w="2524" h="628" extrusionOk="0">
                  <a:moveTo>
                    <a:pt x="787" y="1"/>
                  </a:moveTo>
                  <a:cubicBezTo>
                    <a:pt x="605" y="1"/>
                    <a:pt x="424" y="7"/>
                    <a:pt x="241" y="19"/>
                  </a:cubicBezTo>
                  <a:cubicBezTo>
                    <a:pt x="103" y="31"/>
                    <a:pt x="1" y="153"/>
                    <a:pt x="11" y="291"/>
                  </a:cubicBezTo>
                  <a:cubicBezTo>
                    <a:pt x="20" y="425"/>
                    <a:pt x="132" y="528"/>
                    <a:pt x="263" y="528"/>
                  </a:cubicBezTo>
                  <a:cubicBezTo>
                    <a:pt x="268" y="528"/>
                    <a:pt x="273" y="528"/>
                    <a:pt x="278" y="528"/>
                  </a:cubicBezTo>
                  <a:cubicBezTo>
                    <a:pt x="448" y="518"/>
                    <a:pt x="617" y="512"/>
                    <a:pt x="787" y="512"/>
                  </a:cubicBezTo>
                  <a:cubicBezTo>
                    <a:pt x="1261" y="512"/>
                    <a:pt x="1734" y="550"/>
                    <a:pt x="2203" y="624"/>
                  </a:cubicBezTo>
                  <a:cubicBezTo>
                    <a:pt x="2217" y="626"/>
                    <a:pt x="2231" y="627"/>
                    <a:pt x="2245" y="627"/>
                  </a:cubicBezTo>
                  <a:cubicBezTo>
                    <a:pt x="2363" y="627"/>
                    <a:pt x="2470" y="544"/>
                    <a:pt x="2494" y="424"/>
                  </a:cubicBezTo>
                  <a:cubicBezTo>
                    <a:pt x="2523" y="283"/>
                    <a:pt x="2430" y="145"/>
                    <a:pt x="2288" y="121"/>
                  </a:cubicBezTo>
                  <a:cubicBezTo>
                    <a:pt x="1791" y="43"/>
                    <a:pt x="1288" y="3"/>
                    <a:pt x="787"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8019;p45">
              <a:extLst>
                <a:ext uri="{FF2B5EF4-FFF2-40B4-BE49-F238E27FC236}">
                  <a16:creationId xmlns:a16="http://schemas.microsoft.com/office/drawing/2014/main" id="{66D6F0CA-EE3C-479F-9466-3B1568811387}"/>
                </a:ext>
              </a:extLst>
            </p:cNvPr>
            <p:cNvSpPr/>
            <p:nvPr/>
          </p:nvSpPr>
          <p:spPr>
            <a:xfrm>
              <a:off x="4356567" y="1201573"/>
              <a:ext cx="20212" cy="13270"/>
            </a:xfrm>
            <a:custGeom>
              <a:avLst/>
              <a:gdLst/>
              <a:ahLst/>
              <a:cxnLst/>
              <a:rect l="l" t="t" r="r" b="b"/>
              <a:pathLst>
                <a:path w="1584" h="1040" extrusionOk="0">
                  <a:moveTo>
                    <a:pt x="1330" y="1"/>
                  </a:moveTo>
                  <a:cubicBezTo>
                    <a:pt x="1303" y="1"/>
                    <a:pt x="1276" y="6"/>
                    <a:pt x="1249" y="17"/>
                  </a:cubicBezTo>
                  <a:cubicBezTo>
                    <a:pt x="878" y="174"/>
                    <a:pt x="518" y="355"/>
                    <a:pt x="168" y="557"/>
                  </a:cubicBezTo>
                  <a:cubicBezTo>
                    <a:pt x="58" y="621"/>
                    <a:pt x="0" y="757"/>
                    <a:pt x="47" y="876"/>
                  </a:cubicBezTo>
                  <a:cubicBezTo>
                    <a:pt x="86" y="979"/>
                    <a:pt x="183" y="1040"/>
                    <a:pt x="284" y="1040"/>
                  </a:cubicBezTo>
                  <a:cubicBezTo>
                    <a:pt x="327" y="1040"/>
                    <a:pt x="371" y="1029"/>
                    <a:pt x="412" y="1005"/>
                  </a:cubicBezTo>
                  <a:cubicBezTo>
                    <a:pt x="727" y="823"/>
                    <a:pt x="1054" y="658"/>
                    <a:pt x="1389" y="512"/>
                  </a:cubicBezTo>
                  <a:cubicBezTo>
                    <a:pt x="1518" y="458"/>
                    <a:pt x="1584" y="312"/>
                    <a:pt x="1538" y="177"/>
                  </a:cubicBezTo>
                  <a:lnTo>
                    <a:pt x="1525" y="141"/>
                  </a:lnTo>
                  <a:cubicBezTo>
                    <a:pt x="1496" y="54"/>
                    <a:pt x="1415" y="1"/>
                    <a:pt x="1330"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8020;p45">
              <a:extLst>
                <a:ext uri="{FF2B5EF4-FFF2-40B4-BE49-F238E27FC236}">
                  <a16:creationId xmlns:a16="http://schemas.microsoft.com/office/drawing/2014/main" id="{DD5CFC79-85AD-4849-9E58-3DF72FACEEEC}"/>
                </a:ext>
              </a:extLst>
            </p:cNvPr>
            <p:cNvSpPr/>
            <p:nvPr/>
          </p:nvSpPr>
          <p:spPr>
            <a:xfrm>
              <a:off x="4380084" y="1192832"/>
              <a:ext cx="27779" cy="11433"/>
            </a:xfrm>
            <a:custGeom>
              <a:avLst/>
              <a:gdLst/>
              <a:ahLst/>
              <a:cxnLst/>
              <a:rect l="l" t="t" r="r" b="b"/>
              <a:pathLst>
                <a:path w="2177" h="896" extrusionOk="0">
                  <a:moveTo>
                    <a:pt x="1906" y="0"/>
                  </a:moveTo>
                  <a:cubicBezTo>
                    <a:pt x="1894" y="0"/>
                    <a:pt x="1883" y="1"/>
                    <a:pt x="1871" y="2"/>
                  </a:cubicBezTo>
                  <a:cubicBezTo>
                    <a:pt x="1306" y="87"/>
                    <a:pt x="748" y="220"/>
                    <a:pt x="205" y="400"/>
                  </a:cubicBezTo>
                  <a:cubicBezTo>
                    <a:pt x="71" y="444"/>
                    <a:pt x="0" y="590"/>
                    <a:pt x="47" y="725"/>
                  </a:cubicBezTo>
                  <a:cubicBezTo>
                    <a:pt x="84" y="829"/>
                    <a:pt x="183" y="895"/>
                    <a:pt x="288" y="895"/>
                  </a:cubicBezTo>
                  <a:cubicBezTo>
                    <a:pt x="316" y="895"/>
                    <a:pt x="343" y="891"/>
                    <a:pt x="370" y="882"/>
                  </a:cubicBezTo>
                  <a:cubicBezTo>
                    <a:pt x="883" y="712"/>
                    <a:pt x="1408" y="587"/>
                    <a:pt x="1941" y="507"/>
                  </a:cubicBezTo>
                  <a:cubicBezTo>
                    <a:pt x="2081" y="488"/>
                    <a:pt x="2177" y="360"/>
                    <a:pt x="2157" y="220"/>
                  </a:cubicBezTo>
                  <a:cubicBezTo>
                    <a:pt x="2140" y="93"/>
                    <a:pt x="2031" y="0"/>
                    <a:pt x="1906" y="0"/>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8" name="Group 57">
            <a:extLst>
              <a:ext uri="{FF2B5EF4-FFF2-40B4-BE49-F238E27FC236}">
                <a16:creationId xmlns:a16="http://schemas.microsoft.com/office/drawing/2014/main" id="{CD7F32EA-C372-49AD-AEF4-516E5E9EBD6B}"/>
              </a:ext>
            </a:extLst>
          </p:cNvPr>
          <p:cNvGrpSpPr/>
          <p:nvPr/>
        </p:nvGrpSpPr>
        <p:grpSpPr>
          <a:xfrm rot="18342433" flipV="1">
            <a:off x="2034877" y="1810546"/>
            <a:ext cx="602780" cy="643073"/>
            <a:chOff x="2575613" y="2598533"/>
            <a:chExt cx="729364" cy="778118"/>
          </a:xfrm>
        </p:grpSpPr>
        <p:sp>
          <p:nvSpPr>
            <p:cNvPr id="20" name="Google Shape;8031;p45">
              <a:extLst>
                <a:ext uri="{FF2B5EF4-FFF2-40B4-BE49-F238E27FC236}">
                  <a16:creationId xmlns:a16="http://schemas.microsoft.com/office/drawing/2014/main" id="{D8429586-4F98-4BDD-BB23-5EC8412A1F18}"/>
                </a:ext>
              </a:extLst>
            </p:cNvPr>
            <p:cNvSpPr/>
            <p:nvPr/>
          </p:nvSpPr>
          <p:spPr>
            <a:xfrm>
              <a:off x="2575613" y="2598533"/>
              <a:ext cx="193078" cy="377053"/>
            </a:xfrm>
            <a:custGeom>
              <a:avLst/>
              <a:gdLst/>
              <a:ahLst/>
              <a:cxnLst/>
              <a:rect l="l" t="t" r="r" b="b"/>
              <a:pathLst>
                <a:path w="2099" h="4099" extrusionOk="0">
                  <a:moveTo>
                    <a:pt x="412" y="1"/>
                  </a:moveTo>
                  <a:cubicBezTo>
                    <a:pt x="358" y="1"/>
                    <a:pt x="305" y="37"/>
                    <a:pt x="292" y="98"/>
                  </a:cubicBezTo>
                  <a:lnTo>
                    <a:pt x="18" y="1357"/>
                  </a:lnTo>
                  <a:cubicBezTo>
                    <a:pt x="1" y="1436"/>
                    <a:pt x="62" y="1506"/>
                    <a:pt x="139" y="1506"/>
                  </a:cubicBezTo>
                  <a:cubicBezTo>
                    <a:pt x="149" y="1506"/>
                    <a:pt x="158" y="1505"/>
                    <a:pt x="169" y="1502"/>
                  </a:cubicBezTo>
                  <a:lnTo>
                    <a:pt x="503" y="1416"/>
                  </a:lnTo>
                  <a:cubicBezTo>
                    <a:pt x="745" y="2317"/>
                    <a:pt x="1113" y="3181"/>
                    <a:pt x="1597" y="3981"/>
                  </a:cubicBezTo>
                  <a:cubicBezTo>
                    <a:pt x="1644" y="4057"/>
                    <a:pt x="1725" y="4099"/>
                    <a:pt x="1809" y="4099"/>
                  </a:cubicBezTo>
                  <a:cubicBezTo>
                    <a:pt x="1856" y="4099"/>
                    <a:pt x="1903" y="4086"/>
                    <a:pt x="1946" y="4058"/>
                  </a:cubicBezTo>
                  <a:cubicBezTo>
                    <a:pt x="2063" y="3980"/>
                    <a:pt x="2098" y="3823"/>
                    <a:pt x="2024" y="3703"/>
                  </a:cubicBezTo>
                  <a:cubicBezTo>
                    <a:pt x="1571" y="2950"/>
                    <a:pt x="1225" y="2138"/>
                    <a:pt x="998" y="1291"/>
                  </a:cubicBezTo>
                  <a:lnTo>
                    <a:pt x="1283" y="1217"/>
                  </a:lnTo>
                  <a:cubicBezTo>
                    <a:pt x="1373" y="1195"/>
                    <a:pt x="1406" y="1086"/>
                    <a:pt x="1347" y="1017"/>
                  </a:cubicBezTo>
                  <a:lnTo>
                    <a:pt x="505" y="44"/>
                  </a:lnTo>
                  <a:cubicBezTo>
                    <a:pt x="479" y="14"/>
                    <a:pt x="445" y="1"/>
                    <a:pt x="412" y="1"/>
                  </a:cubicBezTo>
                  <a:close/>
                </a:path>
              </a:pathLst>
            </a:custGeom>
            <a:solidFill>
              <a:srgbClr val="009BBF"/>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8032;p45">
              <a:extLst>
                <a:ext uri="{FF2B5EF4-FFF2-40B4-BE49-F238E27FC236}">
                  <a16:creationId xmlns:a16="http://schemas.microsoft.com/office/drawing/2014/main" id="{F3BA3337-4026-4E88-838B-6EC24BC6EBB9}"/>
                </a:ext>
              </a:extLst>
            </p:cNvPr>
            <p:cNvSpPr/>
            <p:nvPr/>
          </p:nvSpPr>
          <p:spPr>
            <a:xfrm>
              <a:off x="2760502" y="2996470"/>
              <a:ext cx="175604" cy="182316"/>
            </a:xfrm>
            <a:custGeom>
              <a:avLst/>
              <a:gdLst/>
              <a:ahLst/>
              <a:cxnLst/>
              <a:rect l="l" t="t" r="r" b="b"/>
              <a:pathLst>
                <a:path w="1909" h="1982" extrusionOk="0">
                  <a:moveTo>
                    <a:pt x="291" y="0"/>
                  </a:moveTo>
                  <a:cubicBezTo>
                    <a:pt x="243" y="0"/>
                    <a:pt x="195" y="14"/>
                    <a:pt x="152" y="41"/>
                  </a:cubicBezTo>
                  <a:cubicBezTo>
                    <a:pt x="30" y="121"/>
                    <a:pt x="0" y="285"/>
                    <a:pt x="85" y="403"/>
                  </a:cubicBezTo>
                  <a:cubicBezTo>
                    <a:pt x="380" y="810"/>
                    <a:pt x="706" y="1193"/>
                    <a:pt x="1062" y="1548"/>
                  </a:cubicBezTo>
                  <a:cubicBezTo>
                    <a:pt x="1190" y="1678"/>
                    <a:pt x="1323" y="1801"/>
                    <a:pt x="1459" y="1921"/>
                  </a:cubicBezTo>
                  <a:cubicBezTo>
                    <a:pt x="1507" y="1962"/>
                    <a:pt x="1566" y="1981"/>
                    <a:pt x="1624" y="1981"/>
                  </a:cubicBezTo>
                  <a:cubicBezTo>
                    <a:pt x="1695" y="1981"/>
                    <a:pt x="1766" y="1952"/>
                    <a:pt x="1816" y="1894"/>
                  </a:cubicBezTo>
                  <a:cubicBezTo>
                    <a:pt x="1909" y="1788"/>
                    <a:pt x="1898" y="1628"/>
                    <a:pt x="1794" y="1535"/>
                  </a:cubicBezTo>
                  <a:cubicBezTo>
                    <a:pt x="1665" y="1423"/>
                    <a:pt x="1542" y="1308"/>
                    <a:pt x="1422" y="1188"/>
                  </a:cubicBezTo>
                  <a:cubicBezTo>
                    <a:pt x="1087" y="851"/>
                    <a:pt x="778" y="490"/>
                    <a:pt x="500" y="107"/>
                  </a:cubicBezTo>
                  <a:cubicBezTo>
                    <a:pt x="449" y="38"/>
                    <a:pt x="371" y="0"/>
                    <a:pt x="291" y="0"/>
                  </a:cubicBezTo>
                  <a:close/>
                </a:path>
              </a:pathLst>
            </a:custGeom>
            <a:solidFill>
              <a:srgbClr val="009BBF"/>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8033;p45">
              <a:extLst>
                <a:ext uri="{FF2B5EF4-FFF2-40B4-BE49-F238E27FC236}">
                  <a16:creationId xmlns:a16="http://schemas.microsoft.com/office/drawing/2014/main" id="{9B91312B-373C-40AA-816C-3B59A99FA495}"/>
                </a:ext>
              </a:extLst>
            </p:cNvPr>
            <p:cNvSpPr/>
            <p:nvPr/>
          </p:nvSpPr>
          <p:spPr>
            <a:xfrm>
              <a:off x="3150258" y="3297453"/>
              <a:ext cx="154719" cy="79198"/>
            </a:xfrm>
            <a:custGeom>
              <a:avLst/>
              <a:gdLst/>
              <a:ahLst/>
              <a:cxnLst/>
              <a:rect l="l" t="t" r="r" b="b"/>
              <a:pathLst>
                <a:path w="1682" h="861" extrusionOk="0">
                  <a:moveTo>
                    <a:pt x="311" y="0"/>
                  </a:moveTo>
                  <a:cubicBezTo>
                    <a:pt x="211" y="0"/>
                    <a:pt x="116" y="56"/>
                    <a:pt x="69" y="151"/>
                  </a:cubicBezTo>
                  <a:lnTo>
                    <a:pt x="53" y="185"/>
                  </a:lnTo>
                  <a:cubicBezTo>
                    <a:pt x="0" y="292"/>
                    <a:pt x="48" y="423"/>
                    <a:pt x="160" y="468"/>
                  </a:cubicBezTo>
                  <a:cubicBezTo>
                    <a:pt x="533" y="619"/>
                    <a:pt x="916" y="747"/>
                    <a:pt x="1307" y="851"/>
                  </a:cubicBezTo>
                  <a:cubicBezTo>
                    <a:pt x="1331" y="857"/>
                    <a:pt x="1355" y="861"/>
                    <a:pt x="1379" y="861"/>
                  </a:cubicBezTo>
                  <a:cubicBezTo>
                    <a:pt x="1480" y="861"/>
                    <a:pt x="1576" y="806"/>
                    <a:pt x="1618" y="713"/>
                  </a:cubicBezTo>
                  <a:cubicBezTo>
                    <a:pt x="1682" y="569"/>
                    <a:pt x="1602" y="403"/>
                    <a:pt x="1451" y="363"/>
                  </a:cubicBezTo>
                  <a:cubicBezTo>
                    <a:pt x="1097" y="268"/>
                    <a:pt x="751" y="154"/>
                    <a:pt x="412" y="20"/>
                  </a:cubicBezTo>
                  <a:cubicBezTo>
                    <a:pt x="379" y="7"/>
                    <a:pt x="345" y="0"/>
                    <a:pt x="311" y="0"/>
                  </a:cubicBezTo>
                  <a:close/>
                </a:path>
              </a:pathLst>
            </a:custGeom>
            <a:solidFill>
              <a:srgbClr val="009BBF"/>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8034;p45">
              <a:extLst>
                <a:ext uri="{FF2B5EF4-FFF2-40B4-BE49-F238E27FC236}">
                  <a16:creationId xmlns:a16="http://schemas.microsoft.com/office/drawing/2014/main" id="{3817748F-E9A3-43A4-90E0-5765E3E0CBEF}"/>
                </a:ext>
              </a:extLst>
            </p:cNvPr>
            <p:cNvSpPr/>
            <p:nvPr/>
          </p:nvSpPr>
          <p:spPr>
            <a:xfrm>
              <a:off x="2946776" y="3183385"/>
              <a:ext cx="183607" cy="127217"/>
            </a:xfrm>
            <a:custGeom>
              <a:avLst/>
              <a:gdLst/>
              <a:ahLst/>
              <a:cxnLst/>
              <a:rect l="l" t="t" r="r" b="b"/>
              <a:pathLst>
                <a:path w="1996" h="1383" extrusionOk="0">
                  <a:moveTo>
                    <a:pt x="289" y="1"/>
                  </a:moveTo>
                  <a:cubicBezTo>
                    <a:pt x="212" y="1"/>
                    <a:pt x="136" y="36"/>
                    <a:pt x="86" y="102"/>
                  </a:cubicBezTo>
                  <a:cubicBezTo>
                    <a:pt x="1" y="214"/>
                    <a:pt x="23" y="374"/>
                    <a:pt x="135" y="459"/>
                  </a:cubicBezTo>
                  <a:cubicBezTo>
                    <a:pt x="595" y="800"/>
                    <a:pt x="1082" y="1100"/>
                    <a:pt x="1592" y="1356"/>
                  </a:cubicBezTo>
                  <a:cubicBezTo>
                    <a:pt x="1629" y="1374"/>
                    <a:pt x="1667" y="1382"/>
                    <a:pt x="1705" y="1382"/>
                  </a:cubicBezTo>
                  <a:cubicBezTo>
                    <a:pt x="1799" y="1382"/>
                    <a:pt x="1891" y="1329"/>
                    <a:pt x="1935" y="1239"/>
                  </a:cubicBezTo>
                  <a:cubicBezTo>
                    <a:pt x="1996" y="1113"/>
                    <a:pt x="1943" y="960"/>
                    <a:pt x="1817" y="898"/>
                  </a:cubicBezTo>
                  <a:cubicBezTo>
                    <a:pt x="1336" y="656"/>
                    <a:pt x="875" y="373"/>
                    <a:pt x="443" y="52"/>
                  </a:cubicBezTo>
                  <a:cubicBezTo>
                    <a:pt x="397" y="18"/>
                    <a:pt x="343" y="1"/>
                    <a:pt x="289" y="1"/>
                  </a:cubicBezTo>
                  <a:close/>
                </a:path>
              </a:pathLst>
            </a:custGeom>
            <a:solidFill>
              <a:srgbClr val="009BBF"/>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 name="Google Shape;8035;p45">
            <a:extLst>
              <a:ext uri="{FF2B5EF4-FFF2-40B4-BE49-F238E27FC236}">
                <a16:creationId xmlns:a16="http://schemas.microsoft.com/office/drawing/2014/main" id="{F4CB0FC6-282A-4566-876B-7A18201F75FF}"/>
              </a:ext>
            </a:extLst>
          </p:cNvPr>
          <p:cNvGrpSpPr/>
          <p:nvPr/>
        </p:nvGrpSpPr>
        <p:grpSpPr>
          <a:xfrm rot="449175">
            <a:off x="6539192" y="2548752"/>
            <a:ext cx="176067" cy="851372"/>
            <a:chOff x="4889463" y="1423737"/>
            <a:chExt cx="29552" cy="142899"/>
          </a:xfrm>
          <a:solidFill>
            <a:srgbClr val="3F3F3F"/>
          </a:solidFill>
        </p:grpSpPr>
        <p:sp>
          <p:nvSpPr>
            <p:cNvPr id="30" name="Google Shape;8036;p45">
              <a:extLst>
                <a:ext uri="{FF2B5EF4-FFF2-40B4-BE49-F238E27FC236}">
                  <a16:creationId xmlns:a16="http://schemas.microsoft.com/office/drawing/2014/main" id="{C37D5F24-993C-4140-893A-6E46EBB00AD1}"/>
                </a:ext>
              </a:extLst>
            </p:cNvPr>
            <p:cNvSpPr/>
            <p:nvPr/>
          </p:nvSpPr>
          <p:spPr>
            <a:xfrm>
              <a:off x="4889463" y="1515647"/>
              <a:ext cx="26158" cy="50989"/>
            </a:xfrm>
            <a:custGeom>
              <a:avLst/>
              <a:gdLst/>
              <a:ahLst/>
              <a:cxnLst/>
              <a:rect l="l" t="t" r="r" b="b"/>
              <a:pathLst>
                <a:path w="2050" h="3996" extrusionOk="0">
                  <a:moveTo>
                    <a:pt x="1772" y="0"/>
                  </a:moveTo>
                  <a:cubicBezTo>
                    <a:pt x="1653" y="0"/>
                    <a:pt x="1547" y="82"/>
                    <a:pt x="1518" y="201"/>
                  </a:cubicBezTo>
                  <a:cubicBezTo>
                    <a:pt x="1307" y="1053"/>
                    <a:pt x="977" y="1872"/>
                    <a:pt x="540" y="2634"/>
                  </a:cubicBezTo>
                  <a:lnTo>
                    <a:pt x="285" y="2482"/>
                  </a:lnTo>
                  <a:cubicBezTo>
                    <a:pt x="265" y="2470"/>
                    <a:pt x="244" y="2465"/>
                    <a:pt x="223" y="2465"/>
                  </a:cubicBezTo>
                  <a:cubicBezTo>
                    <a:pt x="162" y="2465"/>
                    <a:pt x="104" y="2511"/>
                    <a:pt x="99" y="2579"/>
                  </a:cubicBezTo>
                  <a:lnTo>
                    <a:pt x="6" y="3864"/>
                  </a:lnTo>
                  <a:cubicBezTo>
                    <a:pt x="0" y="3939"/>
                    <a:pt x="62" y="3995"/>
                    <a:pt x="129" y="3995"/>
                  </a:cubicBezTo>
                  <a:cubicBezTo>
                    <a:pt x="152" y="3995"/>
                    <a:pt x="174" y="3989"/>
                    <a:pt x="195" y="3976"/>
                  </a:cubicBezTo>
                  <a:lnTo>
                    <a:pt x="1278" y="3279"/>
                  </a:lnTo>
                  <a:cubicBezTo>
                    <a:pt x="1355" y="3229"/>
                    <a:pt x="1353" y="3117"/>
                    <a:pt x="1275" y="3071"/>
                  </a:cubicBezTo>
                  <a:lnTo>
                    <a:pt x="978" y="2893"/>
                  </a:lnTo>
                  <a:cubicBezTo>
                    <a:pt x="1444" y="2085"/>
                    <a:pt x="1794" y="1213"/>
                    <a:pt x="2018" y="307"/>
                  </a:cubicBezTo>
                  <a:cubicBezTo>
                    <a:pt x="2050" y="171"/>
                    <a:pt x="1963" y="35"/>
                    <a:pt x="1826" y="6"/>
                  </a:cubicBezTo>
                  <a:cubicBezTo>
                    <a:pt x="1808" y="2"/>
                    <a:pt x="1790" y="0"/>
                    <a:pt x="1772" y="0"/>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8037;p45">
              <a:extLst>
                <a:ext uri="{FF2B5EF4-FFF2-40B4-BE49-F238E27FC236}">
                  <a16:creationId xmlns:a16="http://schemas.microsoft.com/office/drawing/2014/main" id="{1D771C38-F561-4F07-A705-B4FDF4E9674E}"/>
                </a:ext>
              </a:extLst>
            </p:cNvPr>
            <p:cNvSpPr/>
            <p:nvPr/>
          </p:nvSpPr>
          <p:spPr>
            <a:xfrm>
              <a:off x="4910772" y="1479256"/>
              <a:ext cx="8243" cy="31785"/>
            </a:xfrm>
            <a:custGeom>
              <a:avLst/>
              <a:gdLst/>
              <a:ahLst/>
              <a:cxnLst/>
              <a:rect l="l" t="t" r="r" b="b"/>
              <a:pathLst>
                <a:path w="646" h="2491" extrusionOk="0">
                  <a:moveTo>
                    <a:pt x="375" y="0"/>
                  </a:moveTo>
                  <a:cubicBezTo>
                    <a:pt x="368" y="0"/>
                    <a:pt x="361" y="1"/>
                    <a:pt x="354" y="1"/>
                  </a:cubicBezTo>
                  <a:cubicBezTo>
                    <a:pt x="216" y="11"/>
                    <a:pt x="111" y="129"/>
                    <a:pt x="119" y="269"/>
                  </a:cubicBezTo>
                  <a:cubicBezTo>
                    <a:pt x="128" y="438"/>
                    <a:pt x="135" y="607"/>
                    <a:pt x="135" y="776"/>
                  </a:cubicBezTo>
                  <a:cubicBezTo>
                    <a:pt x="135" y="1252"/>
                    <a:pt x="96" y="1724"/>
                    <a:pt x="23" y="2193"/>
                  </a:cubicBezTo>
                  <a:cubicBezTo>
                    <a:pt x="0" y="2328"/>
                    <a:pt x="88" y="2458"/>
                    <a:pt x="223" y="2485"/>
                  </a:cubicBezTo>
                  <a:cubicBezTo>
                    <a:pt x="240" y="2488"/>
                    <a:pt x="257" y="2490"/>
                    <a:pt x="274" y="2490"/>
                  </a:cubicBezTo>
                  <a:cubicBezTo>
                    <a:pt x="396" y="2490"/>
                    <a:pt x="504" y="2403"/>
                    <a:pt x="526" y="2278"/>
                  </a:cubicBezTo>
                  <a:cubicBezTo>
                    <a:pt x="604" y="1782"/>
                    <a:pt x="644" y="1279"/>
                    <a:pt x="646" y="776"/>
                  </a:cubicBezTo>
                  <a:cubicBezTo>
                    <a:pt x="646" y="595"/>
                    <a:pt x="638" y="413"/>
                    <a:pt x="626" y="232"/>
                  </a:cubicBezTo>
                  <a:cubicBezTo>
                    <a:pt x="616" y="101"/>
                    <a:pt x="505" y="0"/>
                    <a:pt x="375" y="0"/>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8038;p45">
              <a:extLst>
                <a:ext uri="{FF2B5EF4-FFF2-40B4-BE49-F238E27FC236}">
                  <a16:creationId xmlns:a16="http://schemas.microsoft.com/office/drawing/2014/main" id="{5B35599D-6C03-4591-AE66-0700C79545B3}"/>
                </a:ext>
              </a:extLst>
            </p:cNvPr>
            <p:cNvSpPr/>
            <p:nvPr/>
          </p:nvSpPr>
          <p:spPr>
            <a:xfrm>
              <a:off x="4895052" y="1423737"/>
              <a:ext cx="14215" cy="19446"/>
            </a:xfrm>
            <a:custGeom>
              <a:avLst/>
              <a:gdLst/>
              <a:ahLst/>
              <a:cxnLst/>
              <a:rect l="l" t="t" r="r" b="b"/>
              <a:pathLst>
                <a:path w="1114" h="1524" extrusionOk="0">
                  <a:moveTo>
                    <a:pt x="293" y="1"/>
                  </a:moveTo>
                  <a:cubicBezTo>
                    <a:pt x="265" y="1"/>
                    <a:pt x="236" y="5"/>
                    <a:pt x="209" y="16"/>
                  </a:cubicBezTo>
                  <a:cubicBezTo>
                    <a:pt x="62" y="74"/>
                    <a:pt x="1" y="246"/>
                    <a:pt x="79" y="383"/>
                  </a:cubicBezTo>
                  <a:cubicBezTo>
                    <a:pt x="262" y="698"/>
                    <a:pt x="427" y="1025"/>
                    <a:pt x="573" y="1359"/>
                  </a:cubicBezTo>
                  <a:cubicBezTo>
                    <a:pt x="615" y="1461"/>
                    <a:pt x="714" y="1523"/>
                    <a:pt x="819" y="1523"/>
                  </a:cubicBezTo>
                  <a:cubicBezTo>
                    <a:pt x="848" y="1523"/>
                    <a:pt x="878" y="1518"/>
                    <a:pt x="907" y="1508"/>
                  </a:cubicBezTo>
                  <a:lnTo>
                    <a:pt x="942" y="1495"/>
                  </a:lnTo>
                  <a:cubicBezTo>
                    <a:pt x="1056" y="1457"/>
                    <a:pt x="1114" y="1331"/>
                    <a:pt x="1067" y="1220"/>
                  </a:cubicBezTo>
                  <a:cubicBezTo>
                    <a:pt x="910" y="849"/>
                    <a:pt x="729" y="488"/>
                    <a:pt x="528" y="139"/>
                  </a:cubicBezTo>
                  <a:cubicBezTo>
                    <a:pt x="478" y="54"/>
                    <a:pt x="387" y="1"/>
                    <a:pt x="293"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8039;p45">
              <a:extLst>
                <a:ext uri="{FF2B5EF4-FFF2-40B4-BE49-F238E27FC236}">
                  <a16:creationId xmlns:a16="http://schemas.microsoft.com/office/drawing/2014/main" id="{C82FBDE0-35A2-408E-A1AD-BC863BE29A36}"/>
                </a:ext>
              </a:extLst>
            </p:cNvPr>
            <p:cNvSpPr/>
            <p:nvPr/>
          </p:nvSpPr>
          <p:spPr>
            <a:xfrm>
              <a:off x="4905783" y="1447292"/>
              <a:ext cx="12071" cy="27153"/>
            </a:xfrm>
            <a:custGeom>
              <a:avLst/>
              <a:gdLst/>
              <a:ahLst/>
              <a:cxnLst/>
              <a:rect l="l" t="t" r="r" b="b"/>
              <a:pathLst>
                <a:path w="946" h="2128" extrusionOk="0">
                  <a:moveTo>
                    <a:pt x="288" y="0"/>
                  </a:moveTo>
                  <a:cubicBezTo>
                    <a:pt x="260" y="0"/>
                    <a:pt x="232" y="5"/>
                    <a:pt x="204" y="15"/>
                  </a:cubicBezTo>
                  <a:cubicBezTo>
                    <a:pt x="71" y="61"/>
                    <a:pt x="1" y="205"/>
                    <a:pt x="47" y="338"/>
                  </a:cubicBezTo>
                  <a:cubicBezTo>
                    <a:pt x="215" y="850"/>
                    <a:pt x="342" y="1376"/>
                    <a:pt x="420" y="1909"/>
                  </a:cubicBezTo>
                  <a:cubicBezTo>
                    <a:pt x="438" y="2036"/>
                    <a:pt x="548" y="2128"/>
                    <a:pt x="673" y="2128"/>
                  </a:cubicBezTo>
                  <a:cubicBezTo>
                    <a:pt x="685" y="2128"/>
                    <a:pt x="696" y="2127"/>
                    <a:pt x="708" y="2125"/>
                  </a:cubicBezTo>
                  <a:cubicBezTo>
                    <a:pt x="848" y="2106"/>
                    <a:pt x="945" y="1978"/>
                    <a:pt x="926" y="1839"/>
                  </a:cubicBezTo>
                  <a:lnTo>
                    <a:pt x="925" y="1839"/>
                  </a:lnTo>
                  <a:cubicBezTo>
                    <a:pt x="841" y="1273"/>
                    <a:pt x="708" y="716"/>
                    <a:pt x="529" y="173"/>
                  </a:cubicBezTo>
                  <a:cubicBezTo>
                    <a:pt x="492" y="67"/>
                    <a:pt x="393" y="0"/>
                    <a:pt x="288" y="0"/>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4" name="TextBox 53">
            <a:extLst>
              <a:ext uri="{FF2B5EF4-FFF2-40B4-BE49-F238E27FC236}">
                <a16:creationId xmlns:a16="http://schemas.microsoft.com/office/drawing/2014/main" id="{CB6A9C42-6964-417F-A8AD-AB44BBD1746F}"/>
              </a:ext>
            </a:extLst>
          </p:cNvPr>
          <p:cNvSpPr txBox="1"/>
          <p:nvPr/>
        </p:nvSpPr>
        <p:spPr>
          <a:xfrm>
            <a:off x="2771164" y="1537547"/>
            <a:ext cx="1217333" cy="53161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a:ln>
                  <a:noFill/>
                </a:ln>
                <a:solidFill>
                  <a:srgbClr val="009BBF"/>
                </a:solidFill>
                <a:effectLst/>
                <a:uLnTx/>
                <a:uFillTx/>
                <a:latin typeface="Proxima Nova Th" panose="02000506030000020004" pitchFamily="50" charset="0"/>
                <a:ea typeface="+mn-ea"/>
                <a:cs typeface="+mn-cs"/>
              </a:rPr>
              <a:t>Asset </a:t>
            </a:r>
            <a:r>
              <a:rPr kumimoji="0" lang="en-CA" sz="1400" b="0" i="0" u="none" strike="noStrike" kern="1200" cap="none" spc="0" normalizeH="0" baseline="0" noProof="0" err="1">
                <a:ln>
                  <a:noFill/>
                </a:ln>
                <a:solidFill>
                  <a:srgbClr val="009BBF"/>
                </a:solidFill>
                <a:effectLst/>
                <a:uLnTx/>
                <a:uFillTx/>
                <a:latin typeface="Proxima Nova Th" panose="02000506030000020004" pitchFamily="50" charset="0"/>
                <a:ea typeface="+mn-ea"/>
                <a:cs typeface="+mn-cs"/>
              </a:rPr>
              <a:t>HealthScore</a:t>
            </a:r>
            <a:endParaRPr kumimoji="0" lang="en-CA" sz="1400" b="0" i="0" u="none" strike="noStrike" kern="1200" cap="none" spc="0" normalizeH="0" baseline="0" noProof="0">
              <a:ln>
                <a:noFill/>
              </a:ln>
              <a:solidFill>
                <a:srgbClr val="009BBF"/>
              </a:solidFill>
              <a:effectLst/>
              <a:uLnTx/>
              <a:uFillTx/>
              <a:latin typeface="Proxima Nova Th" panose="02000506030000020004" pitchFamily="50" charset="0"/>
              <a:ea typeface="+mn-ea"/>
              <a:cs typeface="+mn-cs"/>
            </a:endParaRPr>
          </a:p>
        </p:txBody>
      </p:sp>
      <p:sp>
        <p:nvSpPr>
          <p:cNvPr id="55" name="TextBox 54">
            <a:extLst>
              <a:ext uri="{FF2B5EF4-FFF2-40B4-BE49-F238E27FC236}">
                <a16:creationId xmlns:a16="http://schemas.microsoft.com/office/drawing/2014/main" id="{BF7F68BC-5101-47E3-B035-1B4056E7D00D}"/>
              </a:ext>
            </a:extLst>
          </p:cNvPr>
          <p:cNvSpPr txBox="1"/>
          <p:nvPr/>
        </p:nvSpPr>
        <p:spPr>
          <a:xfrm>
            <a:off x="2938912" y="3706461"/>
            <a:ext cx="1217333" cy="53161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a:ln>
                  <a:noFill/>
                </a:ln>
                <a:solidFill>
                  <a:srgbClr val="3F3F3F"/>
                </a:solidFill>
                <a:effectLst/>
                <a:uLnTx/>
                <a:uFillTx/>
                <a:latin typeface="Proxima Nova Th" panose="02000506030000020004" pitchFamily="50" charset="0"/>
                <a:ea typeface="+mn-ea"/>
                <a:cs typeface="+mn-cs"/>
              </a:rPr>
              <a:t>Past Life Assets</a:t>
            </a:r>
          </a:p>
        </p:txBody>
      </p:sp>
      <p:sp>
        <p:nvSpPr>
          <p:cNvPr id="56" name="TextBox 55">
            <a:extLst>
              <a:ext uri="{FF2B5EF4-FFF2-40B4-BE49-F238E27FC236}">
                <a16:creationId xmlns:a16="http://schemas.microsoft.com/office/drawing/2014/main" id="{6AAB87BF-5D68-4D67-8245-AC1A764C62D0}"/>
              </a:ext>
            </a:extLst>
          </p:cNvPr>
          <p:cNvSpPr txBox="1"/>
          <p:nvPr/>
        </p:nvSpPr>
        <p:spPr>
          <a:xfrm>
            <a:off x="4699243" y="2547062"/>
            <a:ext cx="1447423" cy="307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a:ln>
                  <a:noFill/>
                </a:ln>
                <a:solidFill>
                  <a:srgbClr val="3F3F3F"/>
                </a:solidFill>
                <a:effectLst/>
                <a:uLnTx/>
                <a:uFillTx/>
                <a:latin typeface="Proxima Nova Th" panose="02000506030000020004" pitchFamily="50" charset="0"/>
                <a:ea typeface="+mn-ea"/>
                <a:cs typeface="+mn-cs"/>
              </a:rPr>
              <a:t>Consumption</a:t>
            </a:r>
          </a:p>
        </p:txBody>
      </p:sp>
      <p:pic>
        <p:nvPicPr>
          <p:cNvPr id="60" name="Picture 59">
            <a:extLst>
              <a:ext uri="{FF2B5EF4-FFF2-40B4-BE49-F238E27FC236}">
                <a16:creationId xmlns:a16="http://schemas.microsoft.com/office/drawing/2014/main" id="{D4EDFE08-D97D-4E77-B1E7-B4F171669C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61278" y="185373"/>
            <a:ext cx="1106285" cy="277521"/>
          </a:xfrm>
          <a:prstGeom prst="rect">
            <a:avLst/>
          </a:prstGeom>
        </p:spPr>
      </p:pic>
      <p:sp>
        <p:nvSpPr>
          <p:cNvPr id="68" name="Google Shape;8010;p45">
            <a:extLst>
              <a:ext uri="{FF2B5EF4-FFF2-40B4-BE49-F238E27FC236}">
                <a16:creationId xmlns:a16="http://schemas.microsoft.com/office/drawing/2014/main" id="{82BC37B3-495C-4DFA-BCCF-A7EE0AD7108C}"/>
              </a:ext>
            </a:extLst>
          </p:cNvPr>
          <p:cNvSpPr/>
          <p:nvPr/>
        </p:nvSpPr>
        <p:spPr>
          <a:xfrm>
            <a:off x="4637104" y="3911272"/>
            <a:ext cx="1915248" cy="1915085"/>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009BBF"/>
          </a:solidFill>
          <a:ln w="9525" cap="flat" cmpd="sng">
            <a:solidFill>
              <a:srgbClr val="009B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9" name="Google Shape;8016;p45">
            <a:extLst>
              <a:ext uri="{FF2B5EF4-FFF2-40B4-BE49-F238E27FC236}">
                <a16:creationId xmlns:a16="http://schemas.microsoft.com/office/drawing/2014/main" id="{A4566500-EB4E-4F4C-8B13-231706E85655}"/>
              </a:ext>
            </a:extLst>
          </p:cNvPr>
          <p:cNvGrpSpPr/>
          <p:nvPr/>
        </p:nvGrpSpPr>
        <p:grpSpPr>
          <a:xfrm rot="14316650" flipV="1">
            <a:off x="6100914" y="4156435"/>
            <a:ext cx="856085" cy="175685"/>
            <a:chOff x="4356567" y="1191441"/>
            <a:chExt cx="143690" cy="29488"/>
          </a:xfrm>
          <a:solidFill>
            <a:srgbClr val="009BBF"/>
          </a:solidFill>
        </p:grpSpPr>
        <p:sp>
          <p:nvSpPr>
            <p:cNvPr id="70" name="Google Shape;8017;p45">
              <a:extLst>
                <a:ext uri="{FF2B5EF4-FFF2-40B4-BE49-F238E27FC236}">
                  <a16:creationId xmlns:a16="http://schemas.microsoft.com/office/drawing/2014/main" id="{E30077A7-0931-4F7F-8184-F347FECE4B48}"/>
                </a:ext>
              </a:extLst>
            </p:cNvPr>
            <p:cNvSpPr/>
            <p:nvPr/>
          </p:nvSpPr>
          <p:spPr>
            <a:xfrm>
              <a:off x="4448554" y="1195154"/>
              <a:ext cx="51704" cy="25775"/>
            </a:xfrm>
            <a:custGeom>
              <a:avLst/>
              <a:gdLst/>
              <a:ahLst/>
              <a:cxnLst/>
              <a:rect l="l" t="t" r="r" b="b"/>
              <a:pathLst>
                <a:path w="4052" h="2020" extrusionOk="0">
                  <a:moveTo>
                    <a:pt x="272" y="1"/>
                  </a:moveTo>
                  <a:cubicBezTo>
                    <a:pt x="157" y="1"/>
                    <a:pt x="54" y="82"/>
                    <a:pt x="29" y="200"/>
                  </a:cubicBezTo>
                  <a:cubicBezTo>
                    <a:pt x="0" y="338"/>
                    <a:pt x="87" y="474"/>
                    <a:pt x="225" y="507"/>
                  </a:cubicBezTo>
                  <a:cubicBezTo>
                    <a:pt x="1077" y="719"/>
                    <a:pt x="1895" y="1049"/>
                    <a:pt x="2657" y="1486"/>
                  </a:cubicBezTo>
                  <a:lnTo>
                    <a:pt x="2505" y="1740"/>
                  </a:lnTo>
                  <a:cubicBezTo>
                    <a:pt x="2459" y="1819"/>
                    <a:pt x="2511" y="1918"/>
                    <a:pt x="2603" y="1926"/>
                  </a:cubicBezTo>
                  <a:lnTo>
                    <a:pt x="3887" y="2019"/>
                  </a:lnTo>
                  <a:cubicBezTo>
                    <a:pt x="3890" y="2019"/>
                    <a:pt x="3893" y="2019"/>
                    <a:pt x="3895" y="2019"/>
                  </a:cubicBezTo>
                  <a:cubicBezTo>
                    <a:pt x="3991" y="2019"/>
                    <a:pt x="4052" y="1913"/>
                    <a:pt x="3999" y="1830"/>
                  </a:cubicBezTo>
                  <a:lnTo>
                    <a:pt x="3302" y="746"/>
                  </a:lnTo>
                  <a:cubicBezTo>
                    <a:pt x="3278" y="709"/>
                    <a:pt x="3239" y="690"/>
                    <a:pt x="3200" y="690"/>
                  </a:cubicBezTo>
                  <a:cubicBezTo>
                    <a:pt x="3159" y="690"/>
                    <a:pt x="3118" y="711"/>
                    <a:pt x="3094" y="751"/>
                  </a:cubicBezTo>
                  <a:lnTo>
                    <a:pt x="2917" y="1047"/>
                  </a:lnTo>
                  <a:cubicBezTo>
                    <a:pt x="2108" y="581"/>
                    <a:pt x="1237" y="230"/>
                    <a:pt x="330" y="8"/>
                  </a:cubicBezTo>
                  <a:cubicBezTo>
                    <a:pt x="311" y="3"/>
                    <a:pt x="291" y="1"/>
                    <a:pt x="272"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8018;p45">
              <a:extLst>
                <a:ext uri="{FF2B5EF4-FFF2-40B4-BE49-F238E27FC236}">
                  <a16:creationId xmlns:a16="http://schemas.microsoft.com/office/drawing/2014/main" id="{8F8F3EDA-2CEE-4B5D-BF24-5AD88E5C27F4}"/>
                </a:ext>
              </a:extLst>
            </p:cNvPr>
            <p:cNvSpPr/>
            <p:nvPr/>
          </p:nvSpPr>
          <p:spPr>
            <a:xfrm>
              <a:off x="4412341" y="1191441"/>
              <a:ext cx="32206" cy="8013"/>
            </a:xfrm>
            <a:custGeom>
              <a:avLst/>
              <a:gdLst/>
              <a:ahLst/>
              <a:cxnLst/>
              <a:rect l="l" t="t" r="r" b="b"/>
              <a:pathLst>
                <a:path w="2524" h="628" extrusionOk="0">
                  <a:moveTo>
                    <a:pt x="787" y="1"/>
                  </a:moveTo>
                  <a:cubicBezTo>
                    <a:pt x="605" y="1"/>
                    <a:pt x="424" y="7"/>
                    <a:pt x="241" y="19"/>
                  </a:cubicBezTo>
                  <a:cubicBezTo>
                    <a:pt x="103" y="31"/>
                    <a:pt x="1" y="153"/>
                    <a:pt x="11" y="291"/>
                  </a:cubicBezTo>
                  <a:cubicBezTo>
                    <a:pt x="20" y="425"/>
                    <a:pt x="132" y="528"/>
                    <a:pt x="263" y="528"/>
                  </a:cubicBezTo>
                  <a:cubicBezTo>
                    <a:pt x="268" y="528"/>
                    <a:pt x="273" y="528"/>
                    <a:pt x="278" y="528"/>
                  </a:cubicBezTo>
                  <a:cubicBezTo>
                    <a:pt x="448" y="518"/>
                    <a:pt x="617" y="512"/>
                    <a:pt x="787" y="512"/>
                  </a:cubicBezTo>
                  <a:cubicBezTo>
                    <a:pt x="1261" y="512"/>
                    <a:pt x="1734" y="550"/>
                    <a:pt x="2203" y="624"/>
                  </a:cubicBezTo>
                  <a:cubicBezTo>
                    <a:pt x="2217" y="626"/>
                    <a:pt x="2231" y="627"/>
                    <a:pt x="2245" y="627"/>
                  </a:cubicBezTo>
                  <a:cubicBezTo>
                    <a:pt x="2363" y="627"/>
                    <a:pt x="2470" y="544"/>
                    <a:pt x="2494" y="424"/>
                  </a:cubicBezTo>
                  <a:cubicBezTo>
                    <a:pt x="2523" y="283"/>
                    <a:pt x="2430" y="145"/>
                    <a:pt x="2288" y="121"/>
                  </a:cubicBezTo>
                  <a:cubicBezTo>
                    <a:pt x="1791" y="43"/>
                    <a:pt x="1288" y="3"/>
                    <a:pt x="787"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8019;p45">
              <a:extLst>
                <a:ext uri="{FF2B5EF4-FFF2-40B4-BE49-F238E27FC236}">
                  <a16:creationId xmlns:a16="http://schemas.microsoft.com/office/drawing/2014/main" id="{9DB0ACEB-4ECD-43E5-BA71-876B5BAA7878}"/>
                </a:ext>
              </a:extLst>
            </p:cNvPr>
            <p:cNvSpPr/>
            <p:nvPr/>
          </p:nvSpPr>
          <p:spPr>
            <a:xfrm>
              <a:off x="4356567" y="1201573"/>
              <a:ext cx="20212" cy="13270"/>
            </a:xfrm>
            <a:custGeom>
              <a:avLst/>
              <a:gdLst/>
              <a:ahLst/>
              <a:cxnLst/>
              <a:rect l="l" t="t" r="r" b="b"/>
              <a:pathLst>
                <a:path w="1584" h="1040" extrusionOk="0">
                  <a:moveTo>
                    <a:pt x="1330" y="1"/>
                  </a:moveTo>
                  <a:cubicBezTo>
                    <a:pt x="1303" y="1"/>
                    <a:pt x="1276" y="6"/>
                    <a:pt x="1249" y="17"/>
                  </a:cubicBezTo>
                  <a:cubicBezTo>
                    <a:pt x="878" y="174"/>
                    <a:pt x="518" y="355"/>
                    <a:pt x="168" y="557"/>
                  </a:cubicBezTo>
                  <a:cubicBezTo>
                    <a:pt x="58" y="621"/>
                    <a:pt x="0" y="757"/>
                    <a:pt x="47" y="876"/>
                  </a:cubicBezTo>
                  <a:cubicBezTo>
                    <a:pt x="86" y="979"/>
                    <a:pt x="183" y="1040"/>
                    <a:pt x="284" y="1040"/>
                  </a:cubicBezTo>
                  <a:cubicBezTo>
                    <a:pt x="327" y="1040"/>
                    <a:pt x="371" y="1029"/>
                    <a:pt x="412" y="1005"/>
                  </a:cubicBezTo>
                  <a:cubicBezTo>
                    <a:pt x="727" y="823"/>
                    <a:pt x="1054" y="658"/>
                    <a:pt x="1389" y="512"/>
                  </a:cubicBezTo>
                  <a:cubicBezTo>
                    <a:pt x="1518" y="458"/>
                    <a:pt x="1584" y="312"/>
                    <a:pt x="1538" y="177"/>
                  </a:cubicBezTo>
                  <a:lnTo>
                    <a:pt x="1525" y="141"/>
                  </a:lnTo>
                  <a:cubicBezTo>
                    <a:pt x="1496" y="54"/>
                    <a:pt x="1415" y="1"/>
                    <a:pt x="1330"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8020;p45">
              <a:extLst>
                <a:ext uri="{FF2B5EF4-FFF2-40B4-BE49-F238E27FC236}">
                  <a16:creationId xmlns:a16="http://schemas.microsoft.com/office/drawing/2014/main" id="{510386F3-968C-4242-B173-A8E0DC5631E1}"/>
                </a:ext>
              </a:extLst>
            </p:cNvPr>
            <p:cNvSpPr/>
            <p:nvPr/>
          </p:nvSpPr>
          <p:spPr>
            <a:xfrm>
              <a:off x="4380084" y="1192832"/>
              <a:ext cx="27779" cy="11433"/>
            </a:xfrm>
            <a:custGeom>
              <a:avLst/>
              <a:gdLst/>
              <a:ahLst/>
              <a:cxnLst/>
              <a:rect l="l" t="t" r="r" b="b"/>
              <a:pathLst>
                <a:path w="2177" h="896" extrusionOk="0">
                  <a:moveTo>
                    <a:pt x="1906" y="0"/>
                  </a:moveTo>
                  <a:cubicBezTo>
                    <a:pt x="1894" y="0"/>
                    <a:pt x="1883" y="1"/>
                    <a:pt x="1871" y="2"/>
                  </a:cubicBezTo>
                  <a:cubicBezTo>
                    <a:pt x="1306" y="87"/>
                    <a:pt x="748" y="220"/>
                    <a:pt x="205" y="400"/>
                  </a:cubicBezTo>
                  <a:cubicBezTo>
                    <a:pt x="71" y="444"/>
                    <a:pt x="0" y="590"/>
                    <a:pt x="47" y="725"/>
                  </a:cubicBezTo>
                  <a:cubicBezTo>
                    <a:pt x="84" y="829"/>
                    <a:pt x="183" y="895"/>
                    <a:pt x="288" y="895"/>
                  </a:cubicBezTo>
                  <a:cubicBezTo>
                    <a:pt x="316" y="895"/>
                    <a:pt x="343" y="891"/>
                    <a:pt x="370" y="882"/>
                  </a:cubicBezTo>
                  <a:cubicBezTo>
                    <a:pt x="883" y="712"/>
                    <a:pt x="1408" y="587"/>
                    <a:pt x="1941" y="507"/>
                  </a:cubicBezTo>
                  <a:cubicBezTo>
                    <a:pt x="2081" y="488"/>
                    <a:pt x="2177" y="360"/>
                    <a:pt x="2157" y="220"/>
                  </a:cubicBezTo>
                  <a:cubicBezTo>
                    <a:pt x="2140" y="93"/>
                    <a:pt x="2031" y="0"/>
                    <a:pt x="1906" y="0"/>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4" name="Group 73">
            <a:extLst>
              <a:ext uri="{FF2B5EF4-FFF2-40B4-BE49-F238E27FC236}">
                <a16:creationId xmlns:a16="http://schemas.microsoft.com/office/drawing/2014/main" id="{7BA14B1B-2E08-46A3-8516-75EBA7038D41}"/>
              </a:ext>
            </a:extLst>
          </p:cNvPr>
          <p:cNvGrpSpPr/>
          <p:nvPr/>
        </p:nvGrpSpPr>
        <p:grpSpPr>
          <a:xfrm rot="17351239" flipV="1">
            <a:off x="4292320" y="5180734"/>
            <a:ext cx="602780" cy="643073"/>
            <a:chOff x="2575613" y="2598533"/>
            <a:chExt cx="729364" cy="778118"/>
          </a:xfrm>
        </p:grpSpPr>
        <p:sp>
          <p:nvSpPr>
            <p:cNvPr id="75" name="Google Shape;8031;p45">
              <a:extLst>
                <a:ext uri="{FF2B5EF4-FFF2-40B4-BE49-F238E27FC236}">
                  <a16:creationId xmlns:a16="http://schemas.microsoft.com/office/drawing/2014/main" id="{D2186669-6D4F-484A-BDED-428FEA72D677}"/>
                </a:ext>
              </a:extLst>
            </p:cNvPr>
            <p:cNvSpPr/>
            <p:nvPr/>
          </p:nvSpPr>
          <p:spPr>
            <a:xfrm>
              <a:off x="2575613" y="2598533"/>
              <a:ext cx="193078" cy="377053"/>
            </a:xfrm>
            <a:custGeom>
              <a:avLst/>
              <a:gdLst/>
              <a:ahLst/>
              <a:cxnLst/>
              <a:rect l="l" t="t" r="r" b="b"/>
              <a:pathLst>
                <a:path w="2099" h="4099" extrusionOk="0">
                  <a:moveTo>
                    <a:pt x="412" y="1"/>
                  </a:moveTo>
                  <a:cubicBezTo>
                    <a:pt x="358" y="1"/>
                    <a:pt x="305" y="37"/>
                    <a:pt x="292" y="98"/>
                  </a:cubicBezTo>
                  <a:lnTo>
                    <a:pt x="18" y="1357"/>
                  </a:lnTo>
                  <a:cubicBezTo>
                    <a:pt x="1" y="1436"/>
                    <a:pt x="62" y="1506"/>
                    <a:pt x="139" y="1506"/>
                  </a:cubicBezTo>
                  <a:cubicBezTo>
                    <a:pt x="149" y="1506"/>
                    <a:pt x="158" y="1505"/>
                    <a:pt x="169" y="1502"/>
                  </a:cubicBezTo>
                  <a:lnTo>
                    <a:pt x="503" y="1416"/>
                  </a:lnTo>
                  <a:cubicBezTo>
                    <a:pt x="745" y="2317"/>
                    <a:pt x="1113" y="3181"/>
                    <a:pt x="1597" y="3981"/>
                  </a:cubicBezTo>
                  <a:cubicBezTo>
                    <a:pt x="1644" y="4057"/>
                    <a:pt x="1725" y="4099"/>
                    <a:pt x="1809" y="4099"/>
                  </a:cubicBezTo>
                  <a:cubicBezTo>
                    <a:pt x="1856" y="4099"/>
                    <a:pt x="1903" y="4086"/>
                    <a:pt x="1946" y="4058"/>
                  </a:cubicBezTo>
                  <a:cubicBezTo>
                    <a:pt x="2063" y="3980"/>
                    <a:pt x="2098" y="3823"/>
                    <a:pt x="2024" y="3703"/>
                  </a:cubicBezTo>
                  <a:cubicBezTo>
                    <a:pt x="1571" y="2950"/>
                    <a:pt x="1225" y="2138"/>
                    <a:pt x="998" y="1291"/>
                  </a:cubicBezTo>
                  <a:lnTo>
                    <a:pt x="1283" y="1217"/>
                  </a:lnTo>
                  <a:cubicBezTo>
                    <a:pt x="1373" y="1195"/>
                    <a:pt x="1406" y="1086"/>
                    <a:pt x="1347" y="1017"/>
                  </a:cubicBezTo>
                  <a:lnTo>
                    <a:pt x="505" y="44"/>
                  </a:lnTo>
                  <a:cubicBezTo>
                    <a:pt x="479" y="14"/>
                    <a:pt x="445" y="1"/>
                    <a:pt x="412" y="1"/>
                  </a:cubicBezTo>
                  <a:close/>
                </a:path>
              </a:pathLst>
            </a:custGeom>
            <a:solidFill>
              <a:srgbClr val="009BBF"/>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8032;p45">
              <a:extLst>
                <a:ext uri="{FF2B5EF4-FFF2-40B4-BE49-F238E27FC236}">
                  <a16:creationId xmlns:a16="http://schemas.microsoft.com/office/drawing/2014/main" id="{3A9288DD-A0EB-444D-8836-444FAA50AF32}"/>
                </a:ext>
              </a:extLst>
            </p:cNvPr>
            <p:cNvSpPr/>
            <p:nvPr/>
          </p:nvSpPr>
          <p:spPr>
            <a:xfrm>
              <a:off x="2760502" y="2996470"/>
              <a:ext cx="175604" cy="182316"/>
            </a:xfrm>
            <a:custGeom>
              <a:avLst/>
              <a:gdLst/>
              <a:ahLst/>
              <a:cxnLst/>
              <a:rect l="l" t="t" r="r" b="b"/>
              <a:pathLst>
                <a:path w="1909" h="1982" extrusionOk="0">
                  <a:moveTo>
                    <a:pt x="291" y="0"/>
                  </a:moveTo>
                  <a:cubicBezTo>
                    <a:pt x="243" y="0"/>
                    <a:pt x="195" y="14"/>
                    <a:pt x="152" y="41"/>
                  </a:cubicBezTo>
                  <a:cubicBezTo>
                    <a:pt x="30" y="121"/>
                    <a:pt x="0" y="285"/>
                    <a:pt x="85" y="403"/>
                  </a:cubicBezTo>
                  <a:cubicBezTo>
                    <a:pt x="380" y="810"/>
                    <a:pt x="706" y="1193"/>
                    <a:pt x="1062" y="1548"/>
                  </a:cubicBezTo>
                  <a:cubicBezTo>
                    <a:pt x="1190" y="1678"/>
                    <a:pt x="1323" y="1801"/>
                    <a:pt x="1459" y="1921"/>
                  </a:cubicBezTo>
                  <a:cubicBezTo>
                    <a:pt x="1507" y="1962"/>
                    <a:pt x="1566" y="1981"/>
                    <a:pt x="1624" y="1981"/>
                  </a:cubicBezTo>
                  <a:cubicBezTo>
                    <a:pt x="1695" y="1981"/>
                    <a:pt x="1766" y="1952"/>
                    <a:pt x="1816" y="1894"/>
                  </a:cubicBezTo>
                  <a:cubicBezTo>
                    <a:pt x="1909" y="1788"/>
                    <a:pt x="1898" y="1628"/>
                    <a:pt x="1794" y="1535"/>
                  </a:cubicBezTo>
                  <a:cubicBezTo>
                    <a:pt x="1665" y="1423"/>
                    <a:pt x="1542" y="1308"/>
                    <a:pt x="1422" y="1188"/>
                  </a:cubicBezTo>
                  <a:cubicBezTo>
                    <a:pt x="1087" y="851"/>
                    <a:pt x="778" y="490"/>
                    <a:pt x="500" y="107"/>
                  </a:cubicBezTo>
                  <a:cubicBezTo>
                    <a:pt x="449" y="38"/>
                    <a:pt x="371" y="0"/>
                    <a:pt x="291" y="0"/>
                  </a:cubicBezTo>
                  <a:close/>
                </a:path>
              </a:pathLst>
            </a:custGeom>
            <a:solidFill>
              <a:srgbClr val="009BBF"/>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Google Shape;8033;p45">
              <a:extLst>
                <a:ext uri="{FF2B5EF4-FFF2-40B4-BE49-F238E27FC236}">
                  <a16:creationId xmlns:a16="http://schemas.microsoft.com/office/drawing/2014/main" id="{CCAAA788-49EA-4BE0-B474-954FAE6653E5}"/>
                </a:ext>
              </a:extLst>
            </p:cNvPr>
            <p:cNvSpPr/>
            <p:nvPr/>
          </p:nvSpPr>
          <p:spPr>
            <a:xfrm>
              <a:off x="3150258" y="3297453"/>
              <a:ext cx="154719" cy="79198"/>
            </a:xfrm>
            <a:custGeom>
              <a:avLst/>
              <a:gdLst/>
              <a:ahLst/>
              <a:cxnLst/>
              <a:rect l="l" t="t" r="r" b="b"/>
              <a:pathLst>
                <a:path w="1682" h="861" extrusionOk="0">
                  <a:moveTo>
                    <a:pt x="311" y="0"/>
                  </a:moveTo>
                  <a:cubicBezTo>
                    <a:pt x="211" y="0"/>
                    <a:pt x="116" y="56"/>
                    <a:pt x="69" y="151"/>
                  </a:cubicBezTo>
                  <a:lnTo>
                    <a:pt x="53" y="185"/>
                  </a:lnTo>
                  <a:cubicBezTo>
                    <a:pt x="0" y="292"/>
                    <a:pt x="48" y="423"/>
                    <a:pt x="160" y="468"/>
                  </a:cubicBezTo>
                  <a:cubicBezTo>
                    <a:pt x="533" y="619"/>
                    <a:pt x="916" y="747"/>
                    <a:pt x="1307" y="851"/>
                  </a:cubicBezTo>
                  <a:cubicBezTo>
                    <a:pt x="1331" y="857"/>
                    <a:pt x="1355" y="861"/>
                    <a:pt x="1379" y="861"/>
                  </a:cubicBezTo>
                  <a:cubicBezTo>
                    <a:pt x="1480" y="861"/>
                    <a:pt x="1576" y="806"/>
                    <a:pt x="1618" y="713"/>
                  </a:cubicBezTo>
                  <a:cubicBezTo>
                    <a:pt x="1682" y="569"/>
                    <a:pt x="1602" y="403"/>
                    <a:pt x="1451" y="363"/>
                  </a:cubicBezTo>
                  <a:cubicBezTo>
                    <a:pt x="1097" y="268"/>
                    <a:pt x="751" y="154"/>
                    <a:pt x="412" y="20"/>
                  </a:cubicBezTo>
                  <a:cubicBezTo>
                    <a:pt x="379" y="7"/>
                    <a:pt x="345" y="0"/>
                    <a:pt x="311" y="0"/>
                  </a:cubicBezTo>
                  <a:close/>
                </a:path>
              </a:pathLst>
            </a:custGeom>
            <a:solidFill>
              <a:srgbClr val="009BBF"/>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8034;p45">
              <a:extLst>
                <a:ext uri="{FF2B5EF4-FFF2-40B4-BE49-F238E27FC236}">
                  <a16:creationId xmlns:a16="http://schemas.microsoft.com/office/drawing/2014/main" id="{E6363A3A-7CC0-4B7C-8424-7BAEE20EDDA5}"/>
                </a:ext>
              </a:extLst>
            </p:cNvPr>
            <p:cNvSpPr/>
            <p:nvPr/>
          </p:nvSpPr>
          <p:spPr>
            <a:xfrm>
              <a:off x="2946776" y="3183385"/>
              <a:ext cx="183607" cy="127217"/>
            </a:xfrm>
            <a:custGeom>
              <a:avLst/>
              <a:gdLst/>
              <a:ahLst/>
              <a:cxnLst/>
              <a:rect l="l" t="t" r="r" b="b"/>
              <a:pathLst>
                <a:path w="1996" h="1383" extrusionOk="0">
                  <a:moveTo>
                    <a:pt x="289" y="1"/>
                  </a:moveTo>
                  <a:cubicBezTo>
                    <a:pt x="212" y="1"/>
                    <a:pt x="136" y="36"/>
                    <a:pt x="86" y="102"/>
                  </a:cubicBezTo>
                  <a:cubicBezTo>
                    <a:pt x="1" y="214"/>
                    <a:pt x="23" y="374"/>
                    <a:pt x="135" y="459"/>
                  </a:cubicBezTo>
                  <a:cubicBezTo>
                    <a:pt x="595" y="800"/>
                    <a:pt x="1082" y="1100"/>
                    <a:pt x="1592" y="1356"/>
                  </a:cubicBezTo>
                  <a:cubicBezTo>
                    <a:pt x="1629" y="1374"/>
                    <a:pt x="1667" y="1382"/>
                    <a:pt x="1705" y="1382"/>
                  </a:cubicBezTo>
                  <a:cubicBezTo>
                    <a:pt x="1799" y="1382"/>
                    <a:pt x="1891" y="1329"/>
                    <a:pt x="1935" y="1239"/>
                  </a:cubicBezTo>
                  <a:cubicBezTo>
                    <a:pt x="1996" y="1113"/>
                    <a:pt x="1943" y="960"/>
                    <a:pt x="1817" y="898"/>
                  </a:cubicBezTo>
                  <a:cubicBezTo>
                    <a:pt x="1336" y="656"/>
                    <a:pt x="875" y="373"/>
                    <a:pt x="443" y="52"/>
                  </a:cubicBezTo>
                  <a:cubicBezTo>
                    <a:pt x="397" y="18"/>
                    <a:pt x="343" y="1"/>
                    <a:pt x="289" y="1"/>
                  </a:cubicBezTo>
                  <a:close/>
                </a:path>
              </a:pathLst>
            </a:custGeom>
            <a:solidFill>
              <a:srgbClr val="009BBF"/>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9" name="TextBox 78">
            <a:extLst>
              <a:ext uri="{FF2B5EF4-FFF2-40B4-BE49-F238E27FC236}">
                <a16:creationId xmlns:a16="http://schemas.microsoft.com/office/drawing/2014/main" id="{6EFDE368-89C6-4A51-B41E-4A33133FD824}"/>
              </a:ext>
            </a:extLst>
          </p:cNvPr>
          <p:cNvSpPr txBox="1"/>
          <p:nvPr/>
        </p:nvSpPr>
        <p:spPr>
          <a:xfrm>
            <a:off x="4976319" y="4639538"/>
            <a:ext cx="1217333"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a:ln>
                  <a:noFill/>
                </a:ln>
                <a:solidFill>
                  <a:srgbClr val="009BBF"/>
                </a:solidFill>
                <a:effectLst/>
                <a:uLnTx/>
                <a:uFillTx/>
                <a:latin typeface="Proxima Nova Th" panose="02000506030000020004" pitchFamily="50" charset="0"/>
                <a:ea typeface="+mn-ea"/>
                <a:cs typeface="+mn-cs"/>
              </a:rPr>
              <a:t>ASSET DATA</a:t>
            </a:r>
          </a:p>
        </p:txBody>
      </p:sp>
    </p:spTree>
    <p:extLst>
      <p:ext uri="{BB962C8B-B14F-4D97-AF65-F5344CB8AC3E}">
        <p14:creationId xmlns:p14="http://schemas.microsoft.com/office/powerpoint/2010/main" val="274725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8750" fill="hold"/>
                                        <p:tgtEl>
                                          <p:spTgt spid="68"/>
                                        </p:tgtEl>
                                        <p:attrNameLst>
                                          <p:attrName>r</p:attrName>
                                        </p:attrNameLst>
                                      </p:cBhvr>
                                    </p:animRot>
                                  </p:childTnLst>
                                </p:cTn>
                              </p:par>
                              <p:par>
                                <p:cTn id="7" presetID="8" presetClass="emph" presetSubtype="0" fill="hold" grpId="0" nodeType="withEffect">
                                  <p:stCondLst>
                                    <p:cond delay="1000"/>
                                  </p:stCondLst>
                                  <p:childTnLst>
                                    <p:animRot by="21600000">
                                      <p:cBhvr>
                                        <p:cTn id="8" dur="8750" fill="hold"/>
                                        <p:tgtEl>
                                          <p:spTgt spid="14"/>
                                        </p:tgtEl>
                                        <p:attrNameLst>
                                          <p:attrName>r</p:attrName>
                                        </p:attrNameLst>
                                      </p:cBhvr>
                                    </p:animRot>
                                  </p:childTnLst>
                                </p:cTn>
                              </p:par>
                              <p:par>
                                <p:cTn id="9" presetID="8" presetClass="emph" presetSubtype="0" fill="hold" grpId="0" nodeType="withEffect">
                                  <p:stCondLst>
                                    <p:cond delay="1000"/>
                                  </p:stCondLst>
                                  <p:childTnLst>
                                    <p:animRot by="21600000">
                                      <p:cBhvr>
                                        <p:cTn id="10" dur="8750" fill="hold"/>
                                        <p:tgtEl>
                                          <p:spTgt spid="12"/>
                                        </p:tgtEl>
                                        <p:attrNameLst>
                                          <p:attrName>r</p:attrName>
                                        </p:attrNameLst>
                                      </p:cBhvr>
                                    </p:animRot>
                                  </p:childTnLst>
                                </p:cTn>
                              </p:par>
                              <p:par>
                                <p:cTn id="11" presetID="8" presetClass="emph" presetSubtype="0" fill="hold" grpId="0" nodeType="withEffect">
                                  <p:stCondLst>
                                    <p:cond delay="2000"/>
                                  </p:stCondLst>
                                  <p:childTnLst>
                                    <p:animRot by="-21600000">
                                      <p:cBhvr>
                                        <p:cTn id="12" dur="11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6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61">
            <a:extLst>
              <a:ext uri="{FF2B5EF4-FFF2-40B4-BE49-F238E27FC236}">
                <a16:creationId xmlns:a16="http://schemas.microsoft.com/office/drawing/2014/main" id="{9C0CF4F4-3ABD-4ADA-85AB-A155FDC614E9}"/>
              </a:ext>
            </a:extLst>
          </p:cNvPr>
          <p:cNvSpPr txBox="1"/>
          <p:nvPr/>
        </p:nvSpPr>
        <p:spPr>
          <a:xfrm>
            <a:off x="1187116" y="828756"/>
            <a:ext cx="676976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3F3F3F"/>
                </a:solidFill>
                <a:effectLst/>
                <a:uLnTx/>
                <a:uFillTx/>
                <a:latin typeface="Proxima Nova Th" panose="02000506030000020004" pitchFamily="50" charset="0"/>
                <a:ea typeface="+mn-ea"/>
                <a:cs typeface="+mn-cs"/>
              </a:rPr>
              <a:t>Bucket Analogy</a:t>
            </a:r>
          </a:p>
        </p:txBody>
      </p:sp>
      <p:sp>
        <p:nvSpPr>
          <p:cNvPr id="63" name="Rectangle 62">
            <a:extLst>
              <a:ext uri="{FF2B5EF4-FFF2-40B4-BE49-F238E27FC236}">
                <a16:creationId xmlns:a16="http://schemas.microsoft.com/office/drawing/2014/main" id="{33D6250D-F572-416B-9528-EC20B1436974}"/>
              </a:ext>
            </a:extLst>
          </p:cNvPr>
          <p:cNvSpPr/>
          <p:nvPr/>
        </p:nvSpPr>
        <p:spPr>
          <a:xfrm>
            <a:off x="3074364" y="4698576"/>
            <a:ext cx="3157946" cy="801468"/>
          </a:xfrm>
          <a:prstGeom prst="rect">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215574DC-D74F-49E4-8E2B-8FCF19BE1A96}"/>
              </a:ext>
            </a:extLst>
          </p:cNvPr>
          <p:cNvSpPr/>
          <p:nvPr/>
        </p:nvSpPr>
        <p:spPr>
          <a:xfrm>
            <a:off x="3074364" y="3911013"/>
            <a:ext cx="3157946" cy="801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8A8F2F87-FE61-4169-A46B-4753201A1A2D}"/>
              </a:ext>
            </a:extLst>
          </p:cNvPr>
          <p:cNvSpPr txBox="1"/>
          <p:nvPr/>
        </p:nvSpPr>
        <p:spPr>
          <a:xfrm>
            <a:off x="3344169" y="1604945"/>
            <a:ext cx="242479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3F3F3F"/>
                </a:solidFill>
                <a:effectLst/>
                <a:uLnTx/>
                <a:uFillTx/>
                <a:latin typeface="Proxima Nova Rg" panose="02000506030000020004" pitchFamily="50" charset="0"/>
                <a:ea typeface="+mn-ea"/>
                <a:cs typeface="+mn-cs"/>
              </a:rPr>
              <a:t>Rate of Investment</a:t>
            </a:r>
          </a:p>
        </p:txBody>
      </p:sp>
      <p:sp>
        <p:nvSpPr>
          <p:cNvPr id="68" name="TextBox 67">
            <a:extLst>
              <a:ext uri="{FF2B5EF4-FFF2-40B4-BE49-F238E27FC236}">
                <a16:creationId xmlns:a16="http://schemas.microsoft.com/office/drawing/2014/main" id="{50FEEA72-C015-4F92-B38A-EF199448B888}"/>
              </a:ext>
            </a:extLst>
          </p:cNvPr>
          <p:cNvSpPr txBox="1"/>
          <p:nvPr/>
        </p:nvSpPr>
        <p:spPr>
          <a:xfrm>
            <a:off x="3258546" y="6084719"/>
            <a:ext cx="264817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3F3F3F"/>
                </a:solidFill>
                <a:effectLst/>
                <a:uLnTx/>
                <a:uFillTx/>
                <a:latin typeface="Proxima Nova Rg" panose="02000506030000020004" pitchFamily="50" charset="0"/>
                <a:ea typeface="+mn-ea"/>
                <a:cs typeface="+mn-cs"/>
              </a:rPr>
              <a:t>Rate of Deterioration</a:t>
            </a:r>
          </a:p>
        </p:txBody>
      </p:sp>
      <p:sp>
        <p:nvSpPr>
          <p:cNvPr id="70" name="TextBox 69">
            <a:extLst>
              <a:ext uri="{FF2B5EF4-FFF2-40B4-BE49-F238E27FC236}">
                <a16:creationId xmlns:a16="http://schemas.microsoft.com/office/drawing/2014/main" id="{E1DCC2C7-CDDF-461C-944B-3410BA9DF600}"/>
              </a:ext>
            </a:extLst>
          </p:cNvPr>
          <p:cNvSpPr txBox="1"/>
          <p:nvPr/>
        </p:nvSpPr>
        <p:spPr>
          <a:xfrm>
            <a:off x="7066160" y="3285890"/>
            <a:ext cx="176784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a:ln>
                  <a:noFill/>
                </a:ln>
                <a:solidFill>
                  <a:srgbClr val="3F3F3F"/>
                </a:solidFill>
                <a:effectLst/>
                <a:uLnTx/>
                <a:uFillTx/>
                <a:latin typeface="Proxima Nova Rg" panose="02000506030000020004" pitchFamily="50" charset="0"/>
                <a:ea typeface="+mn-ea"/>
                <a:cs typeface="+mn-cs"/>
              </a:rPr>
              <a:t>Consumption</a:t>
            </a:r>
          </a:p>
        </p:txBody>
      </p:sp>
      <p:sp>
        <p:nvSpPr>
          <p:cNvPr id="72" name="TextBox 71">
            <a:extLst>
              <a:ext uri="{FF2B5EF4-FFF2-40B4-BE49-F238E27FC236}">
                <a16:creationId xmlns:a16="http://schemas.microsoft.com/office/drawing/2014/main" id="{7B3DC424-7DCA-4E51-A763-23A821A98B15}"/>
              </a:ext>
            </a:extLst>
          </p:cNvPr>
          <p:cNvSpPr txBox="1"/>
          <p:nvPr/>
        </p:nvSpPr>
        <p:spPr>
          <a:xfrm>
            <a:off x="7036209" y="4801761"/>
            <a:ext cx="176784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a:ln>
                  <a:noFill/>
                </a:ln>
                <a:solidFill>
                  <a:srgbClr val="3F3F3F"/>
                </a:solidFill>
                <a:effectLst/>
                <a:uLnTx/>
                <a:uFillTx/>
                <a:latin typeface="Proxima Nova Rg" panose="02000506030000020004" pitchFamily="50" charset="0"/>
                <a:ea typeface="+mn-ea"/>
                <a:cs typeface="+mn-cs"/>
              </a:rPr>
              <a:t>Past Life Asset</a:t>
            </a:r>
          </a:p>
        </p:txBody>
      </p:sp>
      <p:sp>
        <p:nvSpPr>
          <p:cNvPr id="73" name="Frame 72">
            <a:extLst>
              <a:ext uri="{FF2B5EF4-FFF2-40B4-BE49-F238E27FC236}">
                <a16:creationId xmlns:a16="http://schemas.microsoft.com/office/drawing/2014/main" id="{8F197C12-13B6-4C85-909E-9D2AF80C2411}"/>
              </a:ext>
            </a:extLst>
          </p:cNvPr>
          <p:cNvSpPr/>
          <p:nvPr/>
        </p:nvSpPr>
        <p:spPr>
          <a:xfrm>
            <a:off x="3074364" y="2646091"/>
            <a:ext cx="3157946" cy="2858588"/>
          </a:xfrm>
          <a:prstGeom prst="frame">
            <a:avLst/>
          </a:prstGeom>
          <a:solidFill>
            <a:srgbClr val="009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42D17117-DC34-4EF3-8F0F-3CF58315B0AE}"/>
              </a:ext>
            </a:extLst>
          </p:cNvPr>
          <p:cNvSpPr txBox="1"/>
          <p:nvPr/>
        </p:nvSpPr>
        <p:spPr>
          <a:xfrm>
            <a:off x="551595" y="3880446"/>
            <a:ext cx="176784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err="1">
                <a:ln>
                  <a:noFill/>
                </a:ln>
                <a:solidFill>
                  <a:srgbClr val="3F3F3F"/>
                </a:solidFill>
                <a:effectLst/>
                <a:uLnTx/>
                <a:uFillTx/>
                <a:latin typeface="Proxima Nova Rg" panose="02000506030000020004" pitchFamily="50" charset="0"/>
                <a:ea typeface="+mn-ea"/>
                <a:cs typeface="+mn-cs"/>
              </a:rPr>
              <a:t>HealthScore</a:t>
            </a:r>
            <a:endParaRPr kumimoji="0" lang="en-CA" sz="1600" b="0" i="0" u="none" strike="noStrike" kern="1200" cap="none" spc="0" normalizeH="0" baseline="0" noProof="0">
              <a:ln>
                <a:noFill/>
              </a:ln>
              <a:solidFill>
                <a:srgbClr val="3F3F3F"/>
              </a:solidFill>
              <a:effectLst/>
              <a:uLnTx/>
              <a:uFillTx/>
              <a:latin typeface="Proxima Nova Rg" panose="02000506030000020004" pitchFamily="50" charset="0"/>
              <a:ea typeface="+mn-ea"/>
              <a:cs typeface="+mn-cs"/>
            </a:endParaRPr>
          </a:p>
        </p:txBody>
      </p:sp>
      <p:grpSp>
        <p:nvGrpSpPr>
          <p:cNvPr id="76" name="Google Shape;853;p41">
            <a:extLst>
              <a:ext uri="{FF2B5EF4-FFF2-40B4-BE49-F238E27FC236}">
                <a16:creationId xmlns:a16="http://schemas.microsoft.com/office/drawing/2014/main" id="{F0608AFD-8E39-429A-A85C-0857D045A233}"/>
              </a:ext>
            </a:extLst>
          </p:cNvPr>
          <p:cNvGrpSpPr/>
          <p:nvPr/>
        </p:nvGrpSpPr>
        <p:grpSpPr>
          <a:xfrm rot="5400000">
            <a:off x="4426752" y="2155536"/>
            <a:ext cx="290495" cy="309371"/>
            <a:chOff x="4811425" y="2065025"/>
            <a:chExt cx="41500" cy="44200"/>
          </a:xfrm>
          <a:solidFill>
            <a:srgbClr val="009BBF"/>
          </a:solidFill>
        </p:grpSpPr>
        <p:sp>
          <p:nvSpPr>
            <p:cNvPr id="77" name="Google Shape;854;p41">
              <a:extLst>
                <a:ext uri="{FF2B5EF4-FFF2-40B4-BE49-F238E27FC236}">
                  <a16:creationId xmlns:a16="http://schemas.microsoft.com/office/drawing/2014/main" id="{7B7AC1CE-3702-43F9-9BC3-1157A13E4C48}"/>
                </a:ext>
              </a:extLst>
            </p:cNvPr>
            <p:cNvSpPr/>
            <p:nvPr/>
          </p:nvSpPr>
          <p:spPr>
            <a:xfrm>
              <a:off x="4825300" y="2065025"/>
              <a:ext cx="27625" cy="44200"/>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855;p41">
              <a:extLst>
                <a:ext uri="{FF2B5EF4-FFF2-40B4-BE49-F238E27FC236}">
                  <a16:creationId xmlns:a16="http://schemas.microsoft.com/office/drawing/2014/main" id="{0744864E-5691-461D-9FE9-368FA63BA662}"/>
                </a:ext>
              </a:extLst>
            </p:cNvPr>
            <p:cNvSpPr/>
            <p:nvPr/>
          </p:nvSpPr>
          <p:spPr>
            <a:xfrm>
              <a:off x="4811425" y="2072950"/>
              <a:ext cx="19850" cy="2835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Google Shape;853;p41">
            <a:extLst>
              <a:ext uri="{FF2B5EF4-FFF2-40B4-BE49-F238E27FC236}">
                <a16:creationId xmlns:a16="http://schemas.microsoft.com/office/drawing/2014/main" id="{D46DDE6E-8C94-4BC9-81E8-D936F64D80B4}"/>
              </a:ext>
            </a:extLst>
          </p:cNvPr>
          <p:cNvGrpSpPr/>
          <p:nvPr/>
        </p:nvGrpSpPr>
        <p:grpSpPr>
          <a:xfrm rot="5400000">
            <a:off x="4426753" y="5667835"/>
            <a:ext cx="290495" cy="309371"/>
            <a:chOff x="4811425" y="2065025"/>
            <a:chExt cx="41500" cy="44200"/>
          </a:xfrm>
          <a:solidFill>
            <a:srgbClr val="009BBF"/>
          </a:solidFill>
        </p:grpSpPr>
        <p:sp>
          <p:nvSpPr>
            <p:cNvPr id="80" name="Google Shape;854;p41">
              <a:extLst>
                <a:ext uri="{FF2B5EF4-FFF2-40B4-BE49-F238E27FC236}">
                  <a16:creationId xmlns:a16="http://schemas.microsoft.com/office/drawing/2014/main" id="{C8F4A60B-ED6F-4F04-BC71-AABE3CB72143}"/>
                </a:ext>
              </a:extLst>
            </p:cNvPr>
            <p:cNvSpPr/>
            <p:nvPr/>
          </p:nvSpPr>
          <p:spPr>
            <a:xfrm>
              <a:off x="4825300" y="2065025"/>
              <a:ext cx="27625" cy="44200"/>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855;p41">
              <a:extLst>
                <a:ext uri="{FF2B5EF4-FFF2-40B4-BE49-F238E27FC236}">
                  <a16:creationId xmlns:a16="http://schemas.microsoft.com/office/drawing/2014/main" id="{30152A77-51A7-44A6-881F-2AE0A823209D}"/>
                </a:ext>
              </a:extLst>
            </p:cNvPr>
            <p:cNvSpPr/>
            <p:nvPr/>
          </p:nvSpPr>
          <p:spPr>
            <a:xfrm>
              <a:off x="4811425" y="2072950"/>
              <a:ext cx="19850" cy="2835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3" name="Google Shape;7619;p43">
            <a:extLst>
              <a:ext uri="{FF2B5EF4-FFF2-40B4-BE49-F238E27FC236}">
                <a16:creationId xmlns:a16="http://schemas.microsoft.com/office/drawing/2014/main" id="{9E0A6784-ACD9-463F-9321-841B4FAA39EA}"/>
              </a:ext>
            </a:extLst>
          </p:cNvPr>
          <p:cNvGrpSpPr/>
          <p:nvPr/>
        </p:nvGrpSpPr>
        <p:grpSpPr>
          <a:xfrm>
            <a:off x="2049838" y="2724819"/>
            <a:ext cx="857847" cy="2651305"/>
            <a:chOff x="1009730" y="1819635"/>
            <a:chExt cx="165019" cy="510016"/>
          </a:xfrm>
          <a:solidFill>
            <a:srgbClr val="009BBF"/>
          </a:solidFill>
        </p:grpSpPr>
        <p:sp>
          <p:nvSpPr>
            <p:cNvPr id="111" name="Google Shape;7621;p43">
              <a:extLst>
                <a:ext uri="{FF2B5EF4-FFF2-40B4-BE49-F238E27FC236}">
                  <a16:creationId xmlns:a16="http://schemas.microsoft.com/office/drawing/2014/main" id="{3628C965-2A77-4981-818C-8796EC6AC087}"/>
                </a:ext>
              </a:extLst>
            </p:cNvPr>
            <p:cNvSpPr/>
            <p:nvPr/>
          </p:nvSpPr>
          <p:spPr>
            <a:xfrm>
              <a:off x="1013654" y="2074499"/>
              <a:ext cx="148151" cy="238327"/>
            </a:xfrm>
            <a:custGeom>
              <a:avLst/>
              <a:gdLst/>
              <a:ahLst/>
              <a:cxnLst/>
              <a:rect l="l" t="t" r="r" b="b"/>
              <a:pathLst>
                <a:path w="25153" h="40463" fill="none" extrusionOk="0">
                  <a:moveTo>
                    <a:pt x="25152" y="40463"/>
                  </a:moveTo>
                  <a:cubicBezTo>
                    <a:pt x="19315" y="40463"/>
                    <a:pt x="14378" y="32724"/>
                    <a:pt x="12777" y="22150"/>
                  </a:cubicBezTo>
                  <a:lnTo>
                    <a:pt x="12810" y="22350"/>
                  </a:lnTo>
                  <a:cubicBezTo>
                    <a:pt x="10542" y="7606"/>
                    <a:pt x="6372" y="1"/>
                    <a:pt x="1" y="1"/>
                  </a:cubicBezTo>
                  <a:lnTo>
                    <a:pt x="1" y="1"/>
                  </a:lnTo>
                </a:path>
              </a:pathLst>
            </a:custGeom>
            <a:grpFill/>
            <a:ln w="9525" cap="rnd" cmpd="sng">
              <a:solidFill>
                <a:srgbClr val="435D74"/>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Google Shape;7622;p43">
              <a:extLst>
                <a:ext uri="{FF2B5EF4-FFF2-40B4-BE49-F238E27FC236}">
                  <a16:creationId xmlns:a16="http://schemas.microsoft.com/office/drawing/2014/main" id="{235FF631-DD54-4FF8-A9A7-D7DD301ACCC4}"/>
                </a:ext>
              </a:extLst>
            </p:cNvPr>
            <p:cNvSpPr/>
            <p:nvPr/>
          </p:nvSpPr>
          <p:spPr>
            <a:xfrm>
              <a:off x="1013654" y="1836607"/>
              <a:ext cx="148151" cy="238327"/>
            </a:xfrm>
            <a:custGeom>
              <a:avLst/>
              <a:gdLst/>
              <a:ahLst/>
              <a:cxnLst/>
              <a:rect l="l" t="t" r="r" b="b"/>
              <a:pathLst>
                <a:path w="25153" h="40463" fill="none" extrusionOk="0">
                  <a:moveTo>
                    <a:pt x="25152" y="0"/>
                  </a:moveTo>
                  <a:cubicBezTo>
                    <a:pt x="19315" y="0"/>
                    <a:pt x="14378" y="7706"/>
                    <a:pt x="12777" y="18313"/>
                  </a:cubicBezTo>
                  <a:lnTo>
                    <a:pt x="12810" y="18113"/>
                  </a:lnTo>
                  <a:cubicBezTo>
                    <a:pt x="10542" y="32857"/>
                    <a:pt x="6372" y="40462"/>
                    <a:pt x="1" y="40462"/>
                  </a:cubicBezTo>
                  <a:lnTo>
                    <a:pt x="1" y="40462"/>
                  </a:lnTo>
                </a:path>
              </a:pathLst>
            </a:custGeom>
            <a:grpFill/>
            <a:ln w="9525" cap="rnd" cmpd="sng">
              <a:solidFill>
                <a:srgbClr val="435D74"/>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Google Shape;7623;p43">
              <a:extLst>
                <a:ext uri="{FF2B5EF4-FFF2-40B4-BE49-F238E27FC236}">
                  <a16:creationId xmlns:a16="http://schemas.microsoft.com/office/drawing/2014/main" id="{5811789C-B6C4-4BD5-AC3C-9B62E8FEBF5D}"/>
                </a:ext>
              </a:extLst>
            </p:cNvPr>
            <p:cNvSpPr/>
            <p:nvPr/>
          </p:nvSpPr>
          <p:spPr>
            <a:xfrm>
              <a:off x="1009730" y="2062324"/>
              <a:ext cx="24559" cy="24559"/>
            </a:xfrm>
            <a:custGeom>
              <a:avLst/>
              <a:gdLst/>
              <a:ahLst/>
              <a:cxnLst/>
              <a:rect l="l" t="t" r="r" b="b"/>
              <a:pathLst>
                <a:path w="6105" h="6105" extrusionOk="0">
                  <a:moveTo>
                    <a:pt x="3069" y="0"/>
                  </a:moveTo>
                  <a:cubicBezTo>
                    <a:pt x="1368" y="0"/>
                    <a:pt x="0" y="1368"/>
                    <a:pt x="0" y="3036"/>
                  </a:cubicBezTo>
                  <a:cubicBezTo>
                    <a:pt x="0" y="4737"/>
                    <a:pt x="1368" y="6105"/>
                    <a:pt x="3069" y="6105"/>
                  </a:cubicBezTo>
                  <a:cubicBezTo>
                    <a:pt x="4737" y="6105"/>
                    <a:pt x="6105" y="4737"/>
                    <a:pt x="6105" y="3036"/>
                  </a:cubicBezTo>
                  <a:cubicBezTo>
                    <a:pt x="6105" y="1368"/>
                    <a:pt x="4737" y="0"/>
                    <a:pt x="3069" y="0"/>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Google Shape;7624;p43">
              <a:extLst>
                <a:ext uri="{FF2B5EF4-FFF2-40B4-BE49-F238E27FC236}">
                  <a16:creationId xmlns:a16="http://schemas.microsoft.com/office/drawing/2014/main" id="{276CB9E6-D0DD-46D1-82AA-69873AD64D24}"/>
                </a:ext>
              </a:extLst>
            </p:cNvPr>
            <p:cNvSpPr/>
            <p:nvPr/>
          </p:nvSpPr>
          <p:spPr>
            <a:xfrm>
              <a:off x="1149398" y="2295742"/>
              <a:ext cx="25351" cy="33909"/>
            </a:xfrm>
            <a:custGeom>
              <a:avLst/>
              <a:gdLst/>
              <a:ahLst/>
              <a:cxnLst/>
              <a:rect l="l" t="t" r="r" b="b"/>
              <a:pathLst>
                <a:path w="4304" h="5757" extrusionOk="0">
                  <a:moveTo>
                    <a:pt x="509" y="0"/>
                  </a:moveTo>
                  <a:cubicBezTo>
                    <a:pt x="247" y="0"/>
                    <a:pt x="1" y="203"/>
                    <a:pt x="1" y="493"/>
                  </a:cubicBezTo>
                  <a:lnTo>
                    <a:pt x="1" y="5263"/>
                  </a:lnTo>
                  <a:cubicBezTo>
                    <a:pt x="1" y="5554"/>
                    <a:pt x="229" y="5757"/>
                    <a:pt x="482" y="5757"/>
                  </a:cubicBezTo>
                  <a:cubicBezTo>
                    <a:pt x="577" y="5757"/>
                    <a:pt x="676" y="5728"/>
                    <a:pt x="768" y="5664"/>
                  </a:cubicBezTo>
                  <a:lnTo>
                    <a:pt x="4003" y="3395"/>
                  </a:lnTo>
                  <a:cubicBezTo>
                    <a:pt x="4304" y="3195"/>
                    <a:pt x="4304" y="2795"/>
                    <a:pt x="4037" y="2595"/>
                  </a:cubicBezTo>
                  <a:lnTo>
                    <a:pt x="801" y="93"/>
                  </a:lnTo>
                  <a:cubicBezTo>
                    <a:pt x="710" y="29"/>
                    <a:pt x="608" y="0"/>
                    <a:pt x="509" y="0"/>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Google Shape;7625;p43">
              <a:extLst>
                <a:ext uri="{FF2B5EF4-FFF2-40B4-BE49-F238E27FC236}">
                  <a16:creationId xmlns:a16="http://schemas.microsoft.com/office/drawing/2014/main" id="{8D60B21B-E233-4A6A-9A21-563D0C35CA87}"/>
                </a:ext>
              </a:extLst>
            </p:cNvPr>
            <p:cNvSpPr/>
            <p:nvPr/>
          </p:nvSpPr>
          <p:spPr>
            <a:xfrm>
              <a:off x="1149398" y="1819635"/>
              <a:ext cx="25351" cy="34032"/>
            </a:xfrm>
            <a:custGeom>
              <a:avLst/>
              <a:gdLst/>
              <a:ahLst/>
              <a:cxnLst/>
              <a:rect l="l" t="t" r="r" b="b"/>
              <a:pathLst>
                <a:path w="4304" h="5778" extrusionOk="0">
                  <a:moveTo>
                    <a:pt x="489" y="0"/>
                  </a:moveTo>
                  <a:cubicBezTo>
                    <a:pt x="234" y="0"/>
                    <a:pt x="1" y="207"/>
                    <a:pt x="1" y="514"/>
                  </a:cubicBezTo>
                  <a:lnTo>
                    <a:pt x="1" y="5284"/>
                  </a:lnTo>
                  <a:cubicBezTo>
                    <a:pt x="1" y="5574"/>
                    <a:pt x="229" y="5777"/>
                    <a:pt x="482" y="5777"/>
                  </a:cubicBezTo>
                  <a:cubicBezTo>
                    <a:pt x="577" y="5777"/>
                    <a:pt x="676" y="5748"/>
                    <a:pt x="768" y="5684"/>
                  </a:cubicBezTo>
                  <a:lnTo>
                    <a:pt x="4003" y="3382"/>
                  </a:lnTo>
                  <a:cubicBezTo>
                    <a:pt x="4304" y="3182"/>
                    <a:pt x="4304" y="2782"/>
                    <a:pt x="4037" y="2582"/>
                  </a:cubicBezTo>
                  <a:lnTo>
                    <a:pt x="801" y="113"/>
                  </a:lnTo>
                  <a:cubicBezTo>
                    <a:pt x="704" y="35"/>
                    <a:pt x="595" y="0"/>
                    <a:pt x="489" y="0"/>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0" name="Google Shape;7629;p43">
            <a:extLst>
              <a:ext uri="{FF2B5EF4-FFF2-40B4-BE49-F238E27FC236}">
                <a16:creationId xmlns:a16="http://schemas.microsoft.com/office/drawing/2014/main" id="{3358ACFC-AD91-4D4A-927C-FF486A714901}"/>
              </a:ext>
            </a:extLst>
          </p:cNvPr>
          <p:cNvGrpSpPr/>
          <p:nvPr/>
        </p:nvGrpSpPr>
        <p:grpSpPr>
          <a:xfrm flipH="1">
            <a:off x="6369332" y="2945746"/>
            <a:ext cx="590124" cy="979167"/>
            <a:chOff x="1509439" y="2176104"/>
            <a:chExt cx="164622" cy="273150"/>
          </a:xfrm>
          <a:solidFill>
            <a:srgbClr val="009BBF"/>
          </a:solidFill>
        </p:grpSpPr>
        <p:sp>
          <p:nvSpPr>
            <p:cNvPr id="103" name="Google Shape;7630;p43">
              <a:extLst>
                <a:ext uri="{FF2B5EF4-FFF2-40B4-BE49-F238E27FC236}">
                  <a16:creationId xmlns:a16="http://schemas.microsoft.com/office/drawing/2014/main" id="{2554ED21-F00B-4868-B77C-615FF841989D}"/>
                </a:ext>
              </a:extLst>
            </p:cNvPr>
            <p:cNvSpPr/>
            <p:nvPr/>
          </p:nvSpPr>
          <p:spPr>
            <a:xfrm>
              <a:off x="1512966" y="2312791"/>
              <a:ext cx="75451" cy="66021"/>
            </a:xfrm>
            <a:custGeom>
              <a:avLst/>
              <a:gdLst/>
              <a:ahLst/>
              <a:cxnLst/>
              <a:rect l="l" t="t" r="r" b="b"/>
              <a:pathLst>
                <a:path w="12810" h="11209" fill="none" extrusionOk="0">
                  <a:moveTo>
                    <a:pt x="1" y="0"/>
                  </a:moveTo>
                  <a:lnTo>
                    <a:pt x="1" y="0"/>
                  </a:lnTo>
                  <a:cubicBezTo>
                    <a:pt x="6372" y="0"/>
                    <a:pt x="10542" y="3803"/>
                    <a:pt x="12810" y="11208"/>
                  </a:cubicBezTo>
                </a:path>
              </a:pathLst>
            </a:custGeom>
            <a:grp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Google Shape;7631;p43">
              <a:extLst>
                <a:ext uri="{FF2B5EF4-FFF2-40B4-BE49-F238E27FC236}">
                  <a16:creationId xmlns:a16="http://schemas.microsoft.com/office/drawing/2014/main" id="{13472DB2-15AC-4B8C-A375-773667F22F2E}"/>
                </a:ext>
              </a:extLst>
            </p:cNvPr>
            <p:cNvSpPr/>
            <p:nvPr/>
          </p:nvSpPr>
          <p:spPr>
            <a:xfrm>
              <a:off x="1588205" y="2193153"/>
              <a:ext cx="72901" cy="54035"/>
            </a:xfrm>
            <a:custGeom>
              <a:avLst/>
              <a:gdLst/>
              <a:ahLst/>
              <a:cxnLst/>
              <a:rect l="l" t="t" r="r" b="b"/>
              <a:pathLst>
                <a:path w="12377" h="9174" fill="none" extrusionOk="0">
                  <a:moveTo>
                    <a:pt x="1" y="9174"/>
                  </a:moveTo>
                  <a:cubicBezTo>
                    <a:pt x="1635" y="3870"/>
                    <a:pt x="6539" y="0"/>
                    <a:pt x="12376" y="0"/>
                  </a:cubicBezTo>
                </a:path>
              </a:pathLst>
            </a:custGeom>
            <a:grp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Google Shape;7632;p43">
              <a:extLst>
                <a:ext uri="{FF2B5EF4-FFF2-40B4-BE49-F238E27FC236}">
                  <a16:creationId xmlns:a16="http://schemas.microsoft.com/office/drawing/2014/main" id="{1E366C25-6ED6-40E3-83E4-08FC283A9241}"/>
                </a:ext>
              </a:extLst>
            </p:cNvPr>
            <p:cNvSpPr/>
            <p:nvPr/>
          </p:nvSpPr>
          <p:spPr>
            <a:xfrm>
              <a:off x="1588205" y="2378202"/>
              <a:ext cx="72901" cy="54041"/>
            </a:xfrm>
            <a:custGeom>
              <a:avLst/>
              <a:gdLst/>
              <a:ahLst/>
              <a:cxnLst/>
              <a:rect l="l" t="t" r="r" b="b"/>
              <a:pathLst>
                <a:path w="12377" h="9175" fill="none" extrusionOk="0">
                  <a:moveTo>
                    <a:pt x="1" y="1"/>
                  </a:moveTo>
                  <a:cubicBezTo>
                    <a:pt x="1635" y="5305"/>
                    <a:pt x="6539" y="9174"/>
                    <a:pt x="12376" y="9174"/>
                  </a:cubicBezTo>
                </a:path>
              </a:pathLst>
            </a:custGeom>
            <a:grp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Google Shape;7633;p43">
              <a:extLst>
                <a:ext uri="{FF2B5EF4-FFF2-40B4-BE49-F238E27FC236}">
                  <a16:creationId xmlns:a16="http://schemas.microsoft.com/office/drawing/2014/main" id="{549C86A5-4712-47F2-A476-4EA787DFD014}"/>
                </a:ext>
              </a:extLst>
            </p:cNvPr>
            <p:cNvSpPr/>
            <p:nvPr/>
          </p:nvSpPr>
          <p:spPr>
            <a:xfrm>
              <a:off x="1512966" y="2246980"/>
              <a:ext cx="75451" cy="65821"/>
            </a:xfrm>
            <a:custGeom>
              <a:avLst/>
              <a:gdLst/>
              <a:ahLst/>
              <a:cxnLst/>
              <a:rect l="l" t="t" r="r" b="b"/>
              <a:pathLst>
                <a:path w="12810" h="11175" fill="none" extrusionOk="0">
                  <a:moveTo>
                    <a:pt x="1" y="11175"/>
                  </a:moveTo>
                  <a:cubicBezTo>
                    <a:pt x="6539" y="11175"/>
                    <a:pt x="10275" y="7105"/>
                    <a:pt x="12810" y="0"/>
                  </a:cubicBezTo>
                </a:path>
              </a:pathLst>
            </a:custGeom>
            <a:grp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Google Shape;7634;p43">
              <a:extLst>
                <a:ext uri="{FF2B5EF4-FFF2-40B4-BE49-F238E27FC236}">
                  <a16:creationId xmlns:a16="http://schemas.microsoft.com/office/drawing/2014/main" id="{785CE006-13E1-424D-8826-DCA9D5F596F0}"/>
                </a:ext>
              </a:extLst>
            </p:cNvPr>
            <p:cNvSpPr/>
            <p:nvPr/>
          </p:nvSpPr>
          <p:spPr>
            <a:xfrm>
              <a:off x="1509439" y="2294782"/>
              <a:ext cx="36153" cy="35823"/>
            </a:xfrm>
            <a:custGeom>
              <a:avLst/>
              <a:gdLst/>
              <a:ahLst/>
              <a:cxnLst/>
              <a:rect l="l" t="t" r="r" b="b"/>
              <a:pathLst>
                <a:path w="6439" h="6082" extrusionOk="0">
                  <a:moveTo>
                    <a:pt x="3241" y="0"/>
                  </a:moveTo>
                  <a:cubicBezTo>
                    <a:pt x="3118" y="0"/>
                    <a:pt x="2994" y="8"/>
                    <a:pt x="2869" y="23"/>
                  </a:cubicBezTo>
                  <a:cubicBezTo>
                    <a:pt x="1168" y="223"/>
                    <a:pt x="0" y="1724"/>
                    <a:pt x="200" y="3392"/>
                  </a:cubicBezTo>
                  <a:cubicBezTo>
                    <a:pt x="386" y="4937"/>
                    <a:pt x="1717" y="6082"/>
                    <a:pt x="3239" y="6082"/>
                  </a:cubicBezTo>
                  <a:cubicBezTo>
                    <a:pt x="3359" y="6082"/>
                    <a:pt x="3481" y="6075"/>
                    <a:pt x="3603" y="6060"/>
                  </a:cubicBezTo>
                  <a:cubicBezTo>
                    <a:pt x="5271" y="5860"/>
                    <a:pt x="6438" y="4326"/>
                    <a:pt x="6238" y="2658"/>
                  </a:cubicBezTo>
                  <a:cubicBezTo>
                    <a:pt x="6053" y="1115"/>
                    <a:pt x="4754" y="0"/>
                    <a:pt x="3241" y="0"/>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Google Shape;7635;p43">
              <a:extLst>
                <a:ext uri="{FF2B5EF4-FFF2-40B4-BE49-F238E27FC236}">
                  <a16:creationId xmlns:a16="http://schemas.microsoft.com/office/drawing/2014/main" id="{587BE6A4-A9AB-47DB-87BF-B14932A04523}"/>
                </a:ext>
              </a:extLst>
            </p:cNvPr>
            <p:cNvSpPr/>
            <p:nvPr/>
          </p:nvSpPr>
          <p:spPr>
            <a:xfrm>
              <a:off x="1648710" y="2415180"/>
              <a:ext cx="25351" cy="34074"/>
            </a:xfrm>
            <a:custGeom>
              <a:avLst/>
              <a:gdLst/>
              <a:ahLst/>
              <a:cxnLst/>
              <a:rect l="l" t="t" r="r" b="b"/>
              <a:pathLst>
                <a:path w="4304" h="5785" extrusionOk="0">
                  <a:moveTo>
                    <a:pt x="509" y="0"/>
                  </a:moveTo>
                  <a:cubicBezTo>
                    <a:pt x="247" y="0"/>
                    <a:pt x="1" y="203"/>
                    <a:pt x="1" y="493"/>
                  </a:cubicBezTo>
                  <a:lnTo>
                    <a:pt x="1" y="5264"/>
                  </a:lnTo>
                  <a:cubicBezTo>
                    <a:pt x="1" y="5561"/>
                    <a:pt x="240" y="5784"/>
                    <a:pt x="499" y="5784"/>
                  </a:cubicBezTo>
                  <a:cubicBezTo>
                    <a:pt x="589" y="5784"/>
                    <a:pt x="682" y="5757"/>
                    <a:pt x="768" y="5697"/>
                  </a:cubicBezTo>
                  <a:lnTo>
                    <a:pt x="4037" y="3396"/>
                  </a:lnTo>
                  <a:cubicBezTo>
                    <a:pt x="4304" y="3195"/>
                    <a:pt x="4304" y="2795"/>
                    <a:pt x="4037" y="2595"/>
                  </a:cubicBezTo>
                  <a:lnTo>
                    <a:pt x="801" y="93"/>
                  </a:lnTo>
                  <a:cubicBezTo>
                    <a:pt x="710" y="29"/>
                    <a:pt x="608" y="0"/>
                    <a:pt x="509" y="0"/>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Google Shape;7636;p43">
              <a:extLst>
                <a:ext uri="{FF2B5EF4-FFF2-40B4-BE49-F238E27FC236}">
                  <a16:creationId xmlns:a16="http://schemas.microsoft.com/office/drawing/2014/main" id="{133CC802-2AA1-41B5-80A8-5FEDD6A1E33A}"/>
                </a:ext>
              </a:extLst>
            </p:cNvPr>
            <p:cNvSpPr/>
            <p:nvPr/>
          </p:nvSpPr>
          <p:spPr>
            <a:xfrm>
              <a:off x="1648710" y="2176104"/>
              <a:ext cx="25351" cy="34103"/>
            </a:xfrm>
            <a:custGeom>
              <a:avLst/>
              <a:gdLst/>
              <a:ahLst/>
              <a:cxnLst/>
              <a:rect l="l" t="t" r="r" b="b"/>
              <a:pathLst>
                <a:path w="4304" h="5790" extrusionOk="0">
                  <a:moveTo>
                    <a:pt x="509" y="1"/>
                  </a:moveTo>
                  <a:cubicBezTo>
                    <a:pt x="247" y="1"/>
                    <a:pt x="1" y="203"/>
                    <a:pt x="1" y="494"/>
                  </a:cubicBezTo>
                  <a:lnTo>
                    <a:pt x="1" y="5264"/>
                  </a:lnTo>
                  <a:cubicBezTo>
                    <a:pt x="1" y="5580"/>
                    <a:pt x="231" y="5790"/>
                    <a:pt x="485" y="5790"/>
                  </a:cubicBezTo>
                  <a:cubicBezTo>
                    <a:pt x="580" y="5790"/>
                    <a:pt x="677" y="5761"/>
                    <a:pt x="768" y="5697"/>
                  </a:cubicBezTo>
                  <a:lnTo>
                    <a:pt x="4037" y="3396"/>
                  </a:lnTo>
                  <a:cubicBezTo>
                    <a:pt x="4304" y="3196"/>
                    <a:pt x="4304" y="2795"/>
                    <a:pt x="4037" y="2595"/>
                  </a:cubicBezTo>
                  <a:lnTo>
                    <a:pt x="801" y="93"/>
                  </a:lnTo>
                  <a:cubicBezTo>
                    <a:pt x="710" y="29"/>
                    <a:pt x="608" y="1"/>
                    <a:pt x="509"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8" name="Google Shape;7642;p43">
            <a:extLst>
              <a:ext uri="{FF2B5EF4-FFF2-40B4-BE49-F238E27FC236}">
                <a16:creationId xmlns:a16="http://schemas.microsoft.com/office/drawing/2014/main" id="{86993568-D244-4607-9FEA-E6D0007DA530}"/>
              </a:ext>
            </a:extLst>
          </p:cNvPr>
          <p:cNvGrpSpPr/>
          <p:nvPr/>
        </p:nvGrpSpPr>
        <p:grpSpPr>
          <a:xfrm flipH="1">
            <a:off x="6436796" y="4750814"/>
            <a:ext cx="362905" cy="495750"/>
            <a:chOff x="1474228" y="1700120"/>
            <a:chExt cx="199833" cy="272984"/>
          </a:xfrm>
          <a:solidFill>
            <a:srgbClr val="009BBF"/>
          </a:solidFill>
        </p:grpSpPr>
        <p:sp>
          <p:nvSpPr>
            <p:cNvPr id="91" name="Google Shape;7643;p43">
              <a:extLst>
                <a:ext uri="{FF2B5EF4-FFF2-40B4-BE49-F238E27FC236}">
                  <a16:creationId xmlns:a16="http://schemas.microsoft.com/office/drawing/2014/main" id="{33F4769E-52C1-4590-8D4B-F88425B93C13}"/>
                </a:ext>
              </a:extLst>
            </p:cNvPr>
            <p:cNvSpPr/>
            <p:nvPr/>
          </p:nvSpPr>
          <p:spPr>
            <a:xfrm>
              <a:off x="1512966" y="1836607"/>
              <a:ext cx="75451" cy="66021"/>
            </a:xfrm>
            <a:custGeom>
              <a:avLst/>
              <a:gdLst/>
              <a:ahLst/>
              <a:cxnLst/>
              <a:rect l="l" t="t" r="r" b="b"/>
              <a:pathLst>
                <a:path w="12810" h="11209" fill="none" extrusionOk="0">
                  <a:moveTo>
                    <a:pt x="1" y="0"/>
                  </a:moveTo>
                  <a:lnTo>
                    <a:pt x="1" y="0"/>
                  </a:lnTo>
                  <a:cubicBezTo>
                    <a:pt x="6372" y="0"/>
                    <a:pt x="10542" y="3803"/>
                    <a:pt x="12810" y="11208"/>
                  </a:cubicBezTo>
                </a:path>
              </a:pathLst>
            </a:custGeom>
            <a:grp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7644;p43">
              <a:extLst>
                <a:ext uri="{FF2B5EF4-FFF2-40B4-BE49-F238E27FC236}">
                  <a16:creationId xmlns:a16="http://schemas.microsoft.com/office/drawing/2014/main" id="{B29D0091-BC7A-446B-9655-968BC124343C}"/>
                </a:ext>
              </a:extLst>
            </p:cNvPr>
            <p:cNvSpPr/>
            <p:nvPr/>
          </p:nvSpPr>
          <p:spPr>
            <a:xfrm>
              <a:off x="1588205" y="1716969"/>
              <a:ext cx="72901" cy="54235"/>
            </a:xfrm>
            <a:custGeom>
              <a:avLst/>
              <a:gdLst/>
              <a:ahLst/>
              <a:cxnLst/>
              <a:rect l="l" t="t" r="r" b="b"/>
              <a:pathLst>
                <a:path w="12377" h="9208" fill="none" extrusionOk="0">
                  <a:moveTo>
                    <a:pt x="1" y="9207"/>
                  </a:moveTo>
                  <a:cubicBezTo>
                    <a:pt x="1635" y="3870"/>
                    <a:pt x="6539" y="1"/>
                    <a:pt x="12376" y="1"/>
                  </a:cubicBezTo>
                </a:path>
              </a:pathLst>
            </a:custGeom>
            <a:grp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7645;p43">
              <a:extLst>
                <a:ext uri="{FF2B5EF4-FFF2-40B4-BE49-F238E27FC236}">
                  <a16:creationId xmlns:a16="http://schemas.microsoft.com/office/drawing/2014/main" id="{AF019527-CEC6-4F97-8EA7-E76D1F6C4BC4}"/>
                </a:ext>
              </a:extLst>
            </p:cNvPr>
            <p:cNvSpPr/>
            <p:nvPr/>
          </p:nvSpPr>
          <p:spPr>
            <a:xfrm>
              <a:off x="1588205" y="1902024"/>
              <a:ext cx="72901" cy="54035"/>
            </a:xfrm>
            <a:custGeom>
              <a:avLst/>
              <a:gdLst/>
              <a:ahLst/>
              <a:cxnLst/>
              <a:rect l="l" t="t" r="r" b="b"/>
              <a:pathLst>
                <a:path w="12377" h="9174" fill="none" extrusionOk="0">
                  <a:moveTo>
                    <a:pt x="1" y="0"/>
                  </a:moveTo>
                  <a:cubicBezTo>
                    <a:pt x="1635" y="5304"/>
                    <a:pt x="6539" y="9173"/>
                    <a:pt x="12376" y="9173"/>
                  </a:cubicBezTo>
                </a:path>
              </a:pathLst>
            </a:custGeom>
            <a:grp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7646;p43">
              <a:extLst>
                <a:ext uri="{FF2B5EF4-FFF2-40B4-BE49-F238E27FC236}">
                  <a16:creationId xmlns:a16="http://schemas.microsoft.com/office/drawing/2014/main" id="{3137F926-5B1D-4BE4-A87E-4C71EF57D296}"/>
                </a:ext>
              </a:extLst>
            </p:cNvPr>
            <p:cNvSpPr/>
            <p:nvPr/>
          </p:nvSpPr>
          <p:spPr>
            <a:xfrm>
              <a:off x="1512966" y="1770990"/>
              <a:ext cx="75451" cy="65632"/>
            </a:xfrm>
            <a:custGeom>
              <a:avLst/>
              <a:gdLst/>
              <a:ahLst/>
              <a:cxnLst/>
              <a:rect l="l" t="t" r="r" b="b"/>
              <a:pathLst>
                <a:path w="12810" h="11143" fill="none" extrusionOk="0">
                  <a:moveTo>
                    <a:pt x="1" y="11142"/>
                  </a:moveTo>
                  <a:cubicBezTo>
                    <a:pt x="6539" y="11142"/>
                    <a:pt x="10275" y="7106"/>
                    <a:pt x="12810" y="1"/>
                  </a:cubicBezTo>
                </a:path>
              </a:pathLst>
            </a:custGeom>
            <a:grp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7647;p43">
              <a:extLst>
                <a:ext uri="{FF2B5EF4-FFF2-40B4-BE49-F238E27FC236}">
                  <a16:creationId xmlns:a16="http://schemas.microsoft.com/office/drawing/2014/main" id="{F02838C7-02C2-42A8-A367-1D4D79A93137}"/>
                </a:ext>
              </a:extLst>
            </p:cNvPr>
            <p:cNvSpPr/>
            <p:nvPr/>
          </p:nvSpPr>
          <p:spPr>
            <a:xfrm>
              <a:off x="1474228" y="1806888"/>
              <a:ext cx="71364" cy="71364"/>
            </a:xfrm>
            <a:custGeom>
              <a:avLst/>
              <a:gdLst/>
              <a:ahLst/>
              <a:cxnLst/>
              <a:rect l="l" t="t" r="r" b="b"/>
              <a:pathLst>
                <a:path w="6439" h="6116" extrusionOk="0">
                  <a:moveTo>
                    <a:pt x="3199" y="1"/>
                  </a:moveTo>
                  <a:cubicBezTo>
                    <a:pt x="3079" y="1"/>
                    <a:pt x="2958" y="8"/>
                    <a:pt x="2835" y="23"/>
                  </a:cubicBezTo>
                  <a:cubicBezTo>
                    <a:pt x="1168" y="256"/>
                    <a:pt x="0" y="1757"/>
                    <a:pt x="200" y="3425"/>
                  </a:cubicBezTo>
                  <a:cubicBezTo>
                    <a:pt x="386" y="4971"/>
                    <a:pt x="1717" y="6115"/>
                    <a:pt x="3239" y="6115"/>
                  </a:cubicBezTo>
                  <a:cubicBezTo>
                    <a:pt x="3359" y="6115"/>
                    <a:pt x="3481" y="6108"/>
                    <a:pt x="3603" y="6094"/>
                  </a:cubicBezTo>
                  <a:cubicBezTo>
                    <a:pt x="5271" y="5860"/>
                    <a:pt x="6438" y="4359"/>
                    <a:pt x="6238" y="2691"/>
                  </a:cubicBezTo>
                  <a:cubicBezTo>
                    <a:pt x="6052" y="1145"/>
                    <a:pt x="4721" y="1"/>
                    <a:pt x="3199"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7648;p43">
              <a:extLst>
                <a:ext uri="{FF2B5EF4-FFF2-40B4-BE49-F238E27FC236}">
                  <a16:creationId xmlns:a16="http://schemas.microsoft.com/office/drawing/2014/main" id="{CF43DD26-AC9A-4DDC-BC82-33E6F0AF127F}"/>
                </a:ext>
              </a:extLst>
            </p:cNvPr>
            <p:cNvSpPr/>
            <p:nvPr/>
          </p:nvSpPr>
          <p:spPr>
            <a:xfrm>
              <a:off x="1648710" y="1939072"/>
              <a:ext cx="25351" cy="34032"/>
            </a:xfrm>
            <a:custGeom>
              <a:avLst/>
              <a:gdLst/>
              <a:ahLst/>
              <a:cxnLst/>
              <a:rect l="l" t="t" r="r" b="b"/>
              <a:pathLst>
                <a:path w="4304" h="5778" extrusionOk="0">
                  <a:moveTo>
                    <a:pt x="489" y="0"/>
                  </a:moveTo>
                  <a:cubicBezTo>
                    <a:pt x="234" y="0"/>
                    <a:pt x="1" y="207"/>
                    <a:pt x="1" y="514"/>
                  </a:cubicBezTo>
                  <a:lnTo>
                    <a:pt x="1" y="5284"/>
                  </a:lnTo>
                  <a:cubicBezTo>
                    <a:pt x="1" y="5575"/>
                    <a:pt x="229" y="5777"/>
                    <a:pt x="482" y="5777"/>
                  </a:cubicBezTo>
                  <a:cubicBezTo>
                    <a:pt x="577" y="5777"/>
                    <a:pt x="676" y="5748"/>
                    <a:pt x="768" y="5684"/>
                  </a:cubicBezTo>
                  <a:lnTo>
                    <a:pt x="4037" y="3383"/>
                  </a:lnTo>
                  <a:cubicBezTo>
                    <a:pt x="4304" y="3183"/>
                    <a:pt x="4304" y="2782"/>
                    <a:pt x="4037" y="2582"/>
                  </a:cubicBezTo>
                  <a:lnTo>
                    <a:pt x="801" y="114"/>
                  </a:lnTo>
                  <a:cubicBezTo>
                    <a:pt x="704" y="36"/>
                    <a:pt x="595" y="0"/>
                    <a:pt x="489" y="0"/>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Google Shape;7649;p43">
              <a:extLst>
                <a:ext uri="{FF2B5EF4-FFF2-40B4-BE49-F238E27FC236}">
                  <a16:creationId xmlns:a16="http://schemas.microsoft.com/office/drawing/2014/main" id="{02B255F6-6A07-468C-A340-C75D80C8E286}"/>
                </a:ext>
              </a:extLst>
            </p:cNvPr>
            <p:cNvSpPr/>
            <p:nvPr/>
          </p:nvSpPr>
          <p:spPr>
            <a:xfrm>
              <a:off x="1648710" y="1700120"/>
              <a:ext cx="25351" cy="33909"/>
            </a:xfrm>
            <a:custGeom>
              <a:avLst/>
              <a:gdLst/>
              <a:ahLst/>
              <a:cxnLst/>
              <a:rect l="l" t="t" r="r" b="b"/>
              <a:pathLst>
                <a:path w="4304" h="5757" extrusionOk="0">
                  <a:moveTo>
                    <a:pt x="509" y="0"/>
                  </a:moveTo>
                  <a:cubicBezTo>
                    <a:pt x="247" y="0"/>
                    <a:pt x="1" y="203"/>
                    <a:pt x="1" y="493"/>
                  </a:cubicBezTo>
                  <a:lnTo>
                    <a:pt x="1" y="5263"/>
                  </a:lnTo>
                  <a:cubicBezTo>
                    <a:pt x="1" y="5554"/>
                    <a:pt x="229" y="5757"/>
                    <a:pt x="482" y="5757"/>
                  </a:cubicBezTo>
                  <a:cubicBezTo>
                    <a:pt x="577" y="5757"/>
                    <a:pt x="676" y="5728"/>
                    <a:pt x="768" y="5664"/>
                  </a:cubicBezTo>
                  <a:lnTo>
                    <a:pt x="4037" y="3395"/>
                  </a:lnTo>
                  <a:cubicBezTo>
                    <a:pt x="4304" y="3195"/>
                    <a:pt x="4304" y="2795"/>
                    <a:pt x="4037" y="2561"/>
                  </a:cubicBezTo>
                  <a:lnTo>
                    <a:pt x="801" y="93"/>
                  </a:lnTo>
                  <a:cubicBezTo>
                    <a:pt x="710" y="29"/>
                    <a:pt x="608" y="0"/>
                    <a:pt x="509" y="0"/>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1" name="Picture 40">
            <a:extLst>
              <a:ext uri="{FF2B5EF4-FFF2-40B4-BE49-F238E27FC236}">
                <a16:creationId xmlns:a16="http://schemas.microsoft.com/office/drawing/2014/main" id="{33363ECF-FFC6-4A7C-815D-8BBA2C4677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61278" y="185373"/>
            <a:ext cx="1106285" cy="277521"/>
          </a:xfrm>
          <a:prstGeom prst="rect">
            <a:avLst/>
          </a:prstGeom>
        </p:spPr>
      </p:pic>
    </p:spTree>
    <p:extLst>
      <p:ext uri="{BB962C8B-B14F-4D97-AF65-F5344CB8AC3E}">
        <p14:creationId xmlns:p14="http://schemas.microsoft.com/office/powerpoint/2010/main" val="332575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500"/>
                                        <p:tgtEl>
                                          <p:spTgt spid="6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fade">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fade">
                                      <p:cBhvr>
                                        <p:cTn id="18" dur="1000"/>
                                        <p:tgtEl>
                                          <p:spTgt spid="67"/>
                                        </p:tgtEl>
                                      </p:cBhvr>
                                    </p:animEffect>
                                    <p:anim calcmode="lin" valueType="num">
                                      <p:cBhvr>
                                        <p:cTn id="19" dur="1000" fill="hold"/>
                                        <p:tgtEl>
                                          <p:spTgt spid="67"/>
                                        </p:tgtEl>
                                        <p:attrNameLst>
                                          <p:attrName>ppt_x</p:attrName>
                                        </p:attrNameLst>
                                      </p:cBhvr>
                                      <p:tavLst>
                                        <p:tav tm="0">
                                          <p:val>
                                            <p:strVal val="#ppt_x"/>
                                          </p:val>
                                        </p:tav>
                                        <p:tav tm="100000">
                                          <p:val>
                                            <p:strVal val="#ppt_x"/>
                                          </p:val>
                                        </p:tav>
                                      </p:tavLst>
                                    </p:anim>
                                    <p:anim calcmode="lin" valueType="num">
                                      <p:cBhvr>
                                        <p:cTn id="20" dur="1000" fill="hold"/>
                                        <p:tgtEl>
                                          <p:spTgt spid="67"/>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76"/>
                                        </p:tgtEl>
                                        <p:attrNameLst>
                                          <p:attrName>style.visibility</p:attrName>
                                        </p:attrNameLst>
                                      </p:cBhvr>
                                      <p:to>
                                        <p:strVal val="visible"/>
                                      </p:to>
                                    </p:set>
                                    <p:animEffect transition="in" filter="fade">
                                      <p:cBhvr>
                                        <p:cTn id="23" dur="1000"/>
                                        <p:tgtEl>
                                          <p:spTgt spid="76"/>
                                        </p:tgtEl>
                                      </p:cBhvr>
                                    </p:animEffect>
                                    <p:anim calcmode="lin" valueType="num">
                                      <p:cBhvr>
                                        <p:cTn id="24" dur="1000" fill="hold"/>
                                        <p:tgtEl>
                                          <p:spTgt spid="76"/>
                                        </p:tgtEl>
                                        <p:attrNameLst>
                                          <p:attrName>ppt_x</p:attrName>
                                        </p:attrNameLst>
                                      </p:cBhvr>
                                      <p:tavLst>
                                        <p:tav tm="0">
                                          <p:val>
                                            <p:strVal val="#ppt_x"/>
                                          </p:val>
                                        </p:tav>
                                        <p:tav tm="100000">
                                          <p:val>
                                            <p:strVal val="#ppt_x"/>
                                          </p:val>
                                        </p:tav>
                                      </p:tavLst>
                                    </p:anim>
                                    <p:anim calcmode="lin" valueType="num">
                                      <p:cBhvr>
                                        <p:cTn id="25"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nodeType="clickEffect">
                                  <p:stCondLst>
                                    <p:cond delay="0"/>
                                  </p:stCondLst>
                                  <p:childTnLst>
                                    <p:set>
                                      <p:cBhvr>
                                        <p:cTn id="29" dur="1" fill="hold">
                                          <p:stCondLst>
                                            <p:cond delay="0"/>
                                          </p:stCondLst>
                                        </p:cTn>
                                        <p:tgtEl>
                                          <p:spTgt spid="79"/>
                                        </p:tgtEl>
                                        <p:attrNameLst>
                                          <p:attrName>style.visibility</p:attrName>
                                        </p:attrNameLst>
                                      </p:cBhvr>
                                      <p:to>
                                        <p:strVal val="visible"/>
                                      </p:to>
                                    </p:set>
                                    <p:animEffect transition="in" filter="fade">
                                      <p:cBhvr>
                                        <p:cTn id="30" dur="1000"/>
                                        <p:tgtEl>
                                          <p:spTgt spid="79"/>
                                        </p:tgtEl>
                                      </p:cBhvr>
                                    </p:animEffect>
                                    <p:anim calcmode="lin" valueType="num">
                                      <p:cBhvr>
                                        <p:cTn id="31" dur="1000" fill="hold"/>
                                        <p:tgtEl>
                                          <p:spTgt spid="79"/>
                                        </p:tgtEl>
                                        <p:attrNameLst>
                                          <p:attrName>ppt_x</p:attrName>
                                        </p:attrNameLst>
                                      </p:cBhvr>
                                      <p:tavLst>
                                        <p:tav tm="0">
                                          <p:val>
                                            <p:strVal val="#ppt_x"/>
                                          </p:val>
                                        </p:tav>
                                        <p:tav tm="100000">
                                          <p:val>
                                            <p:strVal val="#ppt_x"/>
                                          </p:val>
                                        </p:tav>
                                      </p:tavLst>
                                    </p:anim>
                                    <p:anim calcmode="lin" valueType="num">
                                      <p:cBhvr>
                                        <p:cTn id="32" dur="1000" fill="hold"/>
                                        <p:tgtEl>
                                          <p:spTgt spid="79"/>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68"/>
                                        </p:tgtEl>
                                        <p:attrNameLst>
                                          <p:attrName>style.visibility</p:attrName>
                                        </p:attrNameLst>
                                      </p:cBhvr>
                                      <p:to>
                                        <p:strVal val="visible"/>
                                      </p:to>
                                    </p:set>
                                    <p:animEffect transition="in" filter="fade">
                                      <p:cBhvr>
                                        <p:cTn id="35" dur="1000"/>
                                        <p:tgtEl>
                                          <p:spTgt spid="68"/>
                                        </p:tgtEl>
                                      </p:cBhvr>
                                    </p:animEffect>
                                    <p:anim calcmode="lin" valueType="num">
                                      <p:cBhvr>
                                        <p:cTn id="36" dur="1000" fill="hold"/>
                                        <p:tgtEl>
                                          <p:spTgt spid="68"/>
                                        </p:tgtEl>
                                        <p:attrNameLst>
                                          <p:attrName>ppt_x</p:attrName>
                                        </p:attrNameLst>
                                      </p:cBhvr>
                                      <p:tavLst>
                                        <p:tav tm="0">
                                          <p:val>
                                            <p:strVal val="#ppt_x"/>
                                          </p:val>
                                        </p:tav>
                                        <p:tav tm="100000">
                                          <p:val>
                                            <p:strVal val="#ppt_x"/>
                                          </p:val>
                                        </p:tav>
                                      </p:tavLst>
                                    </p:anim>
                                    <p:anim calcmode="lin" valueType="num">
                                      <p:cBhvr>
                                        <p:cTn id="37"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3"/>
                                        </p:tgtEl>
                                        <p:attrNameLst>
                                          <p:attrName>style.visibility</p:attrName>
                                        </p:attrNameLst>
                                      </p:cBhvr>
                                      <p:to>
                                        <p:strVal val="visible"/>
                                      </p:to>
                                    </p:set>
                                    <p:animEffect transition="in" filter="fade">
                                      <p:cBhvr>
                                        <p:cTn id="42" dur="500"/>
                                        <p:tgtEl>
                                          <p:spTgt spid="8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5"/>
                                        </p:tgtEl>
                                        <p:attrNameLst>
                                          <p:attrName>style.visibility</p:attrName>
                                        </p:attrNameLst>
                                      </p:cBhvr>
                                      <p:to>
                                        <p:strVal val="visible"/>
                                      </p:to>
                                    </p:set>
                                    <p:animEffect transition="in" filter="fade">
                                      <p:cBhvr>
                                        <p:cTn id="45" dur="500"/>
                                        <p:tgtEl>
                                          <p:spTgt spid="7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0"/>
                                        </p:tgtEl>
                                        <p:attrNameLst>
                                          <p:attrName>style.visibility</p:attrName>
                                        </p:attrNameLst>
                                      </p:cBhvr>
                                      <p:to>
                                        <p:strVal val="visible"/>
                                      </p:to>
                                    </p:set>
                                    <p:animEffect transition="in" filter="fade">
                                      <p:cBhvr>
                                        <p:cTn id="50" dur="500"/>
                                        <p:tgtEl>
                                          <p:spTgt spid="70"/>
                                        </p:tgtEl>
                                      </p:cBhvr>
                                    </p:animEffect>
                                  </p:childTnLst>
                                </p:cTn>
                              </p:par>
                              <p:par>
                                <p:cTn id="51" presetID="10" presetClass="entr" presetSubtype="0" fill="hold" nodeType="withEffect">
                                  <p:stCondLst>
                                    <p:cond delay="0"/>
                                  </p:stCondLst>
                                  <p:childTnLst>
                                    <p:set>
                                      <p:cBhvr>
                                        <p:cTn id="52" dur="1" fill="hold">
                                          <p:stCondLst>
                                            <p:cond delay="0"/>
                                          </p:stCondLst>
                                        </p:cTn>
                                        <p:tgtEl>
                                          <p:spTgt spid="100"/>
                                        </p:tgtEl>
                                        <p:attrNameLst>
                                          <p:attrName>style.visibility</p:attrName>
                                        </p:attrNameLst>
                                      </p:cBhvr>
                                      <p:to>
                                        <p:strVal val="visible"/>
                                      </p:to>
                                    </p:set>
                                    <p:animEffect transition="in" filter="fade">
                                      <p:cBhvr>
                                        <p:cTn id="53" dur="500"/>
                                        <p:tgtEl>
                                          <p:spTgt spid="10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2"/>
                                        </p:tgtEl>
                                        <p:attrNameLst>
                                          <p:attrName>style.visibility</p:attrName>
                                        </p:attrNameLst>
                                      </p:cBhvr>
                                      <p:to>
                                        <p:strVal val="visible"/>
                                      </p:to>
                                    </p:set>
                                    <p:animEffect transition="in" filter="fade">
                                      <p:cBhvr>
                                        <p:cTn id="58" dur="500"/>
                                        <p:tgtEl>
                                          <p:spTgt spid="72"/>
                                        </p:tgtEl>
                                      </p:cBhvr>
                                    </p:animEffect>
                                  </p:childTnLst>
                                </p:cTn>
                              </p:par>
                              <p:par>
                                <p:cTn id="59" presetID="10" presetClass="entr" presetSubtype="0" fill="hold" nodeType="withEffect">
                                  <p:stCondLst>
                                    <p:cond delay="0"/>
                                  </p:stCondLst>
                                  <p:childTnLst>
                                    <p:set>
                                      <p:cBhvr>
                                        <p:cTn id="60" dur="1" fill="hold">
                                          <p:stCondLst>
                                            <p:cond delay="0"/>
                                          </p:stCondLst>
                                        </p:cTn>
                                        <p:tgtEl>
                                          <p:spTgt spid="88"/>
                                        </p:tgtEl>
                                        <p:attrNameLst>
                                          <p:attrName>style.visibility</p:attrName>
                                        </p:attrNameLst>
                                      </p:cBhvr>
                                      <p:to>
                                        <p:strVal val="visible"/>
                                      </p:to>
                                    </p:set>
                                    <p:animEffect transition="in" filter="fade">
                                      <p:cBhvr>
                                        <p:cTn id="61"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7" grpId="0"/>
      <p:bldP spid="68" grpId="0"/>
      <p:bldP spid="70" grpId="0"/>
      <p:bldP spid="72" grpId="0"/>
      <p:bldP spid="73" grpId="0" animBg="1"/>
      <p:bldP spid="7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61">
            <a:extLst>
              <a:ext uri="{FF2B5EF4-FFF2-40B4-BE49-F238E27FC236}">
                <a16:creationId xmlns:a16="http://schemas.microsoft.com/office/drawing/2014/main" id="{9C0CF4F4-3ABD-4ADA-85AB-A155FDC614E9}"/>
              </a:ext>
            </a:extLst>
          </p:cNvPr>
          <p:cNvSpPr txBox="1"/>
          <p:nvPr/>
        </p:nvSpPr>
        <p:spPr>
          <a:xfrm>
            <a:off x="1187116" y="828756"/>
            <a:ext cx="676976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3F3F3F"/>
                </a:solidFill>
                <a:effectLst/>
                <a:uLnTx/>
                <a:uFillTx/>
                <a:latin typeface="Proxima Nova Th" panose="02000506030000020004" pitchFamily="50" charset="0"/>
                <a:ea typeface="+mn-ea"/>
                <a:cs typeface="+mn-cs"/>
              </a:rPr>
              <a:t>Bucket Analogy</a:t>
            </a:r>
          </a:p>
        </p:txBody>
      </p:sp>
      <p:sp>
        <p:nvSpPr>
          <p:cNvPr id="67" name="TextBox 66">
            <a:extLst>
              <a:ext uri="{FF2B5EF4-FFF2-40B4-BE49-F238E27FC236}">
                <a16:creationId xmlns:a16="http://schemas.microsoft.com/office/drawing/2014/main" id="{8A8F2F87-FE61-4169-A46B-4753201A1A2D}"/>
              </a:ext>
            </a:extLst>
          </p:cNvPr>
          <p:cNvSpPr txBox="1"/>
          <p:nvPr/>
        </p:nvSpPr>
        <p:spPr>
          <a:xfrm>
            <a:off x="1292086" y="1604945"/>
            <a:ext cx="242479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3F3F3F"/>
                </a:solidFill>
                <a:effectLst/>
                <a:uLnTx/>
                <a:uFillTx/>
                <a:latin typeface="Proxima Nova Rg" panose="02000506030000020004" pitchFamily="50" charset="0"/>
                <a:ea typeface="+mn-ea"/>
                <a:cs typeface="+mn-cs"/>
              </a:rPr>
              <a:t>Rate of Investment</a:t>
            </a:r>
          </a:p>
        </p:txBody>
      </p:sp>
      <p:sp>
        <p:nvSpPr>
          <p:cNvPr id="68" name="TextBox 67">
            <a:extLst>
              <a:ext uri="{FF2B5EF4-FFF2-40B4-BE49-F238E27FC236}">
                <a16:creationId xmlns:a16="http://schemas.microsoft.com/office/drawing/2014/main" id="{50FEEA72-C015-4F92-B38A-EF199448B888}"/>
              </a:ext>
            </a:extLst>
          </p:cNvPr>
          <p:cNvSpPr txBox="1"/>
          <p:nvPr/>
        </p:nvSpPr>
        <p:spPr>
          <a:xfrm>
            <a:off x="1206463" y="6084719"/>
            <a:ext cx="264817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3F3F3F"/>
                </a:solidFill>
                <a:effectLst/>
                <a:uLnTx/>
                <a:uFillTx/>
                <a:latin typeface="Proxima Nova Rg" panose="02000506030000020004" pitchFamily="50" charset="0"/>
                <a:ea typeface="+mn-ea"/>
                <a:cs typeface="+mn-cs"/>
              </a:rPr>
              <a:t>Rate of Deterioration</a:t>
            </a:r>
          </a:p>
        </p:txBody>
      </p:sp>
      <p:grpSp>
        <p:nvGrpSpPr>
          <p:cNvPr id="76" name="Google Shape;853;p41">
            <a:extLst>
              <a:ext uri="{FF2B5EF4-FFF2-40B4-BE49-F238E27FC236}">
                <a16:creationId xmlns:a16="http://schemas.microsoft.com/office/drawing/2014/main" id="{F0608AFD-8E39-429A-A85C-0857D045A233}"/>
              </a:ext>
            </a:extLst>
          </p:cNvPr>
          <p:cNvGrpSpPr/>
          <p:nvPr/>
        </p:nvGrpSpPr>
        <p:grpSpPr>
          <a:xfrm rot="5400000">
            <a:off x="2374669" y="2155536"/>
            <a:ext cx="290495" cy="309371"/>
            <a:chOff x="4811425" y="2065025"/>
            <a:chExt cx="41500" cy="44200"/>
          </a:xfrm>
          <a:solidFill>
            <a:srgbClr val="009BBF"/>
          </a:solidFill>
        </p:grpSpPr>
        <p:sp>
          <p:nvSpPr>
            <p:cNvPr id="77" name="Google Shape;854;p41">
              <a:extLst>
                <a:ext uri="{FF2B5EF4-FFF2-40B4-BE49-F238E27FC236}">
                  <a16:creationId xmlns:a16="http://schemas.microsoft.com/office/drawing/2014/main" id="{7B7AC1CE-3702-43F9-9BC3-1157A13E4C48}"/>
                </a:ext>
              </a:extLst>
            </p:cNvPr>
            <p:cNvSpPr/>
            <p:nvPr/>
          </p:nvSpPr>
          <p:spPr>
            <a:xfrm>
              <a:off x="4825300" y="2065025"/>
              <a:ext cx="27625" cy="44200"/>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855;p41">
              <a:extLst>
                <a:ext uri="{FF2B5EF4-FFF2-40B4-BE49-F238E27FC236}">
                  <a16:creationId xmlns:a16="http://schemas.microsoft.com/office/drawing/2014/main" id="{0744864E-5691-461D-9FE9-368FA63BA662}"/>
                </a:ext>
              </a:extLst>
            </p:cNvPr>
            <p:cNvSpPr/>
            <p:nvPr/>
          </p:nvSpPr>
          <p:spPr>
            <a:xfrm>
              <a:off x="4811425" y="2072950"/>
              <a:ext cx="19850" cy="2835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Google Shape;853;p41">
            <a:extLst>
              <a:ext uri="{FF2B5EF4-FFF2-40B4-BE49-F238E27FC236}">
                <a16:creationId xmlns:a16="http://schemas.microsoft.com/office/drawing/2014/main" id="{D46DDE6E-8C94-4BC9-81E8-D936F64D80B4}"/>
              </a:ext>
            </a:extLst>
          </p:cNvPr>
          <p:cNvGrpSpPr/>
          <p:nvPr/>
        </p:nvGrpSpPr>
        <p:grpSpPr>
          <a:xfrm rot="5400000">
            <a:off x="2374670" y="5667835"/>
            <a:ext cx="290495" cy="309371"/>
            <a:chOff x="4811425" y="2065025"/>
            <a:chExt cx="41500" cy="44200"/>
          </a:xfrm>
          <a:solidFill>
            <a:srgbClr val="009BBF"/>
          </a:solidFill>
        </p:grpSpPr>
        <p:sp>
          <p:nvSpPr>
            <p:cNvPr id="80" name="Google Shape;854;p41">
              <a:extLst>
                <a:ext uri="{FF2B5EF4-FFF2-40B4-BE49-F238E27FC236}">
                  <a16:creationId xmlns:a16="http://schemas.microsoft.com/office/drawing/2014/main" id="{C8F4A60B-ED6F-4F04-BC71-AABE3CB72143}"/>
                </a:ext>
              </a:extLst>
            </p:cNvPr>
            <p:cNvSpPr/>
            <p:nvPr/>
          </p:nvSpPr>
          <p:spPr>
            <a:xfrm>
              <a:off x="4825300" y="2065025"/>
              <a:ext cx="27625" cy="44200"/>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855;p41">
              <a:extLst>
                <a:ext uri="{FF2B5EF4-FFF2-40B4-BE49-F238E27FC236}">
                  <a16:creationId xmlns:a16="http://schemas.microsoft.com/office/drawing/2014/main" id="{30152A77-51A7-44A6-881F-2AE0A823209D}"/>
                </a:ext>
              </a:extLst>
            </p:cNvPr>
            <p:cNvSpPr/>
            <p:nvPr/>
          </p:nvSpPr>
          <p:spPr>
            <a:xfrm>
              <a:off x="4811425" y="2072950"/>
              <a:ext cx="19850" cy="2835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6" name="TextBox 115">
            <a:extLst>
              <a:ext uri="{FF2B5EF4-FFF2-40B4-BE49-F238E27FC236}">
                <a16:creationId xmlns:a16="http://schemas.microsoft.com/office/drawing/2014/main" id="{E24E65F6-EF88-4624-A6DA-A31B8A826406}"/>
              </a:ext>
            </a:extLst>
          </p:cNvPr>
          <p:cNvSpPr txBox="1"/>
          <p:nvPr/>
        </p:nvSpPr>
        <p:spPr>
          <a:xfrm>
            <a:off x="5396252" y="1568978"/>
            <a:ext cx="242479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3F3F3F"/>
                </a:solidFill>
                <a:effectLst/>
                <a:uLnTx/>
                <a:uFillTx/>
                <a:latin typeface="Proxima Nova Rg" panose="02000506030000020004" pitchFamily="50" charset="0"/>
                <a:ea typeface="+mn-ea"/>
                <a:cs typeface="+mn-cs"/>
              </a:rPr>
              <a:t>Rate of Investment</a:t>
            </a:r>
          </a:p>
        </p:txBody>
      </p:sp>
      <p:sp>
        <p:nvSpPr>
          <p:cNvPr id="117" name="TextBox 116">
            <a:extLst>
              <a:ext uri="{FF2B5EF4-FFF2-40B4-BE49-F238E27FC236}">
                <a16:creationId xmlns:a16="http://schemas.microsoft.com/office/drawing/2014/main" id="{7EE17866-4F9E-461F-8710-88B63A411B8A}"/>
              </a:ext>
            </a:extLst>
          </p:cNvPr>
          <p:cNvSpPr txBox="1"/>
          <p:nvPr/>
        </p:nvSpPr>
        <p:spPr>
          <a:xfrm>
            <a:off x="5310629" y="6048752"/>
            <a:ext cx="264817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3F3F3F"/>
                </a:solidFill>
                <a:effectLst/>
                <a:uLnTx/>
                <a:uFillTx/>
                <a:latin typeface="Proxima Nova Rg" panose="02000506030000020004" pitchFamily="50" charset="0"/>
                <a:ea typeface="+mn-ea"/>
                <a:cs typeface="+mn-cs"/>
              </a:rPr>
              <a:t>Rate of Deterioration</a:t>
            </a:r>
          </a:p>
        </p:txBody>
      </p:sp>
      <p:grpSp>
        <p:nvGrpSpPr>
          <p:cNvPr id="118" name="Google Shape;853;p41">
            <a:extLst>
              <a:ext uri="{FF2B5EF4-FFF2-40B4-BE49-F238E27FC236}">
                <a16:creationId xmlns:a16="http://schemas.microsoft.com/office/drawing/2014/main" id="{26696E70-BB1B-4EFC-8C20-81AD5224466E}"/>
              </a:ext>
            </a:extLst>
          </p:cNvPr>
          <p:cNvGrpSpPr/>
          <p:nvPr/>
        </p:nvGrpSpPr>
        <p:grpSpPr>
          <a:xfrm rot="5400000">
            <a:off x="6478835" y="2119569"/>
            <a:ext cx="290495" cy="309371"/>
            <a:chOff x="4811425" y="2065025"/>
            <a:chExt cx="41500" cy="44200"/>
          </a:xfrm>
          <a:solidFill>
            <a:srgbClr val="009BBF"/>
          </a:solidFill>
        </p:grpSpPr>
        <p:sp>
          <p:nvSpPr>
            <p:cNvPr id="119" name="Google Shape;854;p41">
              <a:extLst>
                <a:ext uri="{FF2B5EF4-FFF2-40B4-BE49-F238E27FC236}">
                  <a16:creationId xmlns:a16="http://schemas.microsoft.com/office/drawing/2014/main" id="{24D13372-B90D-4272-B5D5-66D41E05B45C}"/>
                </a:ext>
              </a:extLst>
            </p:cNvPr>
            <p:cNvSpPr/>
            <p:nvPr/>
          </p:nvSpPr>
          <p:spPr>
            <a:xfrm>
              <a:off x="4825300" y="2065025"/>
              <a:ext cx="27625" cy="44200"/>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Google Shape;855;p41">
              <a:extLst>
                <a:ext uri="{FF2B5EF4-FFF2-40B4-BE49-F238E27FC236}">
                  <a16:creationId xmlns:a16="http://schemas.microsoft.com/office/drawing/2014/main" id="{2411AE7C-3A69-42EB-A1AB-0024B306D925}"/>
                </a:ext>
              </a:extLst>
            </p:cNvPr>
            <p:cNvSpPr/>
            <p:nvPr/>
          </p:nvSpPr>
          <p:spPr>
            <a:xfrm>
              <a:off x="4811425" y="2072950"/>
              <a:ext cx="19850" cy="2835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1" name="Google Shape;853;p41">
            <a:extLst>
              <a:ext uri="{FF2B5EF4-FFF2-40B4-BE49-F238E27FC236}">
                <a16:creationId xmlns:a16="http://schemas.microsoft.com/office/drawing/2014/main" id="{9A025891-FF1D-44CF-93A8-92745957CD18}"/>
              </a:ext>
            </a:extLst>
          </p:cNvPr>
          <p:cNvGrpSpPr/>
          <p:nvPr/>
        </p:nvGrpSpPr>
        <p:grpSpPr>
          <a:xfrm rot="5400000">
            <a:off x="6478836" y="5631868"/>
            <a:ext cx="290495" cy="309371"/>
            <a:chOff x="4811425" y="2065025"/>
            <a:chExt cx="41500" cy="44200"/>
          </a:xfrm>
          <a:solidFill>
            <a:srgbClr val="009BBF"/>
          </a:solidFill>
        </p:grpSpPr>
        <p:sp>
          <p:nvSpPr>
            <p:cNvPr id="122" name="Google Shape;854;p41">
              <a:extLst>
                <a:ext uri="{FF2B5EF4-FFF2-40B4-BE49-F238E27FC236}">
                  <a16:creationId xmlns:a16="http://schemas.microsoft.com/office/drawing/2014/main" id="{8928705E-4F42-438B-9829-17089ED1A771}"/>
                </a:ext>
              </a:extLst>
            </p:cNvPr>
            <p:cNvSpPr/>
            <p:nvPr/>
          </p:nvSpPr>
          <p:spPr>
            <a:xfrm>
              <a:off x="4825300" y="2065025"/>
              <a:ext cx="27625" cy="44200"/>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Google Shape;855;p41">
              <a:extLst>
                <a:ext uri="{FF2B5EF4-FFF2-40B4-BE49-F238E27FC236}">
                  <a16:creationId xmlns:a16="http://schemas.microsoft.com/office/drawing/2014/main" id="{70EF5105-009C-480C-8E7D-A7952CABC7F7}"/>
                </a:ext>
              </a:extLst>
            </p:cNvPr>
            <p:cNvSpPr/>
            <p:nvPr/>
          </p:nvSpPr>
          <p:spPr>
            <a:xfrm>
              <a:off x="4811425" y="2072950"/>
              <a:ext cx="19850" cy="2835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4" name="Rectangle 123">
            <a:extLst>
              <a:ext uri="{FF2B5EF4-FFF2-40B4-BE49-F238E27FC236}">
                <a16:creationId xmlns:a16="http://schemas.microsoft.com/office/drawing/2014/main" id="{94B5CD4D-507D-44BF-8F20-58149ABD0A12}"/>
              </a:ext>
            </a:extLst>
          </p:cNvPr>
          <p:cNvSpPr/>
          <p:nvPr/>
        </p:nvSpPr>
        <p:spPr>
          <a:xfrm>
            <a:off x="5018021" y="3817830"/>
            <a:ext cx="3157946" cy="801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Rectangle 124">
            <a:extLst>
              <a:ext uri="{FF2B5EF4-FFF2-40B4-BE49-F238E27FC236}">
                <a16:creationId xmlns:a16="http://schemas.microsoft.com/office/drawing/2014/main" id="{1ADD361A-60E3-40F6-B686-63F0C2085847}"/>
              </a:ext>
            </a:extLst>
          </p:cNvPr>
          <p:cNvSpPr/>
          <p:nvPr/>
        </p:nvSpPr>
        <p:spPr>
          <a:xfrm>
            <a:off x="986908" y="4599395"/>
            <a:ext cx="3157946" cy="801468"/>
          </a:xfrm>
          <a:prstGeom prst="rect">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6" name="Rectangle 125">
            <a:extLst>
              <a:ext uri="{FF2B5EF4-FFF2-40B4-BE49-F238E27FC236}">
                <a16:creationId xmlns:a16="http://schemas.microsoft.com/office/drawing/2014/main" id="{BEFD8EC4-762A-4156-8072-E4F58868D77D}"/>
              </a:ext>
            </a:extLst>
          </p:cNvPr>
          <p:cNvSpPr/>
          <p:nvPr/>
        </p:nvSpPr>
        <p:spPr>
          <a:xfrm>
            <a:off x="986908" y="3811832"/>
            <a:ext cx="3157946" cy="80146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Frame 126">
            <a:extLst>
              <a:ext uri="{FF2B5EF4-FFF2-40B4-BE49-F238E27FC236}">
                <a16:creationId xmlns:a16="http://schemas.microsoft.com/office/drawing/2014/main" id="{ACD300AD-4DC9-4763-B975-0EDD7D8F26C9}"/>
              </a:ext>
            </a:extLst>
          </p:cNvPr>
          <p:cNvSpPr/>
          <p:nvPr/>
        </p:nvSpPr>
        <p:spPr>
          <a:xfrm>
            <a:off x="986908" y="2546910"/>
            <a:ext cx="3157946" cy="2858588"/>
          </a:xfrm>
          <a:prstGeom prst="frame">
            <a:avLst/>
          </a:prstGeom>
          <a:solidFill>
            <a:srgbClr val="009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Rectangle 127">
            <a:extLst>
              <a:ext uri="{FF2B5EF4-FFF2-40B4-BE49-F238E27FC236}">
                <a16:creationId xmlns:a16="http://schemas.microsoft.com/office/drawing/2014/main" id="{38F8CFBF-C586-483F-A204-AFECE020B588}"/>
              </a:ext>
            </a:extLst>
          </p:cNvPr>
          <p:cNvSpPr/>
          <p:nvPr/>
        </p:nvSpPr>
        <p:spPr>
          <a:xfrm>
            <a:off x="5018021" y="4290439"/>
            <a:ext cx="3157946" cy="1116422"/>
          </a:xfrm>
          <a:prstGeom prst="rect">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9" name="Frame 128">
            <a:extLst>
              <a:ext uri="{FF2B5EF4-FFF2-40B4-BE49-F238E27FC236}">
                <a16:creationId xmlns:a16="http://schemas.microsoft.com/office/drawing/2014/main" id="{790279E1-C15C-49AF-993D-3094D10541D0}"/>
              </a:ext>
            </a:extLst>
          </p:cNvPr>
          <p:cNvSpPr/>
          <p:nvPr/>
        </p:nvSpPr>
        <p:spPr>
          <a:xfrm>
            <a:off x="5018021" y="2552908"/>
            <a:ext cx="3157946" cy="2858588"/>
          </a:xfrm>
          <a:prstGeom prst="frame">
            <a:avLst/>
          </a:prstGeom>
          <a:solidFill>
            <a:srgbClr val="009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0" name="Picture 129">
            <a:extLst>
              <a:ext uri="{FF2B5EF4-FFF2-40B4-BE49-F238E27FC236}">
                <a16:creationId xmlns:a16="http://schemas.microsoft.com/office/drawing/2014/main" id="{C3667BFB-BB46-498E-BA19-77F5D7DCBC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61278" y="185373"/>
            <a:ext cx="1106285" cy="277521"/>
          </a:xfrm>
          <a:prstGeom prst="rect">
            <a:avLst/>
          </a:prstGeom>
        </p:spPr>
      </p:pic>
    </p:spTree>
    <p:extLst>
      <p:ext uri="{BB962C8B-B14F-4D97-AF65-F5344CB8AC3E}">
        <p14:creationId xmlns:p14="http://schemas.microsoft.com/office/powerpoint/2010/main" val="3406234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61">
            <a:extLst>
              <a:ext uri="{FF2B5EF4-FFF2-40B4-BE49-F238E27FC236}">
                <a16:creationId xmlns:a16="http://schemas.microsoft.com/office/drawing/2014/main" id="{9C0CF4F4-3ABD-4ADA-85AB-A155FDC614E9}"/>
              </a:ext>
            </a:extLst>
          </p:cNvPr>
          <p:cNvSpPr txBox="1"/>
          <p:nvPr/>
        </p:nvSpPr>
        <p:spPr>
          <a:xfrm>
            <a:off x="1187116" y="828756"/>
            <a:ext cx="676976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3F3F3F"/>
                </a:solidFill>
                <a:effectLst/>
                <a:uLnTx/>
                <a:uFillTx/>
                <a:latin typeface="Proxima Nova Th" panose="02000506030000020004" pitchFamily="50" charset="0"/>
                <a:ea typeface="+mn-ea"/>
                <a:cs typeface="+mn-cs"/>
              </a:rPr>
              <a:t>Bucket Analogy</a:t>
            </a:r>
          </a:p>
        </p:txBody>
      </p:sp>
      <p:sp>
        <p:nvSpPr>
          <p:cNvPr id="67" name="TextBox 66">
            <a:extLst>
              <a:ext uri="{FF2B5EF4-FFF2-40B4-BE49-F238E27FC236}">
                <a16:creationId xmlns:a16="http://schemas.microsoft.com/office/drawing/2014/main" id="{8A8F2F87-FE61-4169-A46B-4753201A1A2D}"/>
              </a:ext>
            </a:extLst>
          </p:cNvPr>
          <p:cNvSpPr txBox="1"/>
          <p:nvPr/>
        </p:nvSpPr>
        <p:spPr>
          <a:xfrm>
            <a:off x="1292086" y="1604945"/>
            <a:ext cx="242479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3F3F3F"/>
                </a:solidFill>
                <a:effectLst/>
                <a:uLnTx/>
                <a:uFillTx/>
                <a:latin typeface="Proxima Nova Rg" panose="02000506030000020004" pitchFamily="50" charset="0"/>
                <a:ea typeface="+mn-ea"/>
                <a:cs typeface="+mn-cs"/>
              </a:rPr>
              <a:t>Rate of Investment</a:t>
            </a:r>
          </a:p>
        </p:txBody>
      </p:sp>
      <p:sp>
        <p:nvSpPr>
          <p:cNvPr id="68" name="TextBox 67">
            <a:extLst>
              <a:ext uri="{FF2B5EF4-FFF2-40B4-BE49-F238E27FC236}">
                <a16:creationId xmlns:a16="http://schemas.microsoft.com/office/drawing/2014/main" id="{50FEEA72-C015-4F92-B38A-EF199448B888}"/>
              </a:ext>
            </a:extLst>
          </p:cNvPr>
          <p:cNvSpPr txBox="1"/>
          <p:nvPr/>
        </p:nvSpPr>
        <p:spPr>
          <a:xfrm>
            <a:off x="1206463" y="6084719"/>
            <a:ext cx="264817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3F3F3F"/>
                </a:solidFill>
                <a:effectLst/>
                <a:uLnTx/>
                <a:uFillTx/>
                <a:latin typeface="Proxima Nova Rg" panose="02000506030000020004" pitchFamily="50" charset="0"/>
                <a:ea typeface="+mn-ea"/>
                <a:cs typeface="+mn-cs"/>
              </a:rPr>
              <a:t>Rate of Deterioration</a:t>
            </a:r>
          </a:p>
        </p:txBody>
      </p:sp>
      <p:grpSp>
        <p:nvGrpSpPr>
          <p:cNvPr id="76" name="Google Shape;853;p41">
            <a:extLst>
              <a:ext uri="{FF2B5EF4-FFF2-40B4-BE49-F238E27FC236}">
                <a16:creationId xmlns:a16="http://schemas.microsoft.com/office/drawing/2014/main" id="{F0608AFD-8E39-429A-A85C-0857D045A233}"/>
              </a:ext>
            </a:extLst>
          </p:cNvPr>
          <p:cNvGrpSpPr/>
          <p:nvPr/>
        </p:nvGrpSpPr>
        <p:grpSpPr>
          <a:xfrm rot="5400000">
            <a:off x="2374669" y="2155536"/>
            <a:ext cx="290495" cy="309371"/>
            <a:chOff x="4811425" y="2065025"/>
            <a:chExt cx="41500" cy="44200"/>
          </a:xfrm>
          <a:solidFill>
            <a:srgbClr val="009BBF"/>
          </a:solidFill>
        </p:grpSpPr>
        <p:sp>
          <p:nvSpPr>
            <p:cNvPr id="77" name="Google Shape;854;p41">
              <a:extLst>
                <a:ext uri="{FF2B5EF4-FFF2-40B4-BE49-F238E27FC236}">
                  <a16:creationId xmlns:a16="http://schemas.microsoft.com/office/drawing/2014/main" id="{7B7AC1CE-3702-43F9-9BC3-1157A13E4C48}"/>
                </a:ext>
              </a:extLst>
            </p:cNvPr>
            <p:cNvSpPr/>
            <p:nvPr/>
          </p:nvSpPr>
          <p:spPr>
            <a:xfrm>
              <a:off x="4825300" y="2065025"/>
              <a:ext cx="27625" cy="44200"/>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855;p41">
              <a:extLst>
                <a:ext uri="{FF2B5EF4-FFF2-40B4-BE49-F238E27FC236}">
                  <a16:creationId xmlns:a16="http://schemas.microsoft.com/office/drawing/2014/main" id="{0744864E-5691-461D-9FE9-368FA63BA662}"/>
                </a:ext>
              </a:extLst>
            </p:cNvPr>
            <p:cNvSpPr/>
            <p:nvPr/>
          </p:nvSpPr>
          <p:spPr>
            <a:xfrm>
              <a:off x="4811425" y="2072950"/>
              <a:ext cx="19850" cy="2835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Google Shape;853;p41">
            <a:extLst>
              <a:ext uri="{FF2B5EF4-FFF2-40B4-BE49-F238E27FC236}">
                <a16:creationId xmlns:a16="http://schemas.microsoft.com/office/drawing/2014/main" id="{D46DDE6E-8C94-4BC9-81E8-D936F64D80B4}"/>
              </a:ext>
            </a:extLst>
          </p:cNvPr>
          <p:cNvGrpSpPr/>
          <p:nvPr/>
        </p:nvGrpSpPr>
        <p:grpSpPr>
          <a:xfrm rot="5400000">
            <a:off x="2374670" y="5667835"/>
            <a:ext cx="290495" cy="309371"/>
            <a:chOff x="4811425" y="2065025"/>
            <a:chExt cx="41500" cy="44200"/>
          </a:xfrm>
          <a:solidFill>
            <a:srgbClr val="009BBF"/>
          </a:solidFill>
        </p:grpSpPr>
        <p:sp>
          <p:nvSpPr>
            <p:cNvPr id="80" name="Google Shape;854;p41">
              <a:extLst>
                <a:ext uri="{FF2B5EF4-FFF2-40B4-BE49-F238E27FC236}">
                  <a16:creationId xmlns:a16="http://schemas.microsoft.com/office/drawing/2014/main" id="{C8F4A60B-ED6F-4F04-BC71-AABE3CB72143}"/>
                </a:ext>
              </a:extLst>
            </p:cNvPr>
            <p:cNvSpPr/>
            <p:nvPr/>
          </p:nvSpPr>
          <p:spPr>
            <a:xfrm>
              <a:off x="4825300" y="2065025"/>
              <a:ext cx="27625" cy="44200"/>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855;p41">
              <a:extLst>
                <a:ext uri="{FF2B5EF4-FFF2-40B4-BE49-F238E27FC236}">
                  <a16:creationId xmlns:a16="http://schemas.microsoft.com/office/drawing/2014/main" id="{30152A77-51A7-44A6-881F-2AE0A823209D}"/>
                </a:ext>
              </a:extLst>
            </p:cNvPr>
            <p:cNvSpPr/>
            <p:nvPr/>
          </p:nvSpPr>
          <p:spPr>
            <a:xfrm>
              <a:off x="4811425" y="2072950"/>
              <a:ext cx="19850" cy="2835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6" name="TextBox 115">
            <a:extLst>
              <a:ext uri="{FF2B5EF4-FFF2-40B4-BE49-F238E27FC236}">
                <a16:creationId xmlns:a16="http://schemas.microsoft.com/office/drawing/2014/main" id="{E24E65F6-EF88-4624-A6DA-A31B8A826406}"/>
              </a:ext>
            </a:extLst>
          </p:cNvPr>
          <p:cNvSpPr txBox="1"/>
          <p:nvPr/>
        </p:nvSpPr>
        <p:spPr>
          <a:xfrm>
            <a:off x="5396252" y="1568978"/>
            <a:ext cx="242479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3F3F3F"/>
                </a:solidFill>
                <a:effectLst/>
                <a:uLnTx/>
                <a:uFillTx/>
                <a:latin typeface="Proxima Nova Rg" panose="02000506030000020004" pitchFamily="50" charset="0"/>
                <a:ea typeface="+mn-ea"/>
                <a:cs typeface="+mn-cs"/>
              </a:rPr>
              <a:t>Rate of Investment</a:t>
            </a:r>
          </a:p>
        </p:txBody>
      </p:sp>
      <p:sp>
        <p:nvSpPr>
          <p:cNvPr id="117" name="TextBox 116">
            <a:extLst>
              <a:ext uri="{FF2B5EF4-FFF2-40B4-BE49-F238E27FC236}">
                <a16:creationId xmlns:a16="http://schemas.microsoft.com/office/drawing/2014/main" id="{7EE17866-4F9E-461F-8710-88B63A411B8A}"/>
              </a:ext>
            </a:extLst>
          </p:cNvPr>
          <p:cNvSpPr txBox="1"/>
          <p:nvPr/>
        </p:nvSpPr>
        <p:spPr>
          <a:xfrm>
            <a:off x="5310629" y="6048752"/>
            <a:ext cx="264817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3F3F3F"/>
                </a:solidFill>
                <a:effectLst/>
                <a:uLnTx/>
                <a:uFillTx/>
                <a:latin typeface="Proxima Nova Rg" panose="02000506030000020004" pitchFamily="50" charset="0"/>
                <a:ea typeface="+mn-ea"/>
                <a:cs typeface="+mn-cs"/>
              </a:rPr>
              <a:t>Rate of Deterioration</a:t>
            </a:r>
          </a:p>
        </p:txBody>
      </p:sp>
      <p:grpSp>
        <p:nvGrpSpPr>
          <p:cNvPr id="118" name="Google Shape;853;p41">
            <a:extLst>
              <a:ext uri="{FF2B5EF4-FFF2-40B4-BE49-F238E27FC236}">
                <a16:creationId xmlns:a16="http://schemas.microsoft.com/office/drawing/2014/main" id="{26696E70-BB1B-4EFC-8C20-81AD5224466E}"/>
              </a:ext>
            </a:extLst>
          </p:cNvPr>
          <p:cNvGrpSpPr/>
          <p:nvPr/>
        </p:nvGrpSpPr>
        <p:grpSpPr>
          <a:xfrm rot="5400000">
            <a:off x="6478835" y="2119569"/>
            <a:ext cx="290495" cy="309371"/>
            <a:chOff x="4811425" y="2065025"/>
            <a:chExt cx="41500" cy="44200"/>
          </a:xfrm>
          <a:solidFill>
            <a:srgbClr val="009BBF"/>
          </a:solidFill>
        </p:grpSpPr>
        <p:sp>
          <p:nvSpPr>
            <p:cNvPr id="119" name="Google Shape;854;p41">
              <a:extLst>
                <a:ext uri="{FF2B5EF4-FFF2-40B4-BE49-F238E27FC236}">
                  <a16:creationId xmlns:a16="http://schemas.microsoft.com/office/drawing/2014/main" id="{24D13372-B90D-4272-B5D5-66D41E05B45C}"/>
                </a:ext>
              </a:extLst>
            </p:cNvPr>
            <p:cNvSpPr/>
            <p:nvPr/>
          </p:nvSpPr>
          <p:spPr>
            <a:xfrm>
              <a:off x="4825300" y="2065025"/>
              <a:ext cx="27625" cy="44200"/>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Google Shape;855;p41">
              <a:extLst>
                <a:ext uri="{FF2B5EF4-FFF2-40B4-BE49-F238E27FC236}">
                  <a16:creationId xmlns:a16="http://schemas.microsoft.com/office/drawing/2014/main" id="{2411AE7C-3A69-42EB-A1AB-0024B306D925}"/>
                </a:ext>
              </a:extLst>
            </p:cNvPr>
            <p:cNvSpPr/>
            <p:nvPr/>
          </p:nvSpPr>
          <p:spPr>
            <a:xfrm>
              <a:off x="4811425" y="2072950"/>
              <a:ext cx="19850" cy="2835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1" name="Google Shape;853;p41">
            <a:extLst>
              <a:ext uri="{FF2B5EF4-FFF2-40B4-BE49-F238E27FC236}">
                <a16:creationId xmlns:a16="http://schemas.microsoft.com/office/drawing/2014/main" id="{9A025891-FF1D-44CF-93A8-92745957CD18}"/>
              </a:ext>
            </a:extLst>
          </p:cNvPr>
          <p:cNvGrpSpPr/>
          <p:nvPr/>
        </p:nvGrpSpPr>
        <p:grpSpPr>
          <a:xfrm rot="5400000">
            <a:off x="6478836" y="5631868"/>
            <a:ext cx="290495" cy="309371"/>
            <a:chOff x="4811425" y="2065025"/>
            <a:chExt cx="41500" cy="44200"/>
          </a:xfrm>
          <a:solidFill>
            <a:srgbClr val="009BBF"/>
          </a:solidFill>
        </p:grpSpPr>
        <p:sp>
          <p:nvSpPr>
            <p:cNvPr id="122" name="Google Shape;854;p41">
              <a:extLst>
                <a:ext uri="{FF2B5EF4-FFF2-40B4-BE49-F238E27FC236}">
                  <a16:creationId xmlns:a16="http://schemas.microsoft.com/office/drawing/2014/main" id="{8928705E-4F42-438B-9829-17089ED1A771}"/>
                </a:ext>
              </a:extLst>
            </p:cNvPr>
            <p:cNvSpPr/>
            <p:nvPr/>
          </p:nvSpPr>
          <p:spPr>
            <a:xfrm>
              <a:off x="4825300" y="2065025"/>
              <a:ext cx="27625" cy="44200"/>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Google Shape;855;p41">
              <a:extLst>
                <a:ext uri="{FF2B5EF4-FFF2-40B4-BE49-F238E27FC236}">
                  <a16:creationId xmlns:a16="http://schemas.microsoft.com/office/drawing/2014/main" id="{70EF5105-009C-480C-8E7D-A7952CABC7F7}"/>
                </a:ext>
              </a:extLst>
            </p:cNvPr>
            <p:cNvSpPr/>
            <p:nvPr/>
          </p:nvSpPr>
          <p:spPr>
            <a:xfrm>
              <a:off x="4811425" y="2072950"/>
              <a:ext cx="19850" cy="2835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 name="Rectangle 28">
            <a:extLst>
              <a:ext uri="{FF2B5EF4-FFF2-40B4-BE49-F238E27FC236}">
                <a16:creationId xmlns:a16="http://schemas.microsoft.com/office/drawing/2014/main" id="{70702ADE-0085-4EC9-B513-6B9D6622E119}"/>
              </a:ext>
            </a:extLst>
          </p:cNvPr>
          <p:cNvSpPr/>
          <p:nvPr/>
        </p:nvSpPr>
        <p:spPr>
          <a:xfrm>
            <a:off x="986908" y="4476358"/>
            <a:ext cx="3157946" cy="932821"/>
          </a:xfrm>
          <a:prstGeom prst="rect">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37F6C96D-40AF-4887-907A-6106107CB62B}"/>
              </a:ext>
            </a:extLst>
          </p:cNvPr>
          <p:cNvSpPr/>
          <p:nvPr/>
        </p:nvSpPr>
        <p:spPr>
          <a:xfrm>
            <a:off x="986908" y="4288122"/>
            <a:ext cx="3157946" cy="333494"/>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ame 30">
            <a:extLst>
              <a:ext uri="{FF2B5EF4-FFF2-40B4-BE49-F238E27FC236}">
                <a16:creationId xmlns:a16="http://schemas.microsoft.com/office/drawing/2014/main" id="{D1D7128E-F8C2-4C16-BA8B-8E2230C2FA21}"/>
              </a:ext>
            </a:extLst>
          </p:cNvPr>
          <p:cNvSpPr/>
          <p:nvPr/>
        </p:nvSpPr>
        <p:spPr>
          <a:xfrm>
            <a:off x="986908" y="2555226"/>
            <a:ext cx="3157946" cy="2858588"/>
          </a:xfrm>
          <a:prstGeom prst="frame">
            <a:avLst/>
          </a:prstGeom>
          <a:solidFill>
            <a:srgbClr val="009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0A258981-113F-463E-B0F3-CA91AE189409}"/>
              </a:ext>
            </a:extLst>
          </p:cNvPr>
          <p:cNvSpPr/>
          <p:nvPr/>
        </p:nvSpPr>
        <p:spPr>
          <a:xfrm>
            <a:off x="5018021" y="3270155"/>
            <a:ext cx="3157946" cy="1364128"/>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ED26FE64-00B5-4FBE-B42E-227242EBA3D1}"/>
              </a:ext>
            </a:extLst>
          </p:cNvPr>
          <p:cNvSpPr/>
          <p:nvPr/>
        </p:nvSpPr>
        <p:spPr>
          <a:xfrm>
            <a:off x="5018021" y="4626922"/>
            <a:ext cx="3157946" cy="782928"/>
          </a:xfrm>
          <a:prstGeom prst="rect">
            <a:avLst/>
          </a:prstGeom>
          <a:solidFill>
            <a:srgbClr val="FF00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7" name="Frame 36">
            <a:extLst>
              <a:ext uri="{FF2B5EF4-FFF2-40B4-BE49-F238E27FC236}">
                <a16:creationId xmlns:a16="http://schemas.microsoft.com/office/drawing/2014/main" id="{75D7C263-5ECA-435E-B933-15C310338ECF}"/>
              </a:ext>
            </a:extLst>
          </p:cNvPr>
          <p:cNvSpPr/>
          <p:nvPr/>
        </p:nvSpPr>
        <p:spPr>
          <a:xfrm>
            <a:off x="5018021" y="2555897"/>
            <a:ext cx="3157946" cy="2858588"/>
          </a:xfrm>
          <a:prstGeom prst="frame">
            <a:avLst/>
          </a:prstGeom>
          <a:solidFill>
            <a:srgbClr val="009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A7C0D8BF-A560-436F-A4F4-B09FCF484B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61278" y="185373"/>
            <a:ext cx="1106285" cy="277521"/>
          </a:xfrm>
          <a:prstGeom prst="rect">
            <a:avLst/>
          </a:prstGeom>
        </p:spPr>
      </p:pic>
    </p:spTree>
    <p:extLst>
      <p:ext uri="{BB962C8B-B14F-4D97-AF65-F5344CB8AC3E}">
        <p14:creationId xmlns:p14="http://schemas.microsoft.com/office/powerpoint/2010/main" val="35621877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9878D84B-4D9E-428C-A859-4724E0F5FF6D}"/>
              </a:ext>
            </a:extLst>
          </p:cNvPr>
          <p:cNvPicPr>
            <a:picLocks noChangeAspect="1"/>
          </p:cNvPicPr>
          <p:nvPr/>
        </p:nvPicPr>
        <p:blipFill>
          <a:blip r:embed="rId3">
            <a:duotone>
              <a:schemeClr val="bg2">
                <a:shade val="45000"/>
                <a:satMod val="135000"/>
              </a:schemeClr>
              <a:prstClr val="white"/>
            </a:duotone>
          </a:blip>
          <a:stretch>
            <a:fillRect/>
          </a:stretch>
        </p:blipFill>
        <p:spPr>
          <a:xfrm>
            <a:off x="0" y="0"/>
            <a:ext cx="9144000" cy="6857999"/>
          </a:xfrm>
          <a:prstGeom prst="rect">
            <a:avLst/>
          </a:prstGeom>
        </p:spPr>
      </p:pic>
      <p:sp>
        <p:nvSpPr>
          <p:cNvPr id="50" name="TextBox 49">
            <a:extLst>
              <a:ext uri="{FF2B5EF4-FFF2-40B4-BE49-F238E27FC236}">
                <a16:creationId xmlns:a16="http://schemas.microsoft.com/office/drawing/2014/main" id="{C175F628-4334-406A-9FD3-AA48D40FF133}"/>
              </a:ext>
            </a:extLst>
          </p:cNvPr>
          <p:cNvSpPr txBox="1"/>
          <p:nvPr/>
        </p:nvSpPr>
        <p:spPr>
          <a:xfrm>
            <a:off x="1187116" y="828756"/>
            <a:ext cx="676976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3F3F3F"/>
                </a:solidFill>
                <a:effectLst/>
                <a:uLnTx/>
                <a:uFillTx/>
                <a:latin typeface="Proxima Nova Th" panose="02000506030000020004" pitchFamily="50" charset="0"/>
                <a:ea typeface="+mn-ea"/>
                <a:cs typeface="+mn-cs"/>
              </a:rPr>
              <a:t>Example</a:t>
            </a:r>
          </a:p>
        </p:txBody>
      </p:sp>
      <p:graphicFrame>
        <p:nvGraphicFramePr>
          <p:cNvPr id="51" name="Chart 50">
            <a:extLst>
              <a:ext uri="{FF2B5EF4-FFF2-40B4-BE49-F238E27FC236}">
                <a16:creationId xmlns:a16="http://schemas.microsoft.com/office/drawing/2014/main" id="{B1A0FE8A-1065-45DF-903E-A37245D3273C}"/>
              </a:ext>
            </a:extLst>
          </p:cNvPr>
          <p:cNvGraphicFramePr>
            <a:graphicFrameLocks/>
          </p:cNvGraphicFramePr>
          <p:nvPr/>
        </p:nvGraphicFramePr>
        <p:xfrm>
          <a:off x="712817" y="1417255"/>
          <a:ext cx="7550727" cy="4932218"/>
        </p:xfrm>
        <a:graphic>
          <a:graphicData uri="http://schemas.openxmlformats.org/drawingml/2006/chart">
            <c:chart xmlns:c="http://schemas.openxmlformats.org/drawingml/2006/chart" xmlns:r="http://schemas.openxmlformats.org/officeDocument/2006/relationships" r:id="rId4"/>
          </a:graphicData>
        </a:graphic>
      </p:graphicFrame>
      <p:pic>
        <p:nvPicPr>
          <p:cNvPr id="53" name="Picture 52">
            <a:extLst>
              <a:ext uri="{FF2B5EF4-FFF2-40B4-BE49-F238E27FC236}">
                <a16:creationId xmlns:a16="http://schemas.microsoft.com/office/drawing/2014/main" id="{8177811D-9BED-4057-9396-08733D7142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61278" y="185373"/>
            <a:ext cx="1106285" cy="277521"/>
          </a:xfrm>
          <a:prstGeom prst="rect">
            <a:avLst/>
          </a:prstGeom>
        </p:spPr>
      </p:pic>
    </p:spTree>
    <p:extLst>
      <p:ext uri="{BB962C8B-B14F-4D97-AF65-F5344CB8AC3E}">
        <p14:creationId xmlns:p14="http://schemas.microsoft.com/office/powerpoint/2010/main" val="1331396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8"/>
        <p:cNvGrpSpPr/>
        <p:nvPr/>
      </p:nvGrpSpPr>
      <p:grpSpPr>
        <a:xfrm>
          <a:off x="0" y="0"/>
          <a:ext cx="0" cy="0"/>
          <a:chOff x="0" y="0"/>
          <a:chExt cx="0" cy="0"/>
        </a:xfrm>
      </p:grpSpPr>
      <p:grpSp>
        <p:nvGrpSpPr>
          <p:cNvPr id="6" name="Group 5">
            <a:extLst>
              <a:ext uri="{FF2B5EF4-FFF2-40B4-BE49-F238E27FC236}">
                <a16:creationId xmlns:a16="http://schemas.microsoft.com/office/drawing/2014/main" id="{28D90BED-7AEA-2344-AD53-A4766D134595}"/>
              </a:ext>
            </a:extLst>
          </p:cNvPr>
          <p:cNvGrpSpPr/>
          <p:nvPr/>
        </p:nvGrpSpPr>
        <p:grpSpPr>
          <a:xfrm>
            <a:off x="1949811" y="2659559"/>
            <a:ext cx="5244379" cy="1538883"/>
            <a:chOff x="1797552" y="1214896"/>
            <a:chExt cx="5244379" cy="1538883"/>
          </a:xfrm>
        </p:grpSpPr>
        <p:sp>
          <p:nvSpPr>
            <p:cNvPr id="7" name="TextBox 6">
              <a:extLst>
                <a:ext uri="{FF2B5EF4-FFF2-40B4-BE49-F238E27FC236}">
                  <a16:creationId xmlns:a16="http://schemas.microsoft.com/office/drawing/2014/main" id="{9B0A59BE-775E-1D4E-9EE4-C61C3F6AE94E}"/>
                </a:ext>
              </a:extLst>
            </p:cNvPr>
            <p:cNvSpPr txBox="1"/>
            <p:nvPr/>
          </p:nvSpPr>
          <p:spPr>
            <a:xfrm>
              <a:off x="1797553" y="1214896"/>
              <a:ext cx="4055735" cy="369332"/>
            </a:xfrm>
            <a:prstGeom prst="rect">
              <a:avLst/>
            </a:prstGeom>
            <a:noFill/>
          </p:spPr>
          <p:txBody>
            <a:bodyPr wrap="square" rtlCol="0" anchor="t">
              <a:spAutoFit/>
            </a:bodyPr>
            <a:lstStyle/>
            <a:p>
              <a:pPr defTabSz="914378">
                <a:buClr>
                  <a:srgbClr val="000000"/>
                </a:buClr>
              </a:pPr>
              <a:r>
                <a:rPr lang="en-US" kern="0">
                  <a:solidFill>
                    <a:srgbClr val="3F3F3F">
                      <a:lumMod val="60000"/>
                      <a:lumOff val="40000"/>
                    </a:srgbClr>
                  </a:solidFill>
                  <a:latin typeface="Proxima Nova Rg" panose="02000506030000020004" pitchFamily="50" charset="0"/>
                  <a:cs typeface="Arial"/>
                  <a:sym typeface="Arial"/>
                </a:rPr>
                <a:t>Challenges</a:t>
              </a:r>
            </a:p>
          </p:txBody>
        </p:sp>
        <p:sp>
          <p:nvSpPr>
            <p:cNvPr id="8" name="TextBox 7">
              <a:extLst>
                <a:ext uri="{FF2B5EF4-FFF2-40B4-BE49-F238E27FC236}">
                  <a16:creationId xmlns:a16="http://schemas.microsoft.com/office/drawing/2014/main" id="{8B1AD394-EC32-1D44-8B78-E1C8FB2F3DB7}"/>
                </a:ext>
              </a:extLst>
            </p:cNvPr>
            <p:cNvSpPr txBox="1"/>
            <p:nvPr/>
          </p:nvSpPr>
          <p:spPr>
            <a:xfrm>
              <a:off x="1797552" y="1584228"/>
              <a:ext cx="5244379"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378">
                <a:buClr>
                  <a:srgbClr val="000000"/>
                </a:buClr>
              </a:pPr>
              <a:r>
                <a:rPr lang="en-US" sz="3500" kern="0" dirty="0">
                  <a:solidFill>
                    <a:srgbClr val="019BBF"/>
                  </a:solidFill>
                  <a:latin typeface="Proxima Nova Th" panose="02000506030000020004" pitchFamily="50" charset="0"/>
                  <a:ea typeface="Source Sans Pro Black"/>
                  <a:cs typeface="Arial"/>
                  <a:sym typeface="Arial"/>
                </a:rPr>
                <a:t>Asset  Management Plans Remain Unfunded</a:t>
              </a:r>
            </a:p>
          </p:txBody>
        </p:sp>
      </p:grpSp>
      <p:pic>
        <p:nvPicPr>
          <p:cNvPr id="10" name="Picture 9" descr="A picture containing object, clock, meter&#10;&#10;Description automatically generated">
            <a:extLst>
              <a:ext uri="{FF2B5EF4-FFF2-40B4-BE49-F238E27FC236}">
                <a16:creationId xmlns:a16="http://schemas.microsoft.com/office/drawing/2014/main" id="{24111944-FDF4-4200-B8C4-F685DAC51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462" y="6339864"/>
            <a:ext cx="2323263" cy="400465"/>
          </a:xfrm>
          <a:prstGeom prst="rect">
            <a:avLst/>
          </a:prstGeom>
        </p:spPr>
      </p:pic>
    </p:spTree>
    <p:extLst>
      <p:ext uri="{BB962C8B-B14F-4D97-AF65-F5344CB8AC3E}">
        <p14:creationId xmlns:p14="http://schemas.microsoft.com/office/powerpoint/2010/main" val="6010792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id="{D6DB5538-DC12-460C-9C1F-D9950B1F83F0}"/>
              </a:ext>
            </a:extLst>
          </p:cNvPr>
          <p:cNvPicPr>
            <a:picLocks noChangeAspect="1"/>
          </p:cNvPicPr>
          <p:nvPr/>
        </p:nvPicPr>
        <p:blipFill>
          <a:blip r:embed="rId2">
            <a:duotone>
              <a:schemeClr val="bg2">
                <a:shade val="45000"/>
                <a:satMod val="135000"/>
              </a:schemeClr>
              <a:prstClr val="white"/>
            </a:duotone>
          </a:blip>
          <a:stretch>
            <a:fillRect/>
          </a:stretch>
        </p:blipFill>
        <p:spPr>
          <a:xfrm>
            <a:off x="0" y="0"/>
            <a:ext cx="9144000" cy="6857999"/>
          </a:xfrm>
          <a:prstGeom prst="rect">
            <a:avLst/>
          </a:prstGeom>
        </p:spPr>
      </p:pic>
      <p:sp>
        <p:nvSpPr>
          <p:cNvPr id="42" name="Rectangle 41">
            <a:extLst>
              <a:ext uri="{FF2B5EF4-FFF2-40B4-BE49-F238E27FC236}">
                <a16:creationId xmlns:a16="http://schemas.microsoft.com/office/drawing/2014/main" id="{9F152BE5-5C33-4016-A9A8-015277E71CD9}"/>
              </a:ext>
            </a:extLst>
          </p:cNvPr>
          <p:cNvSpPr/>
          <p:nvPr/>
        </p:nvSpPr>
        <p:spPr>
          <a:xfrm>
            <a:off x="409862" y="1508143"/>
            <a:ext cx="1309091" cy="130909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PH"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197A17BD-4EF9-4BD4-AF15-C7FE4467CCC3}"/>
              </a:ext>
            </a:extLst>
          </p:cNvPr>
          <p:cNvSpPr/>
          <p:nvPr/>
        </p:nvSpPr>
        <p:spPr>
          <a:xfrm>
            <a:off x="420495" y="3550527"/>
            <a:ext cx="1309091" cy="130909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EA7A2826-7ACE-4370-BCAE-F9E06C2FFC56}"/>
              </a:ext>
            </a:extLst>
          </p:cNvPr>
          <p:cNvSpPr txBox="1">
            <a:spLocks/>
          </p:cNvSpPr>
          <p:nvPr/>
        </p:nvSpPr>
        <p:spPr>
          <a:xfrm>
            <a:off x="455950" y="1889604"/>
            <a:ext cx="121691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9BBF"/>
                </a:solidFill>
                <a:effectLst/>
                <a:uLnTx/>
                <a:uFillTx/>
                <a:latin typeface="Proxima Nova Th" panose="02000506030000020004" pitchFamily="50" charset="0"/>
                <a:ea typeface="+mn-ea"/>
                <a:cs typeface="+mn-cs"/>
              </a:rPr>
              <a:t>Consequence of Failure Risk </a:t>
            </a:r>
            <a:endParaRPr kumimoji="0" lang="en-CA" sz="1200" b="0" i="0" u="none" strike="noStrike" kern="1200" cap="none" spc="0" normalizeH="0" baseline="0" noProof="0">
              <a:ln>
                <a:noFill/>
              </a:ln>
              <a:solidFill>
                <a:srgbClr val="009BBF"/>
              </a:solidFill>
              <a:effectLst/>
              <a:uLnTx/>
              <a:uFillTx/>
              <a:latin typeface="Proxima Nova Th" panose="02000506030000020004" pitchFamily="50" charset="0"/>
              <a:ea typeface="+mn-ea"/>
              <a:cs typeface="+mn-cs"/>
            </a:endParaRPr>
          </a:p>
        </p:txBody>
      </p:sp>
      <p:sp>
        <p:nvSpPr>
          <p:cNvPr id="48" name="TextBox 47">
            <a:extLst>
              <a:ext uri="{FF2B5EF4-FFF2-40B4-BE49-F238E27FC236}">
                <a16:creationId xmlns:a16="http://schemas.microsoft.com/office/drawing/2014/main" id="{730C7388-DCF4-4481-A7E5-29E3C9E1F8A3}"/>
              </a:ext>
            </a:extLst>
          </p:cNvPr>
          <p:cNvSpPr txBox="1">
            <a:spLocks/>
          </p:cNvSpPr>
          <p:nvPr/>
        </p:nvSpPr>
        <p:spPr>
          <a:xfrm>
            <a:off x="451321" y="3928916"/>
            <a:ext cx="121691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009BBF"/>
                </a:solidFill>
                <a:effectLst/>
                <a:uLnTx/>
                <a:uFillTx/>
                <a:latin typeface="Proxima Nova Th" panose="02000506030000020004" pitchFamily="50" charset="0"/>
                <a:ea typeface="+mn-ea"/>
                <a:cs typeface="+mn-cs"/>
              </a:rPr>
              <a:t>Level of Service </a:t>
            </a:r>
          </a:p>
        </p:txBody>
      </p:sp>
      <p:sp>
        <p:nvSpPr>
          <p:cNvPr id="60" name="TextBox 59">
            <a:extLst>
              <a:ext uri="{FF2B5EF4-FFF2-40B4-BE49-F238E27FC236}">
                <a16:creationId xmlns:a16="http://schemas.microsoft.com/office/drawing/2014/main" id="{629D171B-B4AA-4903-9084-E768B00D059F}"/>
              </a:ext>
            </a:extLst>
          </p:cNvPr>
          <p:cNvSpPr txBox="1">
            <a:spLocks/>
          </p:cNvSpPr>
          <p:nvPr/>
        </p:nvSpPr>
        <p:spPr>
          <a:xfrm>
            <a:off x="924621" y="3028817"/>
            <a:ext cx="291318" cy="307777"/>
          </a:xfrm>
          <a:prstGeom prst="rect">
            <a:avLst/>
          </a:prstGeom>
          <a:solidFill>
            <a:srgbClr val="E8E8E8"/>
          </a:solid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a:ln>
                  <a:noFill/>
                </a:ln>
                <a:solidFill>
                  <a:srgbClr val="009BBF"/>
                </a:solidFill>
                <a:effectLst/>
                <a:uLnTx/>
                <a:uFillTx/>
                <a:latin typeface="Proxima Nova Th" panose="02000506030000020004" pitchFamily="50" charset="0"/>
                <a:ea typeface="+mn-ea"/>
                <a:cs typeface="+mn-cs"/>
              </a:rPr>
              <a:t>x</a:t>
            </a:r>
          </a:p>
        </p:txBody>
      </p:sp>
      <p:sp>
        <p:nvSpPr>
          <p:cNvPr id="24" name="Rectangle 23">
            <a:extLst>
              <a:ext uri="{FF2B5EF4-FFF2-40B4-BE49-F238E27FC236}">
                <a16:creationId xmlns:a16="http://schemas.microsoft.com/office/drawing/2014/main" id="{E2362E7E-A0B8-40F0-9910-34C2008EE196}"/>
              </a:ext>
            </a:extLst>
          </p:cNvPr>
          <p:cNvSpPr/>
          <p:nvPr/>
        </p:nvSpPr>
        <p:spPr>
          <a:xfrm>
            <a:off x="2214004" y="2530735"/>
            <a:ext cx="1309091" cy="130909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7F54811E-382C-44E3-A996-828A34E01B17}"/>
              </a:ext>
            </a:extLst>
          </p:cNvPr>
          <p:cNvSpPr txBox="1">
            <a:spLocks/>
          </p:cNvSpPr>
          <p:nvPr/>
        </p:nvSpPr>
        <p:spPr>
          <a:xfrm>
            <a:off x="2250003" y="2846324"/>
            <a:ext cx="127035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prstClr val="white"/>
                </a:solidFill>
                <a:effectLst/>
                <a:uLnTx/>
                <a:uFillTx/>
                <a:latin typeface="Proxima Nova Th" panose="02000506030000020004" pitchFamily="50" charset="0"/>
                <a:ea typeface="+mn-ea"/>
                <a:cs typeface="+mn-cs"/>
              </a:rPr>
              <a:t>Sustainable Service Delivery Score</a:t>
            </a:r>
          </a:p>
        </p:txBody>
      </p:sp>
      <p:sp>
        <p:nvSpPr>
          <p:cNvPr id="30" name="Rectangle 29">
            <a:extLst>
              <a:ext uri="{FF2B5EF4-FFF2-40B4-BE49-F238E27FC236}">
                <a16:creationId xmlns:a16="http://schemas.microsoft.com/office/drawing/2014/main" id="{6D7B2E8E-3BDF-46EE-8AC2-BA70B9591ABA}"/>
              </a:ext>
            </a:extLst>
          </p:cNvPr>
          <p:cNvSpPr/>
          <p:nvPr/>
        </p:nvSpPr>
        <p:spPr>
          <a:xfrm>
            <a:off x="4093237" y="2545396"/>
            <a:ext cx="1309091" cy="1309091"/>
          </a:xfrm>
          <a:prstGeom prst="rect">
            <a:avLst/>
          </a:prstGeom>
          <a:solidFill>
            <a:srgbClr val="009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3DC56AEE-ABFF-45DC-8BA0-730664EBBB5F}"/>
              </a:ext>
            </a:extLst>
          </p:cNvPr>
          <p:cNvSpPr/>
          <p:nvPr/>
        </p:nvSpPr>
        <p:spPr>
          <a:xfrm>
            <a:off x="4096629" y="4381165"/>
            <a:ext cx="1309091" cy="13090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4DEAB575-A935-4E78-9E73-6FD32DDC8F7A}"/>
              </a:ext>
            </a:extLst>
          </p:cNvPr>
          <p:cNvSpPr txBox="1">
            <a:spLocks/>
          </p:cNvSpPr>
          <p:nvPr/>
        </p:nvSpPr>
        <p:spPr>
          <a:xfrm>
            <a:off x="4107262" y="2959443"/>
            <a:ext cx="1270359" cy="405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prstClr val="white"/>
                </a:solidFill>
                <a:effectLst/>
                <a:uLnTx/>
                <a:uFillTx/>
                <a:latin typeface="Proxima Nova Th" panose="02000506030000020004" pitchFamily="50" charset="0"/>
                <a:ea typeface="+mn-ea"/>
                <a:cs typeface="+mn-cs"/>
              </a:rPr>
              <a:t>Asset Health / Score</a:t>
            </a:r>
          </a:p>
        </p:txBody>
      </p:sp>
      <p:sp>
        <p:nvSpPr>
          <p:cNvPr id="33" name="TextBox 32">
            <a:extLst>
              <a:ext uri="{FF2B5EF4-FFF2-40B4-BE49-F238E27FC236}">
                <a16:creationId xmlns:a16="http://schemas.microsoft.com/office/drawing/2014/main" id="{5EBD8E0F-A378-4F88-B2B1-4BE960AEE2C6}"/>
              </a:ext>
            </a:extLst>
          </p:cNvPr>
          <p:cNvSpPr txBox="1">
            <a:spLocks/>
          </p:cNvSpPr>
          <p:nvPr/>
        </p:nvSpPr>
        <p:spPr>
          <a:xfrm>
            <a:off x="4126627" y="4845642"/>
            <a:ext cx="1270359"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prstClr val="white"/>
                </a:solidFill>
                <a:effectLst/>
                <a:uLnTx/>
                <a:uFillTx/>
                <a:latin typeface="Proxima Nova Th" panose="02000506030000020004" pitchFamily="50" charset="0"/>
                <a:ea typeface="+mn-ea"/>
                <a:cs typeface="+mn-cs"/>
              </a:rPr>
              <a:t>Spending Target</a:t>
            </a:r>
          </a:p>
        </p:txBody>
      </p:sp>
      <p:cxnSp>
        <p:nvCxnSpPr>
          <p:cNvPr id="34" name="Straight Connector 33">
            <a:extLst>
              <a:ext uri="{FF2B5EF4-FFF2-40B4-BE49-F238E27FC236}">
                <a16:creationId xmlns:a16="http://schemas.microsoft.com/office/drawing/2014/main" id="{F5951C33-CA82-4D08-87DF-9477A92C8A2F}"/>
              </a:ext>
            </a:extLst>
          </p:cNvPr>
          <p:cNvCxnSpPr>
            <a:cxnSpLocks/>
          </p:cNvCxnSpPr>
          <p:nvPr/>
        </p:nvCxnSpPr>
        <p:spPr>
          <a:xfrm>
            <a:off x="3481040" y="3199942"/>
            <a:ext cx="671228" cy="0"/>
          </a:xfrm>
          <a:prstGeom prst="line">
            <a:avLst/>
          </a:prstGeom>
          <a:ln w="12700">
            <a:solidFill>
              <a:srgbClr val="009BBF"/>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617406F-79EC-4C6B-B51F-E59564919C23}"/>
              </a:ext>
            </a:extLst>
          </p:cNvPr>
          <p:cNvSpPr txBox="1">
            <a:spLocks/>
          </p:cNvSpPr>
          <p:nvPr/>
        </p:nvSpPr>
        <p:spPr>
          <a:xfrm>
            <a:off x="3641848" y="3053079"/>
            <a:ext cx="320450" cy="305233"/>
          </a:xfrm>
          <a:prstGeom prst="rect">
            <a:avLst/>
          </a:prstGeom>
          <a:solidFill>
            <a:srgbClr val="009BBF"/>
          </a:solid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white"/>
                </a:solidFill>
                <a:effectLst/>
                <a:uLnTx/>
                <a:uFillTx/>
                <a:latin typeface="Proxima Nova Th" panose="02000506030000020004" pitchFamily="50" charset="0"/>
                <a:ea typeface="+mn-ea"/>
                <a:cs typeface="+mn-cs"/>
              </a:rPr>
              <a:t>∞</a:t>
            </a:r>
          </a:p>
        </p:txBody>
      </p:sp>
      <p:cxnSp>
        <p:nvCxnSpPr>
          <p:cNvPr id="8" name="Straight Arrow Connector 7">
            <a:extLst>
              <a:ext uri="{FF2B5EF4-FFF2-40B4-BE49-F238E27FC236}">
                <a16:creationId xmlns:a16="http://schemas.microsoft.com/office/drawing/2014/main" id="{A25A612F-92F2-4AEB-9BA6-53401F2B90A1}"/>
              </a:ext>
            </a:extLst>
          </p:cNvPr>
          <p:cNvCxnSpPr>
            <a:stCxn id="42" idx="2"/>
            <a:endCxn id="60" idx="0"/>
          </p:cNvCxnSpPr>
          <p:nvPr/>
        </p:nvCxnSpPr>
        <p:spPr>
          <a:xfrm>
            <a:off x="1064408" y="2817234"/>
            <a:ext cx="5872" cy="211583"/>
          </a:xfrm>
          <a:prstGeom prst="straightConnector1">
            <a:avLst/>
          </a:prstGeom>
          <a:ln w="12700">
            <a:solidFill>
              <a:srgbClr val="009BBF"/>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2EBBAEB-D194-4AE0-90FE-EFD6C2801557}"/>
              </a:ext>
            </a:extLst>
          </p:cNvPr>
          <p:cNvCxnSpPr>
            <a:stCxn id="43" idx="0"/>
            <a:endCxn id="60" idx="2"/>
          </p:cNvCxnSpPr>
          <p:nvPr/>
        </p:nvCxnSpPr>
        <p:spPr>
          <a:xfrm flipH="1" flipV="1">
            <a:off x="1070280" y="3336594"/>
            <a:ext cx="4761" cy="213933"/>
          </a:xfrm>
          <a:prstGeom prst="straightConnector1">
            <a:avLst/>
          </a:prstGeom>
          <a:ln w="12700">
            <a:solidFill>
              <a:srgbClr val="009BBF"/>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939BAAD-E625-4703-95E3-CD057A5793D1}"/>
              </a:ext>
            </a:extLst>
          </p:cNvPr>
          <p:cNvCxnSpPr>
            <a:stCxn id="60" idx="3"/>
            <a:endCxn id="24" idx="1"/>
          </p:cNvCxnSpPr>
          <p:nvPr/>
        </p:nvCxnSpPr>
        <p:spPr>
          <a:xfrm>
            <a:off x="1215939" y="3182706"/>
            <a:ext cx="998065" cy="2575"/>
          </a:xfrm>
          <a:prstGeom prst="straightConnector1">
            <a:avLst/>
          </a:prstGeom>
          <a:ln w="12700">
            <a:solidFill>
              <a:srgbClr val="009BBF"/>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68D9C99D-B208-47BE-8C12-2086107C4B26}"/>
              </a:ext>
            </a:extLst>
          </p:cNvPr>
          <p:cNvSpPr txBox="1">
            <a:spLocks/>
          </p:cNvSpPr>
          <p:nvPr/>
        </p:nvSpPr>
        <p:spPr>
          <a:xfrm>
            <a:off x="1651769" y="3013872"/>
            <a:ext cx="291318" cy="335756"/>
          </a:xfrm>
          <a:prstGeom prst="rect">
            <a:avLst/>
          </a:prstGeom>
          <a:solidFill>
            <a:srgbClr val="E8E8E8"/>
          </a:solid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009BBF"/>
                </a:solidFill>
                <a:effectLst/>
                <a:uLnTx/>
                <a:uFillTx/>
                <a:latin typeface="Proxima Nova Th" panose="02000506030000020004" pitchFamily="50" charset="0"/>
                <a:ea typeface="+mn-ea"/>
                <a:cs typeface="+mn-cs"/>
              </a:rPr>
              <a:t>=</a:t>
            </a:r>
          </a:p>
        </p:txBody>
      </p:sp>
      <p:sp>
        <p:nvSpPr>
          <p:cNvPr id="52" name="Rectangle 51">
            <a:extLst>
              <a:ext uri="{FF2B5EF4-FFF2-40B4-BE49-F238E27FC236}">
                <a16:creationId xmlns:a16="http://schemas.microsoft.com/office/drawing/2014/main" id="{70608613-37A4-415A-9A57-BBF95B2C89F8}"/>
              </a:ext>
            </a:extLst>
          </p:cNvPr>
          <p:cNvSpPr/>
          <p:nvPr/>
        </p:nvSpPr>
        <p:spPr>
          <a:xfrm>
            <a:off x="5866140" y="1667183"/>
            <a:ext cx="1309091" cy="130909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PH"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9AA3E79E-75F5-4818-86F1-A5C0D4E85FF5}"/>
              </a:ext>
            </a:extLst>
          </p:cNvPr>
          <p:cNvSpPr/>
          <p:nvPr/>
        </p:nvSpPr>
        <p:spPr>
          <a:xfrm>
            <a:off x="5866140" y="3390211"/>
            <a:ext cx="1309091" cy="1309091"/>
          </a:xfrm>
          <a:prstGeom prst="rect">
            <a:avLst/>
          </a:prstGeom>
          <a:solidFill>
            <a:srgbClr val="D4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5C6AC35E-EE5C-418A-A994-8D99620302B9}"/>
              </a:ext>
            </a:extLst>
          </p:cNvPr>
          <p:cNvSpPr txBox="1">
            <a:spLocks/>
          </p:cNvSpPr>
          <p:nvPr/>
        </p:nvSpPr>
        <p:spPr>
          <a:xfrm>
            <a:off x="5883606" y="3820385"/>
            <a:ext cx="127035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prstClr val="white"/>
                </a:solidFill>
                <a:effectLst/>
                <a:uLnTx/>
                <a:uFillTx/>
                <a:latin typeface="Proxima Nova Th" panose="02000506030000020004" pitchFamily="50" charset="0"/>
                <a:ea typeface="+mn-ea"/>
                <a:cs typeface="+mn-cs"/>
              </a:rPr>
              <a:t>Past Life Assets</a:t>
            </a:r>
          </a:p>
        </p:txBody>
      </p:sp>
      <p:sp>
        <p:nvSpPr>
          <p:cNvPr id="58" name="TextBox 57">
            <a:extLst>
              <a:ext uri="{FF2B5EF4-FFF2-40B4-BE49-F238E27FC236}">
                <a16:creationId xmlns:a16="http://schemas.microsoft.com/office/drawing/2014/main" id="{ACB83CED-33AB-4A5E-8A44-EFE2926BC713}"/>
              </a:ext>
            </a:extLst>
          </p:cNvPr>
          <p:cNvSpPr txBox="1">
            <a:spLocks/>
          </p:cNvSpPr>
          <p:nvPr/>
        </p:nvSpPr>
        <p:spPr>
          <a:xfrm>
            <a:off x="5883606" y="2166348"/>
            <a:ext cx="1270359"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prstClr val="white"/>
                </a:solidFill>
                <a:effectLst/>
                <a:uLnTx/>
                <a:uFillTx/>
                <a:latin typeface="Proxima Nova Th" panose="02000506030000020004" pitchFamily="50" charset="0"/>
                <a:ea typeface="+mn-ea"/>
                <a:cs typeface="+mn-cs"/>
              </a:rPr>
              <a:t>Consumption</a:t>
            </a:r>
          </a:p>
        </p:txBody>
      </p:sp>
      <p:cxnSp>
        <p:nvCxnSpPr>
          <p:cNvPr id="14" name="Straight Connector 13">
            <a:extLst>
              <a:ext uri="{FF2B5EF4-FFF2-40B4-BE49-F238E27FC236}">
                <a16:creationId xmlns:a16="http://schemas.microsoft.com/office/drawing/2014/main" id="{E40344E9-2682-42EF-B808-F671EC97056D}"/>
              </a:ext>
            </a:extLst>
          </p:cNvPr>
          <p:cNvCxnSpPr>
            <a:stCxn id="30" idx="2"/>
            <a:endCxn id="31" idx="0"/>
          </p:cNvCxnSpPr>
          <p:nvPr/>
        </p:nvCxnSpPr>
        <p:spPr>
          <a:xfrm>
            <a:off x="4747783" y="3854487"/>
            <a:ext cx="3392" cy="526678"/>
          </a:xfrm>
          <a:prstGeom prst="line">
            <a:avLst/>
          </a:prstGeom>
          <a:ln w="12700">
            <a:solidFill>
              <a:srgbClr val="009BBF"/>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E24FBBE-6662-49D6-A51B-B1FF075D65F5}"/>
              </a:ext>
            </a:extLst>
          </p:cNvPr>
          <p:cNvSpPr txBox="1">
            <a:spLocks/>
          </p:cNvSpPr>
          <p:nvPr/>
        </p:nvSpPr>
        <p:spPr>
          <a:xfrm>
            <a:off x="4590948" y="3964411"/>
            <a:ext cx="320450" cy="305233"/>
          </a:xfrm>
          <a:prstGeom prst="rect">
            <a:avLst/>
          </a:prstGeom>
          <a:solidFill>
            <a:srgbClr val="009BBF"/>
          </a:solid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white"/>
                </a:solidFill>
                <a:effectLst/>
                <a:uLnTx/>
                <a:uFillTx/>
                <a:latin typeface="Proxima Nova Th" panose="02000506030000020004" pitchFamily="50" charset="0"/>
                <a:ea typeface="+mn-ea"/>
                <a:cs typeface="+mn-cs"/>
              </a:rPr>
              <a:t>∞</a:t>
            </a:r>
          </a:p>
        </p:txBody>
      </p:sp>
      <p:sp>
        <p:nvSpPr>
          <p:cNvPr id="65" name="Rectangle 64">
            <a:extLst>
              <a:ext uri="{FF2B5EF4-FFF2-40B4-BE49-F238E27FC236}">
                <a16:creationId xmlns:a16="http://schemas.microsoft.com/office/drawing/2014/main" id="{505EB68C-C818-4583-9EFA-80B9160DB064}"/>
              </a:ext>
            </a:extLst>
          </p:cNvPr>
          <p:cNvSpPr/>
          <p:nvPr/>
        </p:nvSpPr>
        <p:spPr>
          <a:xfrm>
            <a:off x="7461774" y="2520393"/>
            <a:ext cx="1309091" cy="1309091"/>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Connector: Elbow 15">
            <a:extLst>
              <a:ext uri="{FF2B5EF4-FFF2-40B4-BE49-F238E27FC236}">
                <a16:creationId xmlns:a16="http://schemas.microsoft.com/office/drawing/2014/main" id="{4A2212AB-46F3-49FF-96AF-14EA1B307529}"/>
              </a:ext>
            </a:extLst>
          </p:cNvPr>
          <p:cNvCxnSpPr>
            <a:stCxn id="52" idx="1"/>
            <a:endCxn id="32" idx="3"/>
          </p:cNvCxnSpPr>
          <p:nvPr/>
        </p:nvCxnSpPr>
        <p:spPr>
          <a:xfrm rot="10800000" flipV="1">
            <a:off x="5377622" y="2321729"/>
            <a:ext cx="488519" cy="840492"/>
          </a:xfrm>
          <a:prstGeom prst="bentConnector3">
            <a:avLst/>
          </a:prstGeom>
          <a:ln w="12700">
            <a:solidFill>
              <a:srgbClr val="009BBF"/>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EC849A30-55BE-490F-8D07-E69FE0B5358A}"/>
              </a:ext>
            </a:extLst>
          </p:cNvPr>
          <p:cNvCxnSpPr>
            <a:stCxn id="54" idx="1"/>
            <a:endCxn id="32" idx="3"/>
          </p:cNvCxnSpPr>
          <p:nvPr/>
        </p:nvCxnSpPr>
        <p:spPr>
          <a:xfrm rot="10800000">
            <a:off x="5377622" y="3162221"/>
            <a:ext cx="488519" cy="882536"/>
          </a:xfrm>
          <a:prstGeom prst="bentConnector3">
            <a:avLst/>
          </a:prstGeom>
          <a:ln w="12700">
            <a:solidFill>
              <a:srgbClr val="009BBF"/>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128D3603-6870-47A9-BE08-5C540D2CC2AF}"/>
              </a:ext>
            </a:extLst>
          </p:cNvPr>
          <p:cNvCxnSpPr>
            <a:cxnSpLocks/>
            <a:stCxn id="65" idx="0"/>
            <a:endCxn id="52" idx="3"/>
          </p:cNvCxnSpPr>
          <p:nvPr/>
        </p:nvCxnSpPr>
        <p:spPr>
          <a:xfrm rot="16200000" flipV="1">
            <a:off x="7546444" y="1950516"/>
            <a:ext cx="198664" cy="941089"/>
          </a:xfrm>
          <a:prstGeom prst="bentConnector2">
            <a:avLst/>
          </a:prstGeom>
          <a:ln w="12700">
            <a:solidFill>
              <a:srgbClr val="009BBF"/>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E4297ADF-311B-48F6-8A65-190E103813AB}"/>
              </a:ext>
            </a:extLst>
          </p:cNvPr>
          <p:cNvCxnSpPr>
            <a:stCxn id="65" idx="2"/>
            <a:endCxn id="54" idx="3"/>
          </p:cNvCxnSpPr>
          <p:nvPr/>
        </p:nvCxnSpPr>
        <p:spPr>
          <a:xfrm rot="5400000">
            <a:off x="7538140" y="3466576"/>
            <a:ext cx="215273" cy="941089"/>
          </a:xfrm>
          <a:prstGeom prst="bentConnector2">
            <a:avLst/>
          </a:prstGeom>
          <a:ln w="12700">
            <a:solidFill>
              <a:srgbClr val="009BBF"/>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567125D4-5535-4D4E-878A-DE83CD18CF3C}"/>
              </a:ext>
            </a:extLst>
          </p:cNvPr>
          <p:cNvSpPr txBox="1">
            <a:spLocks/>
          </p:cNvSpPr>
          <p:nvPr/>
        </p:nvSpPr>
        <p:spPr>
          <a:xfrm>
            <a:off x="7492231" y="3004924"/>
            <a:ext cx="1270359"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prstClr val="white"/>
                </a:solidFill>
                <a:effectLst/>
                <a:uLnTx/>
                <a:uFillTx/>
                <a:latin typeface="Proxima Nova Th" panose="02000506030000020004" pitchFamily="50" charset="0"/>
                <a:ea typeface="+mn-ea"/>
                <a:cs typeface="+mn-cs"/>
              </a:rPr>
              <a:t>ASSET DATA</a:t>
            </a:r>
          </a:p>
        </p:txBody>
      </p:sp>
      <p:pic>
        <p:nvPicPr>
          <p:cNvPr id="71" name="Picture 70">
            <a:extLst>
              <a:ext uri="{FF2B5EF4-FFF2-40B4-BE49-F238E27FC236}">
                <a16:creationId xmlns:a16="http://schemas.microsoft.com/office/drawing/2014/main" id="{6120E9E1-4FCF-4A4B-B14B-F67619648F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61278" y="185373"/>
            <a:ext cx="1106285" cy="277521"/>
          </a:xfrm>
          <a:prstGeom prst="rect">
            <a:avLst/>
          </a:prstGeom>
        </p:spPr>
      </p:pic>
      <p:sp>
        <p:nvSpPr>
          <p:cNvPr id="35" name="TextBox 34">
            <a:extLst>
              <a:ext uri="{FF2B5EF4-FFF2-40B4-BE49-F238E27FC236}">
                <a16:creationId xmlns:a16="http://schemas.microsoft.com/office/drawing/2014/main" id="{C7CF49DB-4ED5-478C-91FE-5F8DCCB1F4C2}"/>
              </a:ext>
            </a:extLst>
          </p:cNvPr>
          <p:cNvSpPr txBox="1">
            <a:spLocks/>
          </p:cNvSpPr>
          <p:nvPr/>
        </p:nvSpPr>
        <p:spPr>
          <a:xfrm>
            <a:off x="5533267" y="3008331"/>
            <a:ext cx="291318" cy="307777"/>
          </a:xfrm>
          <a:prstGeom prst="rect">
            <a:avLst/>
          </a:prstGeom>
          <a:solidFill>
            <a:srgbClr val="D0CECE"/>
          </a:solid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a:ln>
                  <a:noFill/>
                </a:ln>
                <a:solidFill>
                  <a:srgbClr val="009BBF"/>
                </a:solidFill>
                <a:effectLst/>
                <a:uLnTx/>
                <a:uFillTx/>
                <a:latin typeface="Proxima Nova Th" panose="02000506030000020004" pitchFamily="50" charset="0"/>
                <a:ea typeface="+mn-ea"/>
                <a:cs typeface="+mn-cs"/>
              </a:rPr>
              <a:t>+</a:t>
            </a:r>
          </a:p>
        </p:txBody>
      </p:sp>
      <p:sp>
        <p:nvSpPr>
          <p:cNvPr id="38" name="TextBox 37">
            <a:extLst>
              <a:ext uri="{FF2B5EF4-FFF2-40B4-BE49-F238E27FC236}">
                <a16:creationId xmlns:a16="http://schemas.microsoft.com/office/drawing/2014/main" id="{8EBEEE94-B1FC-4034-BF2B-8795D03C05F3}"/>
              </a:ext>
            </a:extLst>
          </p:cNvPr>
          <p:cNvSpPr txBox="1"/>
          <p:nvPr/>
        </p:nvSpPr>
        <p:spPr>
          <a:xfrm>
            <a:off x="1187116" y="828756"/>
            <a:ext cx="676976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3F3F"/>
                </a:solidFill>
                <a:effectLst/>
                <a:uLnTx/>
                <a:uFillTx/>
                <a:latin typeface="Proxima Nova Th" panose="02000506030000020004" pitchFamily="50" charset="0"/>
                <a:ea typeface="+mn-ea"/>
                <a:cs typeface="+mn-cs"/>
              </a:rPr>
              <a:t>Sustainable Service Delivery Model</a:t>
            </a:r>
          </a:p>
        </p:txBody>
      </p:sp>
    </p:spTree>
    <p:extLst>
      <p:ext uri="{BB962C8B-B14F-4D97-AF65-F5344CB8AC3E}">
        <p14:creationId xmlns:p14="http://schemas.microsoft.com/office/powerpoint/2010/main" val="25235254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29761FC-3D7F-4966-A335-CE2B80A37A10}"/>
              </a:ext>
            </a:extLst>
          </p:cNvPr>
          <p:cNvSpPr txBox="1">
            <a:spLocks/>
          </p:cNvSpPr>
          <p:nvPr/>
        </p:nvSpPr>
        <p:spPr>
          <a:xfrm>
            <a:off x="339214" y="-80896"/>
            <a:ext cx="8229602" cy="711081"/>
          </a:xfrm>
          <a:prstGeom prst="rect">
            <a:avLst/>
          </a:prstGeom>
        </p:spPr>
        <p:txBody>
          <a:bodyPr vert="horz" lIns="91436" tIns="45718" rIns="91436" bIns="45718" rtlCol="0" anchor="ctr">
            <a:normAutofit/>
          </a:bodyPr>
          <a:lstStyle>
            <a:lvl1pPr algn="l" defTabSz="685584" rtl="0" eaLnBrk="1" latinLnBrk="0" hangingPunct="1">
              <a:spcBef>
                <a:spcPct val="0"/>
              </a:spcBef>
              <a:buNone/>
              <a:defRPr sz="1799" kern="1200">
                <a:solidFill>
                  <a:schemeClr val="tx1">
                    <a:lumMod val="65000"/>
                    <a:lumOff val="35000"/>
                  </a:schemeClr>
                </a:solidFill>
                <a:latin typeface="+mj-lt"/>
                <a:ea typeface="+mj-ea"/>
                <a:cs typeface="+mj-cs"/>
              </a:defRPr>
            </a:lvl1pPr>
          </a:lstStyle>
          <a:p>
            <a:r>
              <a:rPr lang="en-CA" dirty="0">
                <a:latin typeface="Proxima Nova Th" panose="02000506030000020004" pitchFamily="50" charset="0"/>
              </a:rPr>
              <a:t>Forecasted Asset Replacement Budget</a:t>
            </a:r>
          </a:p>
        </p:txBody>
      </p:sp>
      <p:graphicFrame>
        <p:nvGraphicFramePr>
          <p:cNvPr id="2" name="Table 5">
            <a:extLst>
              <a:ext uri="{FF2B5EF4-FFF2-40B4-BE49-F238E27FC236}">
                <a16:creationId xmlns:a16="http://schemas.microsoft.com/office/drawing/2014/main" id="{1367A0FA-473F-48CD-BA77-AF621DB29533}"/>
              </a:ext>
            </a:extLst>
          </p:cNvPr>
          <p:cNvGraphicFramePr>
            <a:graphicFrameLocks noGrp="1"/>
          </p:cNvGraphicFramePr>
          <p:nvPr>
            <p:extLst>
              <p:ext uri="{D42A27DB-BD31-4B8C-83A1-F6EECF244321}">
                <p14:modId xmlns:p14="http://schemas.microsoft.com/office/powerpoint/2010/main" val="534755658"/>
              </p:ext>
            </p:extLst>
          </p:nvPr>
        </p:nvGraphicFramePr>
        <p:xfrm>
          <a:off x="339215" y="1089900"/>
          <a:ext cx="8465570" cy="4968696"/>
        </p:xfrm>
        <a:graphic>
          <a:graphicData uri="http://schemas.openxmlformats.org/drawingml/2006/table">
            <a:tbl>
              <a:tblPr firstRow="1" bandRow="1">
                <a:tableStyleId>{5C22544A-7EE6-4342-B048-85BDC9FD1C3A}</a:tableStyleId>
              </a:tblPr>
              <a:tblGrid>
                <a:gridCol w="1922722">
                  <a:extLst>
                    <a:ext uri="{9D8B030D-6E8A-4147-A177-3AD203B41FA5}">
                      <a16:colId xmlns:a16="http://schemas.microsoft.com/office/drawing/2014/main" val="3928982583"/>
                    </a:ext>
                  </a:extLst>
                </a:gridCol>
                <a:gridCol w="1463506">
                  <a:extLst>
                    <a:ext uri="{9D8B030D-6E8A-4147-A177-3AD203B41FA5}">
                      <a16:colId xmlns:a16="http://schemas.microsoft.com/office/drawing/2014/main" val="2665690603"/>
                    </a:ext>
                  </a:extLst>
                </a:gridCol>
                <a:gridCol w="1693114">
                  <a:extLst>
                    <a:ext uri="{9D8B030D-6E8A-4147-A177-3AD203B41FA5}">
                      <a16:colId xmlns:a16="http://schemas.microsoft.com/office/drawing/2014/main" val="2788657927"/>
                    </a:ext>
                  </a:extLst>
                </a:gridCol>
                <a:gridCol w="1693114">
                  <a:extLst>
                    <a:ext uri="{9D8B030D-6E8A-4147-A177-3AD203B41FA5}">
                      <a16:colId xmlns:a16="http://schemas.microsoft.com/office/drawing/2014/main" val="806185121"/>
                    </a:ext>
                  </a:extLst>
                </a:gridCol>
                <a:gridCol w="1693114">
                  <a:extLst>
                    <a:ext uri="{9D8B030D-6E8A-4147-A177-3AD203B41FA5}">
                      <a16:colId xmlns:a16="http://schemas.microsoft.com/office/drawing/2014/main" val="3126067904"/>
                    </a:ext>
                  </a:extLst>
                </a:gridCol>
              </a:tblGrid>
              <a:tr h="889855">
                <a:tc>
                  <a:txBody>
                    <a:bodyPr/>
                    <a:lstStyle/>
                    <a:p>
                      <a:r>
                        <a:rPr lang="en-CA" sz="1800" dirty="0">
                          <a:latin typeface="Proxima Nova Th" panose="02000506030000020004" pitchFamily="50" charset="0"/>
                        </a:rPr>
                        <a:t>Category</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CA" sz="1800" dirty="0">
                          <a:latin typeface="Proxima Nova Th" panose="02000506030000020004" pitchFamily="50" charset="0"/>
                        </a:rPr>
                        <a:t>Current Health Score</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CA" sz="1800" dirty="0">
                          <a:latin typeface="Proxima Nova Th" panose="02000506030000020004" pitchFamily="50" charset="0"/>
                        </a:rPr>
                        <a:t>Future </a:t>
                      </a:r>
                      <a:r>
                        <a:rPr lang="en-CA" sz="1800" dirty="0" err="1">
                          <a:latin typeface="Proxima Nova Th" panose="02000506030000020004" pitchFamily="50" charset="0"/>
                        </a:rPr>
                        <a:t>HealthSore</a:t>
                      </a:r>
                      <a:endParaRPr lang="en-CA" sz="1800" dirty="0">
                        <a:latin typeface="Proxima Nova Th" panose="02000506030000020004" pitchFamily="50"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CA" sz="1800" dirty="0">
                          <a:latin typeface="Proxima Nova Th" panose="02000506030000020004" pitchFamily="50" charset="0"/>
                        </a:rPr>
                        <a:t>$</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CA" sz="1800" dirty="0">
                          <a:latin typeface="Proxima Nova Th" panose="02000506030000020004" pitchFamily="50" charset="0"/>
                        </a:rPr>
                        <a:t>Life Cycle</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578325603"/>
                  </a:ext>
                </a:extLst>
              </a:tr>
              <a:tr h="656488">
                <a:tc>
                  <a:txBody>
                    <a:bodyPr/>
                    <a:lstStyle/>
                    <a:p>
                      <a:r>
                        <a:rPr lang="en-CA" sz="1800" dirty="0">
                          <a:latin typeface="Proxima Nova Rg" panose="02000506030000020004" pitchFamily="50" charset="0"/>
                        </a:rPr>
                        <a:t>Buildings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800" dirty="0">
                          <a:latin typeface="Proxima Nova Rg" panose="02000506030000020004" pitchFamily="50" charset="0"/>
                        </a:rPr>
                        <a:t>96%</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800" dirty="0">
                          <a:latin typeface="Proxima Nova Rg" panose="02000506030000020004" pitchFamily="50" charset="0"/>
                        </a:rPr>
                        <a:t>94%</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800" dirty="0">
                          <a:latin typeface="Proxima Nova Rg" panose="02000506030000020004" pitchFamily="50" charset="0"/>
                        </a:rPr>
                        <a:t>$500K</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800" dirty="0">
                          <a:latin typeface="Proxima Nova Rg" panose="02000506030000020004" pitchFamily="50" charset="0"/>
                        </a:rPr>
                        <a:t>$840K</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07914489"/>
                  </a:ext>
                </a:extLst>
              </a:tr>
              <a:tr h="656488">
                <a:tc>
                  <a:txBody>
                    <a:bodyPr/>
                    <a:lstStyle/>
                    <a:p>
                      <a:r>
                        <a:rPr lang="en-CA" sz="1800" dirty="0">
                          <a:latin typeface="Proxima Nova Rg" panose="02000506030000020004" pitchFamily="50" charset="0"/>
                        </a:rPr>
                        <a:t>Drainage</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CA" sz="1800" dirty="0">
                          <a:latin typeface="Proxima Nova Rg" panose="02000506030000020004" pitchFamily="50" charset="0"/>
                        </a:rPr>
                        <a:t>96%</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CA" sz="1800" dirty="0">
                          <a:latin typeface="Proxima Nova Rg" panose="02000506030000020004" pitchFamily="50" charset="0"/>
                        </a:rPr>
                        <a:t>95%</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CA" sz="1800" dirty="0">
                          <a:latin typeface="Proxima Nova Rg" panose="02000506030000020004" pitchFamily="50" charset="0"/>
                        </a:rPr>
                        <a:t>$470K</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CA" sz="1800" dirty="0">
                          <a:latin typeface="Proxima Nova Rg" panose="02000506030000020004" pitchFamily="50" charset="0"/>
                        </a:rPr>
                        <a:t>$590K</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02023545"/>
                  </a:ext>
                </a:extLst>
              </a:tr>
              <a:tr h="656488">
                <a:tc>
                  <a:txBody>
                    <a:bodyPr/>
                    <a:lstStyle/>
                    <a:p>
                      <a:r>
                        <a:rPr lang="en-CA" sz="1800" dirty="0">
                          <a:latin typeface="Proxima Nova Rg" panose="02000506030000020004" pitchFamily="50" charset="0"/>
                        </a:rPr>
                        <a:t>Equipment</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800" dirty="0">
                          <a:latin typeface="Proxima Nova Rg" panose="02000506030000020004" pitchFamily="50" charset="0"/>
                        </a:rPr>
                        <a:t>10%</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800" dirty="0">
                          <a:latin typeface="Proxima Nova Rg" panose="02000506030000020004" pitchFamily="50" charset="0"/>
                        </a:rPr>
                        <a:t>10%</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800" dirty="0">
                          <a:latin typeface="Proxima Nova Rg" panose="02000506030000020004" pitchFamily="50" charset="0"/>
                        </a:rPr>
                        <a:t>$560K</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800" dirty="0">
                          <a:latin typeface="Proxima Nova Rg" panose="02000506030000020004" pitchFamily="50" charset="0"/>
                        </a:rPr>
                        <a:t>$1.1M</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25138370"/>
                  </a:ext>
                </a:extLst>
              </a:tr>
              <a:tr h="771856">
                <a:tc>
                  <a:txBody>
                    <a:bodyPr/>
                    <a:lstStyle/>
                    <a:p>
                      <a:r>
                        <a:rPr lang="en-CA" sz="1800" dirty="0">
                          <a:latin typeface="Proxima Nova Rg" panose="02000506030000020004" pitchFamily="50" charset="0"/>
                        </a:rPr>
                        <a:t>Land Improvements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CA" sz="1800" dirty="0">
                          <a:latin typeface="Proxima Nova Rg" panose="02000506030000020004" pitchFamily="50" charset="0"/>
                        </a:rPr>
                        <a:t>72%</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CA" sz="1800" dirty="0">
                          <a:latin typeface="Proxima Nova Rg" panose="02000506030000020004" pitchFamily="50" charset="0"/>
                        </a:rPr>
                        <a:t>70%</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CA" sz="1800" dirty="0">
                          <a:latin typeface="Proxima Nova Rg" panose="02000506030000020004" pitchFamily="50" charset="0"/>
                        </a:rPr>
                        <a:t>$320K</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CA" sz="1800" dirty="0">
                          <a:latin typeface="Proxima Nova Rg" panose="02000506030000020004" pitchFamily="50" charset="0"/>
                        </a:rPr>
                        <a:t>$330K</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6132249"/>
                  </a:ext>
                </a:extLst>
              </a:tr>
              <a:tr h="656488">
                <a:tc>
                  <a:txBody>
                    <a:bodyPr/>
                    <a:lstStyle/>
                    <a:p>
                      <a:r>
                        <a:rPr lang="en-CA" sz="1800" dirty="0">
                          <a:latin typeface="Proxima Nova Rg" panose="02000506030000020004" pitchFamily="50" charset="0"/>
                        </a:rPr>
                        <a:t>Transportation</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800" dirty="0">
                          <a:latin typeface="Proxima Nova Rg" panose="02000506030000020004" pitchFamily="50" charset="0"/>
                        </a:rPr>
                        <a:t>88%</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800" dirty="0">
                          <a:latin typeface="Proxima Nova Rg" panose="02000506030000020004" pitchFamily="50" charset="0"/>
                        </a:rPr>
                        <a:t>88%</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800" dirty="0">
                          <a:latin typeface="Proxima Nova Rg" panose="02000506030000020004" pitchFamily="50" charset="0"/>
                        </a:rPr>
                        <a:t>$400K</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800" dirty="0">
                          <a:latin typeface="Proxima Nova Rg" panose="02000506030000020004" pitchFamily="50" charset="0"/>
                        </a:rPr>
                        <a:t>$434K</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27105081"/>
                  </a:ext>
                </a:extLst>
              </a:tr>
              <a:tr h="656488">
                <a:tc>
                  <a:txBody>
                    <a:bodyPr/>
                    <a:lstStyle/>
                    <a:p>
                      <a:r>
                        <a:rPr lang="en-CA" sz="1800" dirty="0">
                          <a:latin typeface="Proxima Nova Rg" panose="02000506030000020004" pitchFamily="50" charset="0"/>
                        </a:rPr>
                        <a:t>Total</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CA" sz="1800" dirty="0">
                          <a:latin typeface="Proxima Nova Rg" panose="02000506030000020004" pitchFamily="50" charset="0"/>
                        </a:rPr>
                        <a:t>90%</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CA" sz="1800" dirty="0">
                          <a:latin typeface="Proxima Nova Rg" panose="02000506030000020004" pitchFamily="50" charset="0"/>
                        </a:rPr>
                        <a:t>86%</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CA" sz="1800" dirty="0">
                          <a:latin typeface="Proxima Nova Rg" panose="02000506030000020004" pitchFamily="50" charset="0"/>
                        </a:rPr>
                        <a:t>$2.3M</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CA" sz="1800" dirty="0">
                          <a:latin typeface="Proxima Nova Rg" panose="02000506030000020004" pitchFamily="50" charset="0"/>
                        </a:rPr>
                        <a:t>$3.3M</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21830944"/>
                  </a:ext>
                </a:extLst>
              </a:tr>
            </a:tbl>
          </a:graphicData>
        </a:graphic>
      </p:graphicFrame>
      <p:sp>
        <p:nvSpPr>
          <p:cNvPr id="7" name="Title 1">
            <a:extLst>
              <a:ext uri="{FF2B5EF4-FFF2-40B4-BE49-F238E27FC236}">
                <a16:creationId xmlns:a16="http://schemas.microsoft.com/office/drawing/2014/main" id="{27E112A1-C771-4CD6-9709-76840FC15EF2}"/>
              </a:ext>
            </a:extLst>
          </p:cNvPr>
          <p:cNvSpPr txBox="1">
            <a:spLocks/>
          </p:cNvSpPr>
          <p:nvPr/>
        </p:nvSpPr>
        <p:spPr>
          <a:xfrm>
            <a:off x="339214" y="452415"/>
            <a:ext cx="8229602" cy="711081"/>
          </a:xfrm>
          <a:prstGeom prst="rect">
            <a:avLst/>
          </a:prstGeom>
        </p:spPr>
        <p:txBody>
          <a:bodyPr vert="horz" lIns="91436" tIns="45718" rIns="91436" bIns="45718" rtlCol="0" anchor="ctr">
            <a:normAutofit/>
          </a:bodyPr>
          <a:lstStyle>
            <a:lvl1pPr algn="l" defTabSz="685584" rtl="0" eaLnBrk="1" latinLnBrk="0" hangingPunct="1">
              <a:spcBef>
                <a:spcPct val="0"/>
              </a:spcBef>
              <a:buNone/>
              <a:defRPr sz="1799" kern="1200">
                <a:solidFill>
                  <a:schemeClr val="tx1">
                    <a:lumMod val="65000"/>
                    <a:lumOff val="35000"/>
                  </a:schemeClr>
                </a:solidFill>
                <a:latin typeface="+mj-lt"/>
                <a:ea typeface="+mj-ea"/>
                <a:cs typeface="+mj-cs"/>
              </a:defRPr>
            </a:lvl1pPr>
          </a:lstStyle>
          <a:p>
            <a:r>
              <a:rPr lang="en-CA" b="1" dirty="0">
                <a:latin typeface="Proxima Nova Rg" panose="02000506030000020004" pitchFamily="50" charset="0"/>
              </a:rPr>
              <a:t>Scenario 1: </a:t>
            </a:r>
            <a:r>
              <a:rPr lang="en-CA" dirty="0">
                <a:latin typeface="Proxima Nova Rg" panose="02000506030000020004" pitchFamily="50" charset="0"/>
              </a:rPr>
              <a:t>Consistent </a:t>
            </a:r>
            <a:r>
              <a:rPr lang="en-CA" dirty="0" err="1">
                <a:latin typeface="Proxima Nova Rg" panose="02000506030000020004" pitchFamily="50" charset="0"/>
              </a:rPr>
              <a:t>HealthScore</a:t>
            </a:r>
            <a:endParaRPr lang="en-CA" dirty="0">
              <a:latin typeface="Proxima Nova Rg" panose="02000506030000020004" pitchFamily="50" charset="0"/>
            </a:endParaRPr>
          </a:p>
        </p:txBody>
      </p:sp>
    </p:spTree>
    <p:extLst>
      <p:ext uri="{BB962C8B-B14F-4D97-AF65-F5344CB8AC3E}">
        <p14:creationId xmlns:p14="http://schemas.microsoft.com/office/powerpoint/2010/main" val="19966230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29761FC-3D7F-4966-A335-CE2B80A37A10}"/>
              </a:ext>
            </a:extLst>
          </p:cNvPr>
          <p:cNvSpPr txBox="1">
            <a:spLocks/>
          </p:cNvSpPr>
          <p:nvPr/>
        </p:nvSpPr>
        <p:spPr>
          <a:xfrm>
            <a:off x="339214" y="-80896"/>
            <a:ext cx="8229602" cy="711081"/>
          </a:xfrm>
          <a:prstGeom prst="rect">
            <a:avLst/>
          </a:prstGeom>
        </p:spPr>
        <p:txBody>
          <a:bodyPr vert="horz" lIns="91436" tIns="45718" rIns="91436" bIns="45718" rtlCol="0" anchor="ctr">
            <a:normAutofit/>
          </a:bodyPr>
          <a:lstStyle>
            <a:lvl1pPr algn="l" defTabSz="685584" rtl="0" eaLnBrk="1" latinLnBrk="0" hangingPunct="1">
              <a:spcBef>
                <a:spcPct val="0"/>
              </a:spcBef>
              <a:buNone/>
              <a:defRPr sz="1799" kern="1200">
                <a:solidFill>
                  <a:schemeClr val="tx1">
                    <a:lumMod val="65000"/>
                    <a:lumOff val="35000"/>
                  </a:schemeClr>
                </a:solidFill>
                <a:latin typeface="+mj-lt"/>
                <a:ea typeface="+mj-ea"/>
                <a:cs typeface="+mj-cs"/>
              </a:defRPr>
            </a:lvl1pPr>
          </a:lstStyle>
          <a:p>
            <a:r>
              <a:rPr lang="en-CA" dirty="0">
                <a:latin typeface="Proxima Nova Th" panose="02000506030000020004" pitchFamily="50" charset="0"/>
              </a:rPr>
              <a:t>Forecasted Asset Replacement Budget</a:t>
            </a:r>
          </a:p>
        </p:txBody>
      </p:sp>
      <p:graphicFrame>
        <p:nvGraphicFramePr>
          <p:cNvPr id="2" name="Table 5">
            <a:extLst>
              <a:ext uri="{FF2B5EF4-FFF2-40B4-BE49-F238E27FC236}">
                <a16:creationId xmlns:a16="http://schemas.microsoft.com/office/drawing/2014/main" id="{1367A0FA-473F-48CD-BA77-AF621DB29533}"/>
              </a:ext>
            </a:extLst>
          </p:cNvPr>
          <p:cNvGraphicFramePr>
            <a:graphicFrameLocks noGrp="1"/>
          </p:cNvGraphicFramePr>
          <p:nvPr>
            <p:extLst>
              <p:ext uri="{D42A27DB-BD31-4B8C-83A1-F6EECF244321}">
                <p14:modId xmlns:p14="http://schemas.microsoft.com/office/powerpoint/2010/main" val="1629766783"/>
              </p:ext>
            </p:extLst>
          </p:nvPr>
        </p:nvGraphicFramePr>
        <p:xfrm>
          <a:off x="339215" y="1089900"/>
          <a:ext cx="8465570" cy="4945547"/>
        </p:xfrm>
        <a:graphic>
          <a:graphicData uri="http://schemas.openxmlformats.org/drawingml/2006/table">
            <a:tbl>
              <a:tblPr firstRow="1" bandRow="1">
                <a:tableStyleId>{5C22544A-7EE6-4342-B048-85BDC9FD1C3A}</a:tableStyleId>
              </a:tblPr>
              <a:tblGrid>
                <a:gridCol w="1922722">
                  <a:extLst>
                    <a:ext uri="{9D8B030D-6E8A-4147-A177-3AD203B41FA5}">
                      <a16:colId xmlns:a16="http://schemas.microsoft.com/office/drawing/2014/main" val="3928982583"/>
                    </a:ext>
                  </a:extLst>
                </a:gridCol>
                <a:gridCol w="1463506">
                  <a:extLst>
                    <a:ext uri="{9D8B030D-6E8A-4147-A177-3AD203B41FA5}">
                      <a16:colId xmlns:a16="http://schemas.microsoft.com/office/drawing/2014/main" val="2665690603"/>
                    </a:ext>
                  </a:extLst>
                </a:gridCol>
                <a:gridCol w="1693114">
                  <a:extLst>
                    <a:ext uri="{9D8B030D-6E8A-4147-A177-3AD203B41FA5}">
                      <a16:colId xmlns:a16="http://schemas.microsoft.com/office/drawing/2014/main" val="2788657927"/>
                    </a:ext>
                  </a:extLst>
                </a:gridCol>
                <a:gridCol w="1693114">
                  <a:extLst>
                    <a:ext uri="{9D8B030D-6E8A-4147-A177-3AD203B41FA5}">
                      <a16:colId xmlns:a16="http://schemas.microsoft.com/office/drawing/2014/main" val="806185121"/>
                    </a:ext>
                  </a:extLst>
                </a:gridCol>
                <a:gridCol w="1693114">
                  <a:extLst>
                    <a:ext uri="{9D8B030D-6E8A-4147-A177-3AD203B41FA5}">
                      <a16:colId xmlns:a16="http://schemas.microsoft.com/office/drawing/2014/main" val="3126067904"/>
                    </a:ext>
                  </a:extLst>
                </a:gridCol>
              </a:tblGrid>
              <a:tr h="889855">
                <a:tc>
                  <a:txBody>
                    <a:bodyPr/>
                    <a:lstStyle/>
                    <a:p>
                      <a:r>
                        <a:rPr lang="en-CA" sz="1800" dirty="0">
                          <a:latin typeface="Proxima Nova Th" panose="02000506030000020004" pitchFamily="50" charset="0"/>
                        </a:rPr>
                        <a:t>Category</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70C0"/>
                    </a:solidFill>
                  </a:tcPr>
                </a:tc>
                <a:tc>
                  <a:txBody>
                    <a:bodyPr/>
                    <a:lstStyle/>
                    <a:p>
                      <a:r>
                        <a:rPr lang="en-CA" sz="1800" dirty="0">
                          <a:latin typeface="Proxima Nova Th" panose="02000506030000020004" pitchFamily="50" charset="0"/>
                        </a:rPr>
                        <a:t>Current Health Score</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70C0"/>
                    </a:solidFill>
                  </a:tcPr>
                </a:tc>
                <a:tc>
                  <a:txBody>
                    <a:bodyPr/>
                    <a:lstStyle/>
                    <a:p>
                      <a:r>
                        <a:rPr lang="en-CA" sz="1800" dirty="0">
                          <a:latin typeface="Proxima Nova Th" panose="02000506030000020004" pitchFamily="50" charset="0"/>
                        </a:rPr>
                        <a:t>Future </a:t>
                      </a:r>
                      <a:r>
                        <a:rPr lang="en-CA" sz="1800" dirty="0" err="1">
                          <a:latin typeface="Proxima Nova Th" panose="02000506030000020004" pitchFamily="50" charset="0"/>
                        </a:rPr>
                        <a:t>HealthSore</a:t>
                      </a:r>
                      <a:endParaRPr lang="en-CA" sz="1800" dirty="0">
                        <a:latin typeface="Proxima Nova Th" panose="02000506030000020004" pitchFamily="50"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70C0"/>
                    </a:solidFill>
                  </a:tcPr>
                </a:tc>
                <a:tc>
                  <a:txBody>
                    <a:bodyPr/>
                    <a:lstStyle/>
                    <a:p>
                      <a:r>
                        <a:rPr lang="en-CA" sz="1800" dirty="0">
                          <a:latin typeface="Proxima Nova Th" panose="02000506030000020004" pitchFamily="50" charset="0"/>
                        </a:rPr>
                        <a:t>$</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70C0"/>
                    </a:solidFill>
                  </a:tcPr>
                </a:tc>
                <a:tc>
                  <a:txBody>
                    <a:bodyPr/>
                    <a:lstStyle/>
                    <a:p>
                      <a:r>
                        <a:rPr lang="en-CA" sz="1800" dirty="0">
                          <a:latin typeface="Proxima Nova Th" panose="02000506030000020004" pitchFamily="50" charset="0"/>
                        </a:rPr>
                        <a:t>Life Cycle</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0070C0"/>
                    </a:solidFill>
                  </a:tcPr>
                </a:tc>
                <a:extLst>
                  <a:ext uri="{0D108BD9-81ED-4DB2-BD59-A6C34878D82A}">
                    <a16:rowId xmlns:a16="http://schemas.microsoft.com/office/drawing/2014/main" val="2578325603"/>
                  </a:ext>
                </a:extLst>
              </a:tr>
              <a:tr h="656488">
                <a:tc>
                  <a:txBody>
                    <a:bodyPr/>
                    <a:lstStyle/>
                    <a:p>
                      <a:r>
                        <a:rPr lang="en-CA" sz="1800" dirty="0">
                          <a:latin typeface="Proxima Nova Rg" panose="02000506030000020004" pitchFamily="50" charset="0"/>
                        </a:rPr>
                        <a:t>Buildings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800" dirty="0">
                          <a:latin typeface="Proxima Nova Rg" panose="02000506030000020004" pitchFamily="50" charset="0"/>
                        </a:rPr>
                        <a:t>96%</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800" dirty="0">
                          <a:latin typeface="Proxima Nova Rg" panose="02000506030000020004" pitchFamily="50" charset="0"/>
                        </a:rPr>
                        <a:t>79%</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800" dirty="0">
                          <a:latin typeface="Proxima Nova Rg" panose="02000506030000020004" pitchFamily="50" charset="0"/>
                        </a:rPr>
                        <a:t>$305K</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800" dirty="0">
                          <a:latin typeface="Proxima Nova Rg" panose="02000506030000020004" pitchFamily="50" charset="0"/>
                        </a:rPr>
                        <a:t>$840K</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07914489"/>
                  </a:ext>
                </a:extLst>
              </a:tr>
              <a:tr h="656488">
                <a:tc>
                  <a:txBody>
                    <a:bodyPr/>
                    <a:lstStyle/>
                    <a:p>
                      <a:r>
                        <a:rPr lang="en-CA" sz="1800" dirty="0">
                          <a:latin typeface="Proxima Nova Rg" panose="02000506030000020004" pitchFamily="50" charset="0"/>
                        </a:rPr>
                        <a:t>Drainage</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CA" sz="1800" dirty="0">
                          <a:latin typeface="Proxima Nova Rg" panose="02000506030000020004" pitchFamily="50" charset="0"/>
                        </a:rPr>
                        <a:t>96%</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CA" sz="1800" dirty="0">
                          <a:latin typeface="Proxima Nova Rg" panose="02000506030000020004" pitchFamily="50" charset="0"/>
                        </a:rPr>
                        <a:t>90%</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CA" sz="1800" dirty="0">
                          <a:latin typeface="Proxima Nova Rg" panose="02000506030000020004" pitchFamily="50" charset="0"/>
                        </a:rPr>
                        <a:t>$290K</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CA" sz="1800" dirty="0">
                          <a:latin typeface="Proxima Nova Rg" panose="02000506030000020004" pitchFamily="50" charset="0"/>
                        </a:rPr>
                        <a:t>$590K</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02023545"/>
                  </a:ext>
                </a:extLst>
              </a:tr>
              <a:tr h="656488">
                <a:tc>
                  <a:txBody>
                    <a:bodyPr/>
                    <a:lstStyle/>
                    <a:p>
                      <a:r>
                        <a:rPr lang="en-CA" sz="1800" dirty="0">
                          <a:latin typeface="Proxima Nova Rg" panose="02000506030000020004" pitchFamily="50" charset="0"/>
                        </a:rPr>
                        <a:t>Equipment</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800" dirty="0">
                          <a:latin typeface="Proxima Nova Rg" panose="02000506030000020004" pitchFamily="50" charset="0"/>
                        </a:rPr>
                        <a:t>10%</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800" dirty="0">
                          <a:latin typeface="Proxima Nova Rg" panose="02000506030000020004" pitchFamily="50" charset="0"/>
                        </a:rPr>
                        <a:t>10%</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800" dirty="0">
                          <a:latin typeface="Proxima Nova Rg" panose="02000506030000020004" pitchFamily="50" charset="0"/>
                        </a:rPr>
                        <a:t>$500K</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800" dirty="0">
                          <a:latin typeface="Proxima Nova Rg" panose="02000506030000020004" pitchFamily="50" charset="0"/>
                        </a:rPr>
                        <a:t>$1.1M</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25138370"/>
                  </a:ext>
                </a:extLst>
              </a:tr>
              <a:tr h="748707">
                <a:tc>
                  <a:txBody>
                    <a:bodyPr/>
                    <a:lstStyle/>
                    <a:p>
                      <a:r>
                        <a:rPr lang="en-CA" sz="1800" dirty="0">
                          <a:latin typeface="Proxima Nova Rg" panose="02000506030000020004" pitchFamily="50" charset="0"/>
                        </a:rPr>
                        <a:t>Land Improvements</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CA" sz="1800" dirty="0">
                          <a:latin typeface="Proxima Nova Rg" panose="02000506030000020004" pitchFamily="50" charset="0"/>
                        </a:rPr>
                        <a:t>72%</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CA" sz="1800" dirty="0">
                          <a:latin typeface="Proxima Nova Rg" panose="02000506030000020004" pitchFamily="50" charset="0"/>
                        </a:rPr>
                        <a:t>37%</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CA" sz="1800" dirty="0">
                          <a:latin typeface="Proxima Nova Rg" panose="02000506030000020004" pitchFamily="50" charset="0"/>
                        </a:rPr>
                        <a:t>$280K</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CA" sz="1800" dirty="0">
                          <a:latin typeface="Proxima Nova Rg" panose="02000506030000020004" pitchFamily="50" charset="0"/>
                        </a:rPr>
                        <a:t>$330K</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6132249"/>
                  </a:ext>
                </a:extLst>
              </a:tr>
              <a:tr h="656488">
                <a:tc>
                  <a:txBody>
                    <a:bodyPr/>
                    <a:lstStyle/>
                    <a:p>
                      <a:r>
                        <a:rPr lang="en-CA" sz="1800" dirty="0">
                          <a:latin typeface="Proxima Nova Rg" panose="02000506030000020004" pitchFamily="50" charset="0"/>
                        </a:rPr>
                        <a:t>Transportation</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800" dirty="0">
                          <a:latin typeface="Proxima Nova Rg" panose="02000506030000020004" pitchFamily="50" charset="0"/>
                        </a:rPr>
                        <a:t>88%</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800" dirty="0">
                          <a:latin typeface="Proxima Nova Rg" panose="02000506030000020004" pitchFamily="50" charset="0"/>
                        </a:rPr>
                        <a:t>60%</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800" dirty="0">
                          <a:latin typeface="Proxima Nova Rg" panose="02000506030000020004" pitchFamily="50" charset="0"/>
                        </a:rPr>
                        <a:t>$335K</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r>
                        <a:rPr lang="en-CA" sz="1800" dirty="0">
                          <a:latin typeface="Proxima Nova Rg" panose="02000506030000020004" pitchFamily="50" charset="0"/>
                        </a:rPr>
                        <a:t>$434K</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27105081"/>
                  </a:ext>
                </a:extLst>
              </a:tr>
              <a:tr h="656488">
                <a:tc>
                  <a:txBody>
                    <a:bodyPr/>
                    <a:lstStyle/>
                    <a:p>
                      <a:r>
                        <a:rPr lang="en-CA" sz="1800" dirty="0">
                          <a:latin typeface="Proxima Nova Rg" panose="02000506030000020004" pitchFamily="50" charset="0"/>
                        </a:rPr>
                        <a:t>Total</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CA" sz="1800" dirty="0">
                          <a:latin typeface="Proxima Nova Rg" panose="02000506030000020004" pitchFamily="50" charset="0"/>
                        </a:rPr>
                        <a:t>90%</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CA" sz="1800" dirty="0">
                          <a:latin typeface="Proxima Nova Rg" panose="02000506030000020004" pitchFamily="50" charset="0"/>
                        </a:rPr>
                        <a:t>72%</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CA" sz="1800" dirty="0">
                          <a:latin typeface="Proxima Nova Rg" panose="02000506030000020004" pitchFamily="50" charset="0"/>
                        </a:rPr>
                        <a:t>$1.7M</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CA" sz="1800" dirty="0">
                          <a:latin typeface="Proxima Nova Rg" panose="02000506030000020004" pitchFamily="50" charset="0"/>
                        </a:rPr>
                        <a:t>$3.3M</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21830944"/>
                  </a:ext>
                </a:extLst>
              </a:tr>
            </a:tbl>
          </a:graphicData>
        </a:graphic>
      </p:graphicFrame>
      <p:sp>
        <p:nvSpPr>
          <p:cNvPr id="7" name="Title 1">
            <a:extLst>
              <a:ext uri="{FF2B5EF4-FFF2-40B4-BE49-F238E27FC236}">
                <a16:creationId xmlns:a16="http://schemas.microsoft.com/office/drawing/2014/main" id="{27E112A1-C771-4CD6-9709-76840FC15EF2}"/>
              </a:ext>
            </a:extLst>
          </p:cNvPr>
          <p:cNvSpPr txBox="1">
            <a:spLocks/>
          </p:cNvSpPr>
          <p:nvPr/>
        </p:nvSpPr>
        <p:spPr>
          <a:xfrm>
            <a:off x="339214" y="452415"/>
            <a:ext cx="8229602" cy="711081"/>
          </a:xfrm>
          <a:prstGeom prst="rect">
            <a:avLst/>
          </a:prstGeom>
        </p:spPr>
        <p:txBody>
          <a:bodyPr vert="horz" lIns="91436" tIns="45718" rIns="91436" bIns="45718" rtlCol="0" anchor="ctr">
            <a:normAutofit/>
          </a:bodyPr>
          <a:lstStyle>
            <a:lvl1pPr algn="l" defTabSz="685584" rtl="0" eaLnBrk="1" latinLnBrk="0" hangingPunct="1">
              <a:spcBef>
                <a:spcPct val="0"/>
              </a:spcBef>
              <a:buNone/>
              <a:defRPr sz="1799" kern="1200">
                <a:solidFill>
                  <a:schemeClr val="tx1">
                    <a:lumMod val="65000"/>
                    <a:lumOff val="35000"/>
                  </a:schemeClr>
                </a:solidFill>
                <a:latin typeface="+mj-lt"/>
                <a:ea typeface="+mj-ea"/>
                <a:cs typeface="+mj-cs"/>
              </a:defRPr>
            </a:lvl1pPr>
          </a:lstStyle>
          <a:p>
            <a:r>
              <a:rPr lang="en-CA" b="1" dirty="0">
                <a:latin typeface="Proxima Nova Rg" panose="02000506030000020004" pitchFamily="50" charset="0"/>
              </a:rPr>
              <a:t>Scenario 1: </a:t>
            </a:r>
            <a:r>
              <a:rPr lang="en-CA" dirty="0">
                <a:latin typeface="Proxima Nova Rg" panose="02000506030000020004" pitchFamily="50" charset="0"/>
              </a:rPr>
              <a:t>Reduce </a:t>
            </a:r>
            <a:r>
              <a:rPr lang="en-CA" dirty="0" err="1">
                <a:latin typeface="Proxima Nova Rg" panose="02000506030000020004" pitchFamily="50" charset="0"/>
              </a:rPr>
              <a:t>HealthScore</a:t>
            </a:r>
            <a:endParaRPr lang="en-CA" dirty="0">
              <a:latin typeface="Proxima Nova Rg" panose="02000506030000020004" pitchFamily="50" charset="0"/>
            </a:endParaRPr>
          </a:p>
        </p:txBody>
      </p:sp>
    </p:spTree>
    <p:extLst>
      <p:ext uri="{BB962C8B-B14F-4D97-AF65-F5344CB8AC3E}">
        <p14:creationId xmlns:p14="http://schemas.microsoft.com/office/powerpoint/2010/main" val="581418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8"/>
        <p:cNvGrpSpPr/>
        <p:nvPr/>
      </p:nvGrpSpPr>
      <p:grpSpPr>
        <a:xfrm>
          <a:off x="0" y="0"/>
          <a:ext cx="0" cy="0"/>
          <a:chOff x="0" y="0"/>
          <a:chExt cx="0" cy="0"/>
        </a:xfrm>
      </p:grpSpPr>
      <p:pic>
        <p:nvPicPr>
          <p:cNvPr id="5" name="Picture 4">
            <a:extLst>
              <a:ext uri="{FF2B5EF4-FFF2-40B4-BE49-F238E27FC236}">
                <a16:creationId xmlns:a16="http://schemas.microsoft.com/office/drawing/2014/main" id="{A2D0D38A-DE9C-4D33-AAC9-938E08F10CB0}"/>
              </a:ext>
            </a:extLst>
          </p:cNvPr>
          <p:cNvPicPr>
            <a:picLocks noChangeAspect="1"/>
          </p:cNvPicPr>
          <p:nvPr/>
        </p:nvPicPr>
        <p:blipFill>
          <a:blip r:embed="rId3">
            <a:duotone>
              <a:schemeClr val="bg2">
                <a:shade val="45000"/>
                <a:satMod val="135000"/>
              </a:schemeClr>
              <a:prstClr val="white"/>
            </a:duotone>
          </a:blip>
          <a:stretch>
            <a:fillRect/>
          </a:stretch>
        </p:blipFill>
        <p:spPr>
          <a:xfrm>
            <a:off x="0" y="0"/>
            <a:ext cx="9144000" cy="6857999"/>
          </a:xfrm>
          <a:prstGeom prst="rect">
            <a:avLst/>
          </a:prstGeom>
        </p:spPr>
      </p:pic>
      <p:grpSp>
        <p:nvGrpSpPr>
          <p:cNvPr id="6" name="Group 5">
            <a:extLst>
              <a:ext uri="{FF2B5EF4-FFF2-40B4-BE49-F238E27FC236}">
                <a16:creationId xmlns:a16="http://schemas.microsoft.com/office/drawing/2014/main" id="{F52FCC63-76F1-A24E-BA1E-2AC6A30E0550}"/>
              </a:ext>
            </a:extLst>
          </p:cNvPr>
          <p:cNvGrpSpPr/>
          <p:nvPr/>
        </p:nvGrpSpPr>
        <p:grpSpPr>
          <a:xfrm>
            <a:off x="2077039" y="1344767"/>
            <a:ext cx="4989922" cy="2616101"/>
            <a:chOff x="1786841" y="1214896"/>
            <a:chExt cx="4989922" cy="2616101"/>
          </a:xfrm>
        </p:grpSpPr>
        <p:sp>
          <p:nvSpPr>
            <p:cNvPr id="7" name="TextBox 6">
              <a:extLst>
                <a:ext uri="{FF2B5EF4-FFF2-40B4-BE49-F238E27FC236}">
                  <a16:creationId xmlns:a16="http://schemas.microsoft.com/office/drawing/2014/main" id="{B17CBBE0-469C-9443-83FB-76A4B0F07F52}"/>
                </a:ext>
              </a:extLst>
            </p:cNvPr>
            <p:cNvSpPr txBox="1"/>
            <p:nvPr/>
          </p:nvSpPr>
          <p:spPr>
            <a:xfrm>
              <a:off x="1786841" y="1214896"/>
              <a:ext cx="4055735" cy="369332"/>
            </a:xfrm>
            <a:prstGeom prst="rect">
              <a:avLst/>
            </a:prstGeom>
            <a:noFill/>
          </p:spPr>
          <p:txBody>
            <a:bodyPr wrap="square" rtlCol="0" anchor="t">
              <a:spAutoFit/>
            </a:bodyPr>
            <a:lstStyle/>
            <a:p>
              <a:pPr defTabSz="914378">
                <a:buClr>
                  <a:srgbClr val="000000"/>
                </a:buClr>
              </a:pPr>
              <a:r>
                <a:rPr lang="en-US" kern="0" dirty="0">
                  <a:solidFill>
                    <a:srgbClr val="3F3F3F">
                      <a:lumMod val="60000"/>
                      <a:lumOff val="40000"/>
                    </a:srgbClr>
                  </a:solidFill>
                  <a:latin typeface="Proxima Nova Rg" panose="02000506030000020004" pitchFamily="50" charset="0"/>
                  <a:cs typeface="Arial"/>
                  <a:sym typeface="Arial"/>
                </a:rPr>
                <a:t>Challenges</a:t>
              </a:r>
            </a:p>
          </p:txBody>
        </p:sp>
        <p:sp>
          <p:nvSpPr>
            <p:cNvPr id="8" name="TextBox 7">
              <a:extLst>
                <a:ext uri="{FF2B5EF4-FFF2-40B4-BE49-F238E27FC236}">
                  <a16:creationId xmlns:a16="http://schemas.microsoft.com/office/drawing/2014/main" id="{C36312D0-8762-D54E-9344-D3C71129D008}"/>
                </a:ext>
              </a:extLst>
            </p:cNvPr>
            <p:cNvSpPr txBox="1"/>
            <p:nvPr/>
          </p:nvSpPr>
          <p:spPr>
            <a:xfrm>
              <a:off x="1787163" y="1584228"/>
              <a:ext cx="498960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378">
                <a:buClr>
                  <a:srgbClr val="000000"/>
                </a:buClr>
              </a:pPr>
              <a:r>
                <a:rPr lang="en-US" sz="3500" kern="0" dirty="0">
                  <a:solidFill>
                    <a:srgbClr val="019BBF"/>
                  </a:solidFill>
                  <a:latin typeface="Proxima Nova Th" panose="02000506030000020004" pitchFamily="50" charset="0"/>
                  <a:ea typeface="Source Sans Pro Black"/>
                  <a:cs typeface="Arial"/>
                  <a:sym typeface="Arial"/>
                </a:rPr>
                <a:t>Difficult To Show Trade-off’s B/W Risk, Level Of Service &amp; Funding Levels</a:t>
              </a:r>
            </a:p>
          </p:txBody>
        </p:sp>
      </p:grpSp>
      <p:pic>
        <p:nvPicPr>
          <p:cNvPr id="9" name="Picture 8">
            <a:extLst>
              <a:ext uri="{FF2B5EF4-FFF2-40B4-BE49-F238E27FC236}">
                <a16:creationId xmlns:a16="http://schemas.microsoft.com/office/drawing/2014/main" id="{B24824A5-DB37-4E9C-836C-CCFB5A29E6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68849" y="6239095"/>
            <a:ext cx="1933246" cy="484973"/>
          </a:xfrm>
          <a:prstGeom prst="rect">
            <a:avLst/>
          </a:prstGeom>
        </p:spPr>
      </p:pic>
    </p:spTree>
    <p:extLst>
      <p:ext uri="{BB962C8B-B14F-4D97-AF65-F5344CB8AC3E}">
        <p14:creationId xmlns:p14="http://schemas.microsoft.com/office/powerpoint/2010/main" val="1977358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8"/>
        <p:cNvGrpSpPr/>
        <p:nvPr/>
      </p:nvGrpSpPr>
      <p:grpSpPr>
        <a:xfrm>
          <a:off x="0" y="0"/>
          <a:ext cx="0" cy="0"/>
          <a:chOff x="0" y="0"/>
          <a:chExt cx="0" cy="0"/>
        </a:xfrm>
      </p:grpSpPr>
      <p:grpSp>
        <p:nvGrpSpPr>
          <p:cNvPr id="5" name="Group 4">
            <a:extLst>
              <a:ext uri="{FF2B5EF4-FFF2-40B4-BE49-F238E27FC236}">
                <a16:creationId xmlns:a16="http://schemas.microsoft.com/office/drawing/2014/main" id="{F2A02D80-6141-1647-8E36-6D5F00692E90}"/>
              </a:ext>
            </a:extLst>
          </p:cNvPr>
          <p:cNvGrpSpPr/>
          <p:nvPr/>
        </p:nvGrpSpPr>
        <p:grpSpPr>
          <a:xfrm>
            <a:off x="2077360" y="2390254"/>
            <a:ext cx="4989280" cy="2077492"/>
            <a:chOff x="1787161" y="1214896"/>
            <a:chExt cx="4989280" cy="2077492"/>
          </a:xfrm>
        </p:grpSpPr>
        <p:sp>
          <p:nvSpPr>
            <p:cNvPr id="6" name="TextBox 5">
              <a:extLst>
                <a:ext uri="{FF2B5EF4-FFF2-40B4-BE49-F238E27FC236}">
                  <a16:creationId xmlns:a16="http://schemas.microsoft.com/office/drawing/2014/main" id="{263687B7-1369-CF4A-83AB-1E74EB0F54FB}"/>
                </a:ext>
              </a:extLst>
            </p:cNvPr>
            <p:cNvSpPr txBox="1"/>
            <p:nvPr/>
          </p:nvSpPr>
          <p:spPr>
            <a:xfrm>
              <a:off x="1787161" y="1214896"/>
              <a:ext cx="4055735" cy="369332"/>
            </a:xfrm>
            <a:prstGeom prst="rect">
              <a:avLst/>
            </a:prstGeom>
            <a:noFill/>
          </p:spPr>
          <p:txBody>
            <a:bodyPr wrap="square" rtlCol="0" anchor="t">
              <a:spAutoFit/>
            </a:bodyPr>
            <a:lstStyle/>
            <a:p>
              <a:pPr defTabSz="914378">
                <a:buClr>
                  <a:srgbClr val="000000"/>
                </a:buClr>
              </a:pPr>
              <a:r>
                <a:rPr lang="en-US" kern="0" dirty="0">
                  <a:solidFill>
                    <a:srgbClr val="3F3F3F">
                      <a:lumMod val="60000"/>
                      <a:lumOff val="40000"/>
                    </a:srgbClr>
                  </a:solidFill>
                  <a:latin typeface="Proxima Nova Rg" panose="02000506030000020004" pitchFamily="50" charset="0"/>
                  <a:cs typeface="Arial"/>
                  <a:sym typeface="Arial"/>
                </a:rPr>
                <a:t>Challenges</a:t>
              </a:r>
            </a:p>
          </p:txBody>
        </p:sp>
        <p:sp>
          <p:nvSpPr>
            <p:cNvPr id="7" name="TextBox 6">
              <a:extLst>
                <a:ext uri="{FF2B5EF4-FFF2-40B4-BE49-F238E27FC236}">
                  <a16:creationId xmlns:a16="http://schemas.microsoft.com/office/drawing/2014/main" id="{A9D95F9D-7FCE-0744-8922-C91A61C44A04}"/>
                </a:ext>
              </a:extLst>
            </p:cNvPr>
            <p:cNvSpPr txBox="1"/>
            <p:nvPr/>
          </p:nvSpPr>
          <p:spPr>
            <a:xfrm>
              <a:off x="1787163" y="1584228"/>
              <a:ext cx="4989278" cy="17081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378">
                <a:buClr>
                  <a:srgbClr val="000000"/>
                </a:buClr>
              </a:pPr>
              <a:r>
                <a:rPr lang="en-US" sz="3500" kern="0" dirty="0">
                  <a:solidFill>
                    <a:srgbClr val="019BBF"/>
                  </a:solidFill>
                  <a:latin typeface="Proxima Nova Th" panose="02000506030000020004" pitchFamily="50" charset="0"/>
                  <a:ea typeface="Source Sans Pro Black"/>
                  <a:cs typeface="Arial"/>
                  <a:sym typeface="Arial"/>
                </a:rPr>
                <a:t>Councils Are Not Compelled to Think Long Term</a:t>
              </a:r>
            </a:p>
          </p:txBody>
        </p:sp>
      </p:grpSp>
    </p:spTree>
    <p:extLst>
      <p:ext uri="{BB962C8B-B14F-4D97-AF65-F5344CB8AC3E}">
        <p14:creationId xmlns:p14="http://schemas.microsoft.com/office/powerpoint/2010/main" val="2193520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8"/>
        <p:cNvGrpSpPr/>
        <p:nvPr/>
      </p:nvGrpSpPr>
      <p:grpSpPr>
        <a:xfrm>
          <a:off x="0" y="0"/>
          <a:ext cx="0" cy="0"/>
          <a:chOff x="0" y="0"/>
          <a:chExt cx="0" cy="0"/>
        </a:xfrm>
      </p:grpSpPr>
      <p:pic>
        <p:nvPicPr>
          <p:cNvPr id="10" name="Picture 9">
            <a:extLst>
              <a:ext uri="{FF2B5EF4-FFF2-40B4-BE49-F238E27FC236}">
                <a16:creationId xmlns:a16="http://schemas.microsoft.com/office/drawing/2014/main" id="{D77119AF-D8A9-4B28-BD49-1D7D57278805}"/>
              </a:ext>
            </a:extLst>
          </p:cNvPr>
          <p:cNvPicPr>
            <a:picLocks noChangeAspect="1"/>
          </p:cNvPicPr>
          <p:nvPr/>
        </p:nvPicPr>
        <p:blipFill>
          <a:blip r:embed="rId3">
            <a:duotone>
              <a:schemeClr val="bg2">
                <a:shade val="45000"/>
                <a:satMod val="135000"/>
              </a:schemeClr>
              <a:prstClr val="white"/>
            </a:duotone>
          </a:blip>
          <a:stretch>
            <a:fillRect/>
          </a:stretch>
        </p:blipFill>
        <p:spPr>
          <a:xfrm>
            <a:off x="0" y="0"/>
            <a:ext cx="9144000" cy="6857999"/>
          </a:xfrm>
          <a:prstGeom prst="rect">
            <a:avLst/>
          </a:prstGeom>
        </p:spPr>
      </p:pic>
      <p:sp>
        <p:nvSpPr>
          <p:cNvPr id="8" name="AutoShape 2" descr="Related image">
            <a:extLst>
              <a:ext uri="{FF2B5EF4-FFF2-40B4-BE49-F238E27FC236}">
                <a16:creationId xmlns:a16="http://schemas.microsoft.com/office/drawing/2014/main" id="{62ECC30D-8253-48EE-B9BD-042AE1FCCBC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8">
              <a:buClr>
                <a:srgbClr val="000000"/>
              </a:buClr>
            </a:pPr>
            <a:endParaRPr lang="en-PH" sz="1400" kern="0">
              <a:solidFill>
                <a:srgbClr val="000000"/>
              </a:solidFill>
              <a:latin typeface="Arial"/>
              <a:cs typeface="Arial"/>
              <a:sym typeface="Arial"/>
            </a:endParaRPr>
          </a:p>
        </p:txBody>
      </p:sp>
      <p:grpSp>
        <p:nvGrpSpPr>
          <p:cNvPr id="6" name="Group 5">
            <a:extLst>
              <a:ext uri="{FF2B5EF4-FFF2-40B4-BE49-F238E27FC236}">
                <a16:creationId xmlns:a16="http://schemas.microsoft.com/office/drawing/2014/main" id="{C51F2935-B905-8E40-B806-3010D1FBD005}"/>
              </a:ext>
            </a:extLst>
          </p:cNvPr>
          <p:cNvGrpSpPr/>
          <p:nvPr/>
        </p:nvGrpSpPr>
        <p:grpSpPr>
          <a:xfrm>
            <a:off x="2077200" y="2686861"/>
            <a:ext cx="4989600" cy="1484278"/>
            <a:chOff x="1797553" y="1269501"/>
            <a:chExt cx="4989600" cy="1484278"/>
          </a:xfrm>
        </p:grpSpPr>
        <p:sp>
          <p:nvSpPr>
            <p:cNvPr id="7" name="TextBox 6">
              <a:extLst>
                <a:ext uri="{FF2B5EF4-FFF2-40B4-BE49-F238E27FC236}">
                  <a16:creationId xmlns:a16="http://schemas.microsoft.com/office/drawing/2014/main" id="{DC695F35-55C3-8449-84DA-1E8129AD4F42}"/>
                </a:ext>
              </a:extLst>
            </p:cNvPr>
            <p:cNvSpPr txBox="1"/>
            <p:nvPr/>
          </p:nvSpPr>
          <p:spPr>
            <a:xfrm>
              <a:off x="1797553" y="1269501"/>
              <a:ext cx="4055735" cy="369332"/>
            </a:xfrm>
            <a:prstGeom prst="rect">
              <a:avLst/>
            </a:prstGeom>
            <a:noFill/>
          </p:spPr>
          <p:txBody>
            <a:bodyPr wrap="square" rtlCol="0" anchor="t">
              <a:spAutoFit/>
            </a:bodyPr>
            <a:lstStyle/>
            <a:p>
              <a:pPr defTabSz="914378">
                <a:buClr>
                  <a:srgbClr val="000000"/>
                </a:buClr>
              </a:pPr>
              <a:r>
                <a:rPr lang="en-US" kern="0" dirty="0">
                  <a:solidFill>
                    <a:srgbClr val="3F3F3F">
                      <a:lumMod val="60000"/>
                      <a:lumOff val="40000"/>
                    </a:srgbClr>
                  </a:solidFill>
                  <a:latin typeface="Proxima Nova Rg" panose="02000506030000020004" pitchFamily="50" charset="0"/>
                  <a:cs typeface="Arial"/>
                  <a:sym typeface="Arial"/>
                </a:rPr>
                <a:t>Challenges</a:t>
              </a:r>
            </a:p>
          </p:txBody>
        </p:sp>
        <p:sp>
          <p:nvSpPr>
            <p:cNvPr id="9" name="TextBox 8">
              <a:extLst>
                <a:ext uri="{FF2B5EF4-FFF2-40B4-BE49-F238E27FC236}">
                  <a16:creationId xmlns:a16="http://schemas.microsoft.com/office/drawing/2014/main" id="{402C249C-520C-B548-9E62-A7D76A82B3B5}"/>
                </a:ext>
              </a:extLst>
            </p:cNvPr>
            <p:cNvSpPr txBox="1"/>
            <p:nvPr/>
          </p:nvSpPr>
          <p:spPr>
            <a:xfrm>
              <a:off x="1797553" y="1584228"/>
              <a:ext cx="498960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378">
                <a:buClr>
                  <a:srgbClr val="000000"/>
                </a:buClr>
              </a:pPr>
              <a:r>
                <a:rPr lang="en-US" sz="3500" kern="0" dirty="0">
                  <a:solidFill>
                    <a:srgbClr val="019BBF"/>
                  </a:solidFill>
                  <a:latin typeface="Proxima Nova Th" panose="02000506030000020004" pitchFamily="50" charset="0"/>
                  <a:ea typeface="Source Sans Pro Black"/>
                  <a:cs typeface="Arial"/>
                  <a:sym typeface="Arial"/>
                </a:rPr>
                <a:t>Require Complex Data Collection Exercises</a:t>
              </a:r>
            </a:p>
          </p:txBody>
        </p:sp>
      </p:grpSp>
      <p:pic>
        <p:nvPicPr>
          <p:cNvPr id="11" name="Picture 10">
            <a:extLst>
              <a:ext uri="{FF2B5EF4-FFF2-40B4-BE49-F238E27FC236}">
                <a16:creationId xmlns:a16="http://schemas.microsoft.com/office/drawing/2014/main" id="{1F99E269-E49E-474E-9D5D-650369CD36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68849" y="6239095"/>
            <a:ext cx="1933246" cy="484973"/>
          </a:xfrm>
          <a:prstGeom prst="rect">
            <a:avLst/>
          </a:prstGeom>
        </p:spPr>
      </p:pic>
    </p:spTree>
    <p:extLst>
      <p:ext uri="{BB962C8B-B14F-4D97-AF65-F5344CB8AC3E}">
        <p14:creationId xmlns:p14="http://schemas.microsoft.com/office/powerpoint/2010/main" val="645408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9BBF"/>
        </a:solidFill>
        <a:effectLst/>
      </p:bgPr>
    </p:bg>
    <p:spTree>
      <p:nvGrpSpPr>
        <p:cNvPr id="1" name="Shape 164"/>
        <p:cNvGrpSpPr/>
        <p:nvPr/>
      </p:nvGrpSpPr>
      <p:grpSpPr>
        <a:xfrm>
          <a:off x="0" y="0"/>
          <a:ext cx="0" cy="0"/>
          <a:chOff x="0" y="0"/>
          <a:chExt cx="0" cy="0"/>
        </a:xfrm>
      </p:grpSpPr>
      <p:sp>
        <p:nvSpPr>
          <p:cNvPr id="2" name="TextBox 1">
            <a:extLst>
              <a:ext uri="{FF2B5EF4-FFF2-40B4-BE49-F238E27FC236}">
                <a16:creationId xmlns:a16="http://schemas.microsoft.com/office/drawing/2014/main" id="{8007A4C9-D3F9-4167-AE3E-48D5A97FCBD5}"/>
              </a:ext>
            </a:extLst>
          </p:cNvPr>
          <p:cNvSpPr txBox="1"/>
          <p:nvPr/>
        </p:nvSpPr>
        <p:spPr>
          <a:xfrm>
            <a:off x="2676394" y="3008373"/>
            <a:ext cx="3791212" cy="841321"/>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buClr>
                <a:srgbClr val="000000"/>
              </a:buClr>
              <a:defRPr/>
            </a:pPr>
            <a:r>
              <a:rPr lang="en-CA" sz="4667" b="1" kern="0" dirty="0">
                <a:solidFill>
                  <a:srgbClr val="FFFFFF"/>
                </a:solidFill>
                <a:latin typeface="Proxima Nova Th" panose="02000506030000020004" pitchFamily="50" charset="0"/>
                <a:cs typeface="Segoe UI"/>
                <a:sym typeface="Arial"/>
              </a:rPr>
              <a:t>Check-In</a:t>
            </a:r>
            <a:endParaRPr lang="en-US" sz="4667" kern="0" dirty="0">
              <a:solidFill>
                <a:srgbClr val="009BBF"/>
              </a:solidFill>
              <a:latin typeface="Proxima Nova Th" panose="02000506030000020004" pitchFamily="50" charset="0"/>
              <a:cs typeface="Segoe UI"/>
              <a:sym typeface="Arial"/>
            </a:endParaRPr>
          </a:p>
        </p:txBody>
      </p:sp>
      <p:pic>
        <p:nvPicPr>
          <p:cNvPr id="6" name="Picture 5">
            <a:extLst>
              <a:ext uri="{FF2B5EF4-FFF2-40B4-BE49-F238E27FC236}">
                <a16:creationId xmlns:a16="http://schemas.microsoft.com/office/drawing/2014/main" id="{10D8F5F6-B4AD-AA41-8C4C-E09F18E80F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60307" y="6238252"/>
            <a:ext cx="1936559" cy="484281"/>
          </a:xfrm>
          <a:prstGeom prst="rect">
            <a:avLst/>
          </a:prstGeom>
        </p:spPr>
      </p:pic>
    </p:spTree>
    <p:extLst>
      <p:ext uri="{BB962C8B-B14F-4D97-AF65-F5344CB8AC3E}">
        <p14:creationId xmlns:p14="http://schemas.microsoft.com/office/powerpoint/2010/main" val="35314301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ThemeBMC">
      <a:dk1>
        <a:srgbClr val="000000"/>
      </a:dk1>
      <a:lt1>
        <a:srgbClr val="FFFFFF"/>
      </a:lt1>
      <a:dk2>
        <a:srgbClr val="1F497D"/>
      </a:dk2>
      <a:lt2>
        <a:srgbClr val="EEECE1"/>
      </a:lt2>
      <a:accent1>
        <a:srgbClr val="0779B7"/>
      </a:accent1>
      <a:accent2>
        <a:srgbClr val="019ADD"/>
      </a:accent2>
      <a:accent3>
        <a:srgbClr val="6BC2ED"/>
      </a:accent3>
      <a:accent4>
        <a:srgbClr val="A7CCDF"/>
      </a:accent4>
      <a:accent5>
        <a:srgbClr val="595959"/>
      </a:accent5>
      <a:accent6>
        <a:srgbClr val="3F3F3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Office Theme">
  <a:themeElements>
    <a:clrScheme name="ThemeBMC">
      <a:dk1>
        <a:srgbClr val="000000"/>
      </a:dk1>
      <a:lt1>
        <a:srgbClr val="FFFFFF"/>
      </a:lt1>
      <a:dk2>
        <a:srgbClr val="1F497D"/>
      </a:dk2>
      <a:lt2>
        <a:srgbClr val="EEECE1"/>
      </a:lt2>
      <a:accent1>
        <a:srgbClr val="0779B7"/>
      </a:accent1>
      <a:accent2>
        <a:srgbClr val="019ADD"/>
      </a:accent2>
      <a:accent3>
        <a:srgbClr val="6BC2ED"/>
      </a:accent3>
      <a:accent4>
        <a:srgbClr val="A7CCDF"/>
      </a:accent4>
      <a:accent5>
        <a:srgbClr val="595959"/>
      </a:accent5>
      <a:accent6>
        <a:srgbClr val="3F3F3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40E3C5CFF77604EB2A7D0EE7FC6C5D9" ma:contentTypeVersion="13" ma:contentTypeDescription="Create a new document." ma:contentTypeScope="" ma:versionID="eb4301ea3bdb1351df226198b3dee72d">
  <xsd:schema xmlns:xsd="http://www.w3.org/2001/XMLSchema" xmlns:xs="http://www.w3.org/2001/XMLSchema" xmlns:p="http://schemas.microsoft.com/office/2006/metadata/properties" xmlns:ns3="b19c19a2-24af-4558-8a5f-f5870fb00c9d" xmlns:ns4="7ef874af-8669-454b-884d-4915b4868265" targetNamespace="http://schemas.microsoft.com/office/2006/metadata/properties" ma:root="true" ma:fieldsID="6bc99e8f51137fa335452e4cc7cc284d" ns3:_="" ns4:_="">
    <xsd:import namespace="b19c19a2-24af-4558-8a5f-f5870fb00c9d"/>
    <xsd:import namespace="7ef874af-8669-454b-884d-4915b486826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9c19a2-24af-4558-8a5f-f5870fb00c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ef874af-8669-454b-884d-4915b486826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CEA3CF-48F3-4145-ADD2-358D797D5C35}">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A192310-C32D-4A1A-9F5A-787E0A7D0D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9c19a2-24af-4558-8a5f-f5870fb00c9d"/>
    <ds:schemaRef ds:uri="7ef874af-8669-454b-884d-4915b48682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20DBE70-05F4-46AB-98DA-ED6FCB6647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1992</TotalTime>
  <Words>3756</Words>
  <Application>Microsoft Office PowerPoint</Application>
  <PresentationFormat>On-screen Show (4:3)</PresentationFormat>
  <Paragraphs>664</Paragraphs>
  <Slides>52</Slides>
  <Notes>48</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52</vt:i4>
      </vt:variant>
    </vt:vector>
  </HeadingPairs>
  <TitlesOfParts>
    <vt:vector size="62" baseType="lpstr">
      <vt:lpstr>Arial</vt:lpstr>
      <vt:lpstr>Calibri</vt:lpstr>
      <vt:lpstr>Calibri Light</vt:lpstr>
      <vt:lpstr>Proxima Nova Rg</vt:lpstr>
      <vt:lpstr>Proxima Nova Th</vt:lpstr>
      <vt:lpstr>Source Sans Pro Black</vt:lpstr>
      <vt:lpstr>Office Theme</vt:lpstr>
      <vt:lpstr>7_Office Theme</vt:lpstr>
      <vt:lpstr>8_Office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Compile Asset Data</vt:lpstr>
      <vt:lpstr>PowerPoint Presentation</vt:lpstr>
      <vt:lpstr>Compile Asset Data</vt:lpstr>
      <vt:lpstr>Compile Asset Data</vt:lpstr>
      <vt:lpstr>Compile Asset Data</vt:lpstr>
      <vt:lpstr>Compile Asset Data</vt:lpstr>
      <vt:lpstr>Compile Asset Data</vt:lpstr>
      <vt:lpstr>PowerPoint Presentation</vt:lpstr>
      <vt:lpstr>PowerPoint Presentation</vt:lpstr>
      <vt:lpstr>Forecasted Asset Replacement Budget</vt:lpstr>
      <vt:lpstr>Forecasted Asset Replacement Budget</vt:lpstr>
      <vt:lpstr>Forecasted Asset Replacement Budget</vt:lpstr>
      <vt:lpstr>Forecasted Asset Replacement Budget</vt:lpstr>
      <vt:lpstr>Forecasted Asset Replacement Budget</vt:lpstr>
      <vt:lpstr>Forecasted Asset Replacement Budget</vt:lpstr>
      <vt:lpstr>Forecasted Asset Replacement Budget</vt:lpstr>
      <vt:lpstr>Forecasted Asset Replacement Budget</vt:lpstr>
      <vt:lpstr>Forecasted Asset Replacement Budget</vt:lpstr>
      <vt:lpstr>Long-Term Financial Strategy For Asset Replacement</vt:lpstr>
      <vt:lpstr>PowerPoint Presentation</vt:lpstr>
      <vt:lpstr>Long-Term Financial Strategy For Asset Replacement</vt:lpstr>
      <vt:lpstr>PowerPoint Presentation</vt:lpstr>
      <vt:lpstr>PowerPoint Presentation</vt:lpstr>
      <vt:lpstr>Compelling Councils to Think Long-Term</vt:lpstr>
      <vt:lpstr>Communicating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Bridge Your  Asset Funding Gap</dc:title>
  <dc:creator>YourCity Administration</dc:creator>
  <cp:lastModifiedBy>YourCity Administration</cp:lastModifiedBy>
  <cp:revision>1598</cp:revision>
  <dcterms:created xsi:type="dcterms:W3CDTF">2020-02-07T05:42:03Z</dcterms:created>
  <dcterms:modified xsi:type="dcterms:W3CDTF">2020-02-12T15:15:13Z</dcterms:modified>
</cp:coreProperties>
</file>