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5"/>
  </p:sldMasterIdLst>
  <p:notesMasterIdLst>
    <p:notesMasterId r:id="rId39"/>
  </p:notesMasterIdLst>
  <p:handoutMasterIdLst>
    <p:handoutMasterId r:id="rId40"/>
  </p:handoutMasterIdLst>
  <p:sldIdLst>
    <p:sldId id="322" r:id="rId6"/>
    <p:sldId id="323" r:id="rId7"/>
    <p:sldId id="495" r:id="rId8"/>
    <p:sldId id="470" r:id="rId9"/>
    <p:sldId id="491" r:id="rId10"/>
    <p:sldId id="496" r:id="rId11"/>
    <p:sldId id="497" r:id="rId12"/>
    <p:sldId id="498" r:id="rId13"/>
    <p:sldId id="493" r:id="rId14"/>
    <p:sldId id="501" r:id="rId15"/>
    <p:sldId id="502" r:id="rId16"/>
    <p:sldId id="503" r:id="rId17"/>
    <p:sldId id="507" r:id="rId18"/>
    <p:sldId id="505" r:id="rId19"/>
    <p:sldId id="506" r:id="rId20"/>
    <p:sldId id="473" r:id="rId21"/>
    <p:sldId id="508" r:id="rId22"/>
    <p:sldId id="509" r:id="rId23"/>
    <p:sldId id="510" r:id="rId24"/>
    <p:sldId id="511" r:id="rId25"/>
    <p:sldId id="512" r:id="rId26"/>
    <p:sldId id="486" r:id="rId27"/>
    <p:sldId id="487" r:id="rId28"/>
    <p:sldId id="474" r:id="rId29"/>
    <p:sldId id="513" r:id="rId30"/>
    <p:sldId id="456" r:id="rId31"/>
    <p:sldId id="471" r:id="rId32"/>
    <p:sldId id="457" r:id="rId33"/>
    <p:sldId id="458" r:id="rId34"/>
    <p:sldId id="459" r:id="rId35"/>
    <p:sldId id="461" r:id="rId36"/>
    <p:sldId id="462" r:id="rId37"/>
    <p:sldId id="465" r:id="rId3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F10AF3-7533-4B8E-92F2-B50FB5AE6B35}">
          <p14:sldIdLst>
            <p14:sldId id="322"/>
            <p14:sldId id="323"/>
            <p14:sldId id="495"/>
            <p14:sldId id="470"/>
            <p14:sldId id="491"/>
            <p14:sldId id="496"/>
            <p14:sldId id="497"/>
            <p14:sldId id="498"/>
            <p14:sldId id="493"/>
            <p14:sldId id="501"/>
            <p14:sldId id="502"/>
            <p14:sldId id="503"/>
            <p14:sldId id="507"/>
            <p14:sldId id="505"/>
            <p14:sldId id="506"/>
            <p14:sldId id="473"/>
            <p14:sldId id="508"/>
            <p14:sldId id="509"/>
            <p14:sldId id="510"/>
            <p14:sldId id="511"/>
            <p14:sldId id="512"/>
            <p14:sldId id="486"/>
            <p14:sldId id="487"/>
            <p14:sldId id="474"/>
            <p14:sldId id="513"/>
            <p14:sldId id="456"/>
            <p14:sldId id="471"/>
            <p14:sldId id="457"/>
            <p14:sldId id="458"/>
            <p14:sldId id="459"/>
            <p14:sldId id="461"/>
            <p14:sldId id="462"/>
            <p14:sldId id="4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sat, Bryan" initials="PB" lastIdx="1" clrIdx="0">
    <p:extLst>
      <p:ext uri="{19B8F6BF-5375-455C-9EA6-DF929625EA0E}">
        <p15:presenceInfo xmlns:p15="http://schemas.microsoft.com/office/powerpoint/2012/main" userId="S-1-5-21-2982660134-4255240162-3086778697-251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694"/>
    <a:srgbClr val="F79646"/>
    <a:srgbClr val="538DD5"/>
    <a:srgbClr val="D8E4BC"/>
    <a:srgbClr val="92D050"/>
    <a:srgbClr val="2F527D"/>
    <a:srgbClr val="005596"/>
    <a:srgbClr val="FFFAF5"/>
    <a:srgbClr val="FAF0E6"/>
    <a:srgbClr val="FA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3794" autoAdjust="0"/>
  </p:normalViewPr>
  <p:slideViewPr>
    <p:cSldViewPr>
      <p:cViewPr varScale="1">
        <p:scale>
          <a:sx n="80" d="100"/>
          <a:sy n="80" d="100"/>
        </p:scale>
        <p:origin x="1550" y="67"/>
      </p:cViewPr>
      <p:guideLst>
        <p:guide orient="horz" pos="27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2232" y="-102"/>
      </p:cViewPr>
      <p:guideLst>
        <p:guide orient="horz" pos="2933"/>
        <p:guide pos="221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r">
              <a:defRPr sz="1200"/>
            </a:lvl1pPr>
          </a:lstStyle>
          <a:p>
            <a:fld id="{E9C3E3CE-3CBC-4AB8-AE34-719F5383802C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r">
              <a:defRPr sz="1200"/>
            </a:lvl1pPr>
          </a:lstStyle>
          <a:p>
            <a:fld id="{10C58BCC-678C-4216-8949-9FD93E98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6" y="1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/>
          <a:lstStyle>
            <a:lvl1pPr algn="r">
              <a:defRPr sz="1200"/>
            </a:lvl1pPr>
          </a:lstStyle>
          <a:p>
            <a:fld id="{3C2146A2-312B-4280-A71F-E20384F25B99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698" rIns="91397" bIns="456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9926"/>
            <a:ext cx="5619750" cy="3665538"/>
          </a:xfrm>
          <a:prstGeom prst="rect">
            <a:avLst/>
          </a:prstGeom>
        </p:spPr>
        <p:txBody>
          <a:bodyPr vert="horz" lIns="91397" tIns="45698" rIns="91397" bIns="456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377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6" y="8842377"/>
            <a:ext cx="3043238" cy="466725"/>
          </a:xfrm>
          <a:prstGeom prst="rect">
            <a:avLst/>
          </a:prstGeom>
        </p:spPr>
        <p:txBody>
          <a:bodyPr vert="horz" lIns="91397" tIns="45698" rIns="91397" bIns="45698" rtlCol="0" anchor="b"/>
          <a:lstStyle>
            <a:lvl1pPr algn="r">
              <a:defRPr sz="1200"/>
            </a:lvl1pPr>
          </a:lstStyle>
          <a:p>
            <a:fld id="{2873E295-4CD1-4C30-B6A3-BA84516C60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3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 5 mark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50359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86200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00600" y="1371600"/>
            <a:ext cx="3857625" cy="475456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30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6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9144000" cy="640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43041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39215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64203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Resource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92774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08155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39496" y="457200"/>
            <a:ext cx="1078992" cy="1078992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609344" y="1828800"/>
            <a:ext cx="960120" cy="96012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9496" y="2788920"/>
            <a:ext cx="813816" cy="81381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700784" y="3675888"/>
            <a:ext cx="1024128" cy="1024128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877824" y="4892040"/>
            <a:ext cx="950976" cy="950976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 flipH="1">
            <a:off x="3657600" y="1672402"/>
            <a:ext cx="5486400" cy="1030307"/>
          </a:xfrm>
          <a:custGeom>
            <a:avLst/>
            <a:gdLst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71721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14679 w 5486400"/>
              <a:gd name="connsiteY1" fmla="*/ 0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67018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  <a:gd name="connsiteX0" fmla="*/ 0 w 5486400"/>
              <a:gd name="connsiteY0" fmla="*/ 0 h 1030307"/>
              <a:gd name="connsiteX1" fmla="*/ 5354703 w 5486400"/>
              <a:gd name="connsiteY1" fmla="*/ 3079 h 1030307"/>
              <a:gd name="connsiteX2" fmla="*/ 5486400 w 5486400"/>
              <a:gd name="connsiteY2" fmla="*/ 113224 h 1030307"/>
              <a:gd name="connsiteX3" fmla="*/ 5486400 w 5486400"/>
              <a:gd name="connsiteY3" fmla="*/ 1030307 h 1030307"/>
              <a:gd name="connsiteX4" fmla="*/ 0 w 5486400"/>
              <a:gd name="connsiteY4" fmla="*/ 1030307 h 1030307"/>
              <a:gd name="connsiteX5" fmla="*/ 0 w 5486400"/>
              <a:gd name="connsiteY5" fmla="*/ 0 h 103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1030307">
                <a:moveTo>
                  <a:pt x="0" y="0"/>
                </a:moveTo>
                <a:lnTo>
                  <a:pt x="5354703" y="3079"/>
                </a:lnTo>
                <a:cubicBezTo>
                  <a:pt x="5446463" y="3079"/>
                  <a:pt x="5486400" y="18385"/>
                  <a:pt x="5486400" y="113224"/>
                </a:cubicBezTo>
                <a:lnTo>
                  <a:pt x="5486400" y="1030307"/>
                </a:lnTo>
                <a:lnTo>
                  <a:pt x="0" y="1030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596"/>
              </a:gs>
              <a:gs pos="100000">
                <a:srgbClr val="2F527D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lvl1pPr marL="91440" indent="0">
              <a:buNone/>
              <a:defRPr sz="2600" b="0">
                <a:solidFill>
                  <a:schemeClr val="bg1">
                    <a:lumMod val="9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657600" y="2819400"/>
            <a:ext cx="5029200" cy="457200"/>
          </a:xfrm>
        </p:spPr>
        <p:txBody>
          <a:bodyPr>
            <a:normAutofit/>
          </a:bodyPr>
          <a:lstStyle>
            <a:lvl1pPr marL="91440" indent="0">
              <a:buNone/>
              <a:defRPr sz="2200" baseline="0">
                <a:solidFill>
                  <a:srgbClr val="2F527D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2200" dirty="0">
                <a:solidFill>
                  <a:srgbClr val="005596"/>
                </a:solidFill>
                <a:latin typeface="Franklin Gothic Medium" panose="020B0603020102020204" pitchFamily="34" charset="0"/>
              </a:rPr>
              <a:t>Date or Subtitle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3393291"/>
            <a:ext cx="5029200" cy="950109"/>
          </a:xfrm>
        </p:spPr>
        <p:txBody>
          <a:bodyPr/>
          <a:lstStyle>
            <a:lvl1pPr marL="9144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24742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78162"/>
            <a:ext cx="5791200" cy="1247961"/>
          </a:xfrm>
        </p:spPr>
        <p:txBody>
          <a:bodyPr/>
          <a:lstStyle>
            <a:lvl1pPr marL="0" indent="0">
              <a:spcAft>
                <a:spcPts val="0"/>
              </a:spcAft>
              <a:buClr>
                <a:schemeClr val="tx2"/>
              </a:buClr>
              <a:buFont typeface="Franklin Gothic Book" panose="020B0503020102020204" pitchFamily="34" charset="0"/>
              <a:buNone/>
              <a:defRPr>
                <a:solidFill>
                  <a:schemeClr val="bg1"/>
                </a:solidFill>
              </a:defRPr>
            </a:lvl1pPr>
            <a:lvl2pPr marL="742950" indent="-285750">
              <a:spcBef>
                <a:spcPts val="0"/>
              </a:spcBef>
              <a:buClr>
                <a:schemeClr val="tx2"/>
              </a:buClr>
              <a:buSzPct val="100000"/>
              <a:buFont typeface="Franklin Gothic Book" panose="020B0503020102020204" pitchFamily="34" charset="0"/>
              <a:buChar char="—"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2149143"/>
            <a:ext cx="5791200" cy="97505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09600"/>
            <a:ext cx="2514600" cy="9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57200" y="1371600"/>
            <a:ext cx="8201025" cy="4724399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76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1534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A15C5EC1-1BEF-49A0-A8DA-B672C63EDC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Franklin Gothic Medium" panose="020B06030201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Franklin Gothic Book" panose="020B0503020102020204" pitchFamily="34" charset="0"/>
        <a:buChar char="●"/>
        <a:defRPr sz="22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1pPr>
      <a:lvl2pPr marL="640080" indent="-182880" algn="l" defTabSz="914400" rtl="0" eaLnBrk="1" latinLnBrk="0" hangingPunct="1">
        <a:spcBef>
          <a:spcPts val="0"/>
        </a:spcBef>
        <a:buClr>
          <a:srgbClr val="7F7F7F"/>
        </a:buClr>
        <a:buFont typeface="Wingdings" panose="05000000000000000000" pitchFamily="2" charset="2"/>
        <a:buChar char="§"/>
        <a:defRPr sz="20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sz="1800" kern="1200" baseline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buClr>
          <a:srgbClr val="7F7F7F"/>
        </a:buClr>
        <a:buFont typeface="Franklin Gothic Book" panose="020B0503020102020204" pitchFamily="34" charset="0"/>
        <a:buChar char="—"/>
        <a:defRPr lang="en-US" sz="1800" kern="1200" baseline="0" dirty="0" smtClean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spcBef>
          <a:spcPts val="0"/>
        </a:spcBef>
        <a:buFont typeface="Franklin Gothic Book" panose="020B0503020102020204" pitchFamily="34" charset="0"/>
        <a:buNone/>
        <a:defRPr lang="en-US" sz="1800" kern="1200" baseline="0" dirty="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0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7C15FB-2639-4356-9FF6-F7C28F3A1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78162"/>
            <a:ext cx="6934200" cy="2103438"/>
          </a:xfrm>
        </p:spPr>
        <p:txBody>
          <a:bodyPr>
            <a:normAutofit/>
          </a:bodyPr>
          <a:lstStyle/>
          <a:p>
            <a:r>
              <a:rPr lang="en-US" dirty="0"/>
              <a:t>Ryan </a:t>
            </a:r>
            <a:r>
              <a:rPr lang="en-US" dirty="0" err="1"/>
              <a:t>Yuha</a:t>
            </a:r>
            <a:r>
              <a:rPr lang="en-US" dirty="0"/>
              <a:t> - Camrose, Gary St. Michel – Tetra Tech</a:t>
            </a:r>
          </a:p>
          <a:p>
            <a:r>
              <a:rPr lang="en-US" dirty="0"/>
              <a:t>IAMA</a:t>
            </a:r>
          </a:p>
          <a:p>
            <a:r>
              <a:rPr lang="en-US" dirty="0"/>
              <a:t>February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BF70A-3280-445A-94B2-78943E4B7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AD9634-5E4A-4074-8920-4A5678DE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49143"/>
            <a:ext cx="7620000" cy="975057"/>
          </a:xfrm>
        </p:spPr>
        <p:txBody>
          <a:bodyPr/>
          <a:lstStyle/>
          <a:p>
            <a:r>
              <a:rPr lang="en-US" dirty="0"/>
              <a:t>Sidewalk and Paved Trail Assets Condition Rating</a:t>
            </a:r>
          </a:p>
        </p:txBody>
      </p:sp>
    </p:spTree>
    <p:extLst>
      <p:ext uri="{BB962C8B-B14F-4D97-AF65-F5344CB8AC3E}">
        <p14:creationId xmlns:p14="http://schemas.microsoft.com/office/powerpoint/2010/main" val="371883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09155-56D5-408D-BC87-436DF3E501F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sz="2000" dirty="0"/>
              <a:t>Condition rating based on “Development of Cross-Asset Comparative LOS Condition Index” by St. Michel, G., Reggin, A., and Rafiei, K., 2017, Transportation Association of Canada Conference, St. John’s, NL.</a:t>
            </a:r>
          </a:p>
          <a:p>
            <a:pPr>
              <a:spcAft>
                <a:spcPts val="600"/>
              </a:spcAft>
            </a:pPr>
            <a:r>
              <a:rPr lang="en-CA" sz="2000" dirty="0"/>
              <a:t>The rating is based on the works that could be done, defined as: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AFC4A-AEB1-49A0-BD38-F5052A3FD5E0}"/>
              </a:ext>
            </a:extLst>
          </p:cNvPr>
          <p:cNvSpPr/>
          <p:nvPr/>
        </p:nvSpPr>
        <p:spPr>
          <a:xfrm>
            <a:off x="0" y="6517258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https://www.tac-atc.ca/sites/default/files/conf_papers/stmichelg_development_of_cross-asset_comparative_los_condition_index.pdf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4E2218C-F57E-4FB2-AF94-021A5FB40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10398"/>
              </p:ext>
            </p:extLst>
          </p:nvPr>
        </p:nvGraphicFramePr>
        <p:xfrm>
          <a:off x="685800" y="2971800"/>
          <a:ext cx="7808668" cy="342376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59968">
                  <a:extLst>
                    <a:ext uri="{9D8B030D-6E8A-4147-A177-3AD203B41FA5}">
                      <a16:colId xmlns:a16="http://schemas.microsoft.com/office/drawing/2014/main" val="3858301881"/>
                    </a:ext>
                  </a:extLst>
                </a:gridCol>
                <a:gridCol w="6648700">
                  <a:extLst>
                    <a:ext uri="{9D8B030D-6E8A-4147-A177-3AD203B41FA5}">
                      <a16:colId xmlns:a16="http://schemas.microsoft.com/office/drawing/2014/main" val="331921055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ASSET CONDITION</a:t>
                      </a:r>
                    </a:p>
                  </a:txBody>
                  <a:tcPr marL="73025" marR="73025" marT="27305" marB="2730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73025" marR="73025" marT="27305" marB="2730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059529"/>
                  </a:ext>
                </a:extLst>
              </a:tr>
              <a:tr h="39800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</a:rPr>
                        <a:t>Excellent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Asset appears in new condition with no visible distresses</a:t>
                      </a:r>
                    </a:p>
                  </a:txBody>
                  <a:tcPr marL="73025" marR="73025" marT="27305" marB="27305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137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</a:rPr>
                        <a:t>Good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Asset appears relatively aged and has no visible distresses</a:t>
                      </a:r>
                    </a:p>
                  </a:txBody>
                  <a:tcPr marL="73025" marR="73025" marT="27305" marB="27305" anchor="ctr"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1949"/>
                  </a:ext>
                </a:extLst>
              </a:tr>
              <a:tr h="60016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</a:rPr>
                        <a:t>Fair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distress is visible but in the rater’s opinion, the distress does not affect the function of the asset and no repair can, (or needs), to be done (e.g. a just visible crack).</a:t>
                      </a:r>
                    </a:p>
                  </a:txBody>
                  <a:tcPr marL="73025" marR="73025" marT="27305" marB="27305" anchor="ctr">
                    <a:solidFill>
                      <a:srgbClr val="538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12981"/>
                  </a:ext>
                </a:extLst>
              </a:tr>
              <a:tr h="71749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</a:rPr>
                        <a:t>Poor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distress has progressed to the point where a maintenance repair, could be readily and cost effectively applied to maintain the serviceability of the asset.</a:t>
                      </a:r>
                    </a:p>
                  </a:txBody>
                  <a:tcPr marL="73025" marR="73025" marT="27305" marB="27305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956332"/>
                  </a:ext>
                </a:extLst>
              </a:tr>
              <a:tr h="71749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</a:rPr>
                        <a:t>Very Poor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Sample unit has deteriorated to the point where, maintenance repairs will be insufficient to economically re-establish proper function of the asset. All samples with Hazards are identified as Very Poor.</a:t>
                      </a:r>
                    </a:p>
                  </a:txBody>
                  <a:tcPr marL="73025" marR="73025" marT="27305" marB="27305" anchor="ctr"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703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4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09155-56D5-408D-BC87-436DF3E501F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sz="2000" dirty="0"/>
              <a:t>To assist the rater, an initial review is completed to determine typical distresses and maintenance/rehabilitation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44E74-863F-4EF9-98A8-EFBE4661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2413262"/>
            <a:ext cx="8001000" cy="37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3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09155-56D5-408D-BC87-436DF3E501F6}"/>
              </a:ext>
            </a:extLst>
          </p:cNvPr>
          <p:cNvSpPr txBox="1">
            <a:spLocks/>
          </p:cNvSpPr>
          <p:nvPr/>
        </p:nvSpPr>
        <p:spPr>
          <a:xfrm>
            <a:off x="304801" y="942393"/>
            <a:ext cx="6716486" cy="429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sz="2000" dirty="0"/>
              <a:t>A data entry and rating form is used to rate each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5F0F6-E2D8-44B3-ADDE-3EE8BA56B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1349830"/>
            <a:ext cx="7391400" cy="50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6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55F51-2468-4B98-AE99-C8D365F23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2" y="1103602"/>
            <a:ext cx="4530989" cy="2547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11A7B-F662-458A-835A-31DA8A7AEC35}"/>
              </a:ext>
            </a:extLst>
          </p:cNvPr>
          <p:cNvSpPr txBox="1"/>
          <p:nvPr/>
        </p:nvSpPr>
        <p:spPr>
          <a:xfrm>
            <a:off x="2743200" y="1230868"/>
            <a:ext cx="1808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 Good AC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1A513-B771-4135-BB02-2E8D30BB75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1" y="3703637"/>
            <a:ext cx="4530987" cy="2547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E95629-1FBC-437D-B6E8-933D515BB95D}"/>
              </a:ext>
            </a:extLst>
          </p:cNvPr>
          <p:cNvSpPr txBox="1"/>
          <p:nvPr/>
        </p:nvSpPr>
        <p:spPr>
          <a:xfrm>
            <a:off x="7716706" y="3810000"/>
            <a:ext cx="13510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Good AC</a:t>
            </a:r>
          </a:p>
        </p:txBody>
      </p:sp>
    </p:spTree>
    <p:extLst>
      <p:ext uri="{BB962C8B-B14F-4D97-AF65-F5344CB8AC3E}">
        <p14:creationId xmlns:p14="http://schemas.microsoft.com/office/powerpoint/2010/main" val="201768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09155-56D5-408D-BC87-436DF3E501F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sz="2000" dirty="0"/>
              <a:t>Recorded data is associated with each image that can always be reviewed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D3C23-C401-4CD7-98E1-48E0BDD92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67" y="2073094"/>
            <a:ext cx="2895601" cy="2725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82E08-B1DC-4CCA-8502-9A2018B394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768" y="2066090"/>
            <a:ext cx="2667000" cy="2725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1340B-8AD8-4969-B493-538ED29B8D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67" y="4434906"/>
            <a:ext cx="3368935" cy="20110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D51F8-3EDE-4F64-9858-D3A6E6E6B1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735" y="3733799"/>
            <a:ext cx="2777265" cy="2712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8FF83E-9AFA-4889-BC6A-8AF9069BA382}"/>
              </a:ext>
            </a:extLst>
          </p:cNvPr>
          <p:cNvSpPr txBox="1"/>
          <p:nvPr/>
        </p:nvSpPr>
        <p:spPr>
          <a:xfrm>
            <a:off x="825987" y="5486400"/>
            <a:ext cx="15362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MSETCRCK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Fair 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1615F-CDD4-4EAA-BE6F-010A4988BEF2}"/>
              </a:ext>
            </a:extLst>
          </p:cNvPr>
          <p:cNvSpPr txBox="1"/>
          <p:nvPr/>
        </p:nvSpPr>
        <p:spPr>
          <a:xfrm>
            <a:off x="7778547" y="5477470"/>
            <a:ext cx="136545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Poor 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8F6985-8E03-46DB-AEF9-80ABDFFEA26D}"/>
              </a:ext>
            </a:extLst>
          </p:cNvPr>
          <p:cNvSpPr txBox="1"/>
          <p:nvPr/>
        </p:nvSpPr>
        <p:spPr>
          <a:xfrm>
            <a:off x="2209800" y="3500727"/>
            <a:ext cx="14548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Poor Conc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BD8D3-B2B8-4CE6-B752-948848A23E7F}"/>
              </a:ext>
            </a:extLst>
          </p:cNvPr>
          <p:cNvSpPr txBox="1"/>
          <p:nvPr/>
        </p:nvSpPr>
        <p:spPr>
          <a:xfrm>
            <a:off x="4945913" y="2096869"/>
            <a:ext cx="14208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Fair Conc</a:t>
            </a:r>
          </a:p>
        </p:txBody>
      </p:sp>
    </p:spTree>
    <p:extLst>
      <p:ext uri="{BB962C8B-B14F-4D97-AF65-F5344CB8AC3E}">
        <p14:creationId xmlns:p14="http://schemas.microsoft.com/office/powerpoint/2010/main" val="246110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357E93-E4EA-40BB-AB4A-C99D5B920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" y="945502"/>
            <a:ext cx="9140890" cy="51504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 Rating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32EB9-F127-4FEC-A046-D302CBBB4B3A}"/>
              </a:ext>
            </a:extLst>
          </p:cNvPr>
          <p:cNvSpPr txBox="1"/>
          <p:nvPr/>
        </p:nvSpPr>
        <p:spPr>
          <a:xfrm>
            <a:off x="6913984" y="5119272"/>
            <a:ext cx="2209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Hazard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Very Poor 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D2555-8A63-45A3-A1EB-A3CA3EEA6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083" y="928396"/>
            <a:ext cx="5043807" cy="2835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663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Recently developed, damage based, level of service index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Conveys not only condition, but also severity and density of distress through a single index: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 ADI – Asset Damage Index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69276-CFD3-4DA8-A9B9-E36F9C2EF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114" y="3581400"/>
            <a:ext cx="5931772" cy="27509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E9E87-6271-4D36-BC97-CBEDD8FC2ED5}"/>
              </a:ext>
            </a:extLst>
          </p:cNvPr>
          <p:cNvSpPr/>
          <p:nvPr/>
        </p:nvSpPr>
        <p:spPr>
          <a:xfrm>
            <a:off x="0" y="6517258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https://www.tac-atc.ca/sites/default/files/conf_papers/stmichelg_development_of_cross-asset_comparative_los_condition_index.pdf</a:t>
            </a:r>
          </a:p>
        </p:txBody>
      </p:sp>
    </p:spTree>
    <p:extLst>
      <p:ext uri="{BB962C8B-B14F-4D97-AF65-F5344CB8AC3E}">
        <p14:creationId xmlns:p14="http://schemas.microsoft.com/office/powerpoint/2010/main" val="305841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 ADI – Asset Damage Index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ADI is a compilation of sample unit ratings across sections of the network (e.g. block to block for sidewalks, logical portions of trails with similar age or condition).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For the ADI, the sections are known as the ‘Asset’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Directly informs the Asset Manager as to which sectional treatment category is suggested.</a:t>
            </a:r>
          </a:p>
        </p:txBody>
      </p:sp>
    </p:spTree>
    <p:extLst>
      <p:ext uri="{BB962C8B-B14F-4D97-AF65-F5344CB8AC3E}">
        <p14:creationId xmlns:p14="http://schemas.microsoft.com/office/powerpoint/2010/main" val="223415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382000" cy="4724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 ADI – Asset Damage Index</a:t>
            </a:r>
          </a:p>
          <a:p>
            <a:pPr lvl="1"/>
            <a:r>
              <a:rPr lang="en-US" dirty="0"/>
              <a:t>Structured to result a number from 10 to 0 that corresponds to the sections’ inspection / maintenance / rehab / replacement activity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AC3BD8-E7EE-48EF-9E6D-AEC7D82FF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19937"/>
              </p:ext>
            </p:extLst>
          </p:nvPr>
        </p:nvGraphicFramePr>
        <p:xfrm>
          <a:off x="499928" y="2628047"/>
          <a:ext cx="8159262" cy="369248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81272">
                  <a:extLst>
                    <a:ext uri="{9D8B030D-6E8A-4147-A177-3AD203B41FA5}">
                      <a16:colId xmlns:a16="http://schemas.microsoft.com/office/drawing/2014/main" val="1966770088"/>
                    </a:ext>
                  </a:extLst>
                </a:gridCol>
                <a:gridCol w="4133791">
                  <a:extLst>
                    <a:ext uri="{9D8B030D-6E8A-4147-A177-3AD203B41FA5}">
                      <a16:colId xmlns:a16="http://schemas.microsoft.com/office/drawing/2014/main" val="1052765787"/>
                    </a:ext>
                  </a:extLst>
                </a:gridCol>
                <a:gridCol w="2544199">
                  <a:extLst>
                    <a:ext uri="{9D8B030D-6E8A-4147-A177-3AD203B41FA5}">
                      <a16:colId xmlns:a16="http://schemas.microsoft.com/office/drawing/2014/main" val="3019788930"/>
                    </a:ext>
                  </a:extLst>
                </a:gridCol>
              </a:tblGrid>
              <a:tr h="4534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ADI RANGE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DISTRESS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ACTIVITY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940564895"/>
                  </a:ext>
                </a:extLst>
              </a:tr>
              <a:tr h="48264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9 ≤ ADI</a:t>
                      </a:r>
                      <a:r>
                        <a:rPr lang="en-US" sz="1800" baseline="-25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≤ 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No Distress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Do-Nil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852264327"/>
                  </a:ext>
                </a:extLst>
              </a:tr>
              <a:tr h="48264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8 ≤ ADI</a:t>
                      </a:r>
                      <a:r>
                        <a:rPr lang="en-US" sz="1800" baseline="-25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&lt; 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Some Distress Exists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Field Inspection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675855221"/>
                  </a:ext>
                </a:extLst>
              </a:tr>
              <a:tr h="68256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5 ≤ ADI</a:t>
                      </a:r>
                      <a:r>
                        <a:rPr lang="en-US" sz="1800" baseline="-25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&lt; 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Some Maintenance Repairs Suggested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Develop Maintenance Program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2627473329"/>
                  </a:ext>
                </a:extLst>
              </a:tr>
              <a:tr h="68256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2 ≤ ADI</a:t>
                      </a:r>
                      <a:r>
                        <a:rPr lang="en-US" sz="1800" baseline="-25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&lt; 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Less than 30% of Sample Units need Replacement and/or greater than 30 % of Samples need Maintenance Repair</a:t>
                      </a: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Develop Rehabilitation Program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2767255156"/>
                  </a:ext>
                </a:extLst>
              </a:tr>
              <a:tr h="88248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0 ≤ ADI</a:t>
                      </a:r>
                      <a:r>
                        <a:rPr lang="en-US" sz="1800" baseline="-250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&lt; 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than 30% of Sample Units need Replacement and/or greater than 60 % of Sample Units need Maintenance Repair</a:t>
                      </a: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Develop Replacement Program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412456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54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382000" cy="4724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 ADI – Asset Damage Index – Calculation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7CD02-F7AF-4BA7-8677-3AAD9853DF25}"/>
              </a:ext>
            </a:extLst>
          </p:cNvPr>
          <p:cNvSpPr txBox="1">
            <a:spLocks/>
          </p:cNvSpPr>
          <p:nvPr/>
        </p:nvSpPr>
        <p:spPr>
          <a:xfrm>
            <a:off x="422195" y="1905000"/>
            <a:ext cx="8232775" cy="1142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/>
              <a:t>Deduct Values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All sample units in an asset section are assigned a deduct value based on their current condition.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30E8E7-C556-46AC-9CEA-083303B07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0224"/>
              </p:ext>
            </p:extLst>
          </p:nvPr>
        </p:nvGraphicFramePr>
        <p:xfrm>
          <a:off x="509862" y="3146425"/>
          <a:ext cx="8093931" cy="317817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570037">
                  <a:extLst>
                    <a:ext uri="{9D8B030D-6E8A-4147-A177-3AD203B41FA5}">
                      <a16:colId xmlns:a16="http://schemas.microsoft.com/office/drawing/2014/main" val="2596829938"/>
                    </a:ext>
                  </a:extLst>
                </a:gridCol>
                <a:gridCol w="1425301">
                  <a:extLst>
                    <a:ext uri="{9D8B030D-6E8A-4147-A177-3AD203B41FA5}">
                      <a16:colId xmlns:a16="http://schemas.microsoft.com/office/drawing/2014/main" val="291946690"/>
                    </a:ext>
                  </a:extLst>
                </a:gridCol>
                <a:gridCol w="5098593">
                  <a:extLst>
                    <a:ext uri="{9D8B030D-6E8A-4147-A177-3AD203B41FA5}">
                      <a16:colId xmlns:a16="http://schemas.microsoft.com/office/drawing/2014/main" val="3086101371"/>
                    </a:ext>
                  </a:extLst>
                </a:gridCol>
              </a:tblGrid>
              <a:tr h="68409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ASSET CONDITION</a:t>
                      </a: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SAMPLE UNIT DEDUCT VALUE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6859294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Excellent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The Sample Unit is assigned a deduct value of </a:t>
                      </a:r>
                      <a:r>
                        <a:rPr lang="en-US" sz="1800" b="1" dirty="0">
                          <a:effectLst/>
                        </a:rPr>
                        <a:t>Zero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01283248"/>
                  </a:ext>
                </a:extLst>
              </a:tr>
              <a:tr h="5942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Good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The Sample Unit is assigned a deduct value of </a:t>
                      </a:r>
                      <a:r>
                        <a:rPr lang="en-US" sz="1800" b="1" dirty="0">
                          <a:effectLst/>
                        </a:rPr>
                        <a:t>One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352280605"/>
                  </a:ext>
                </a:extLst>
              </a:tr>
              <a:tr h="42019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Fair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The Sample Unit is assigned a deduct value of </a:t>
                      </a:r>
                      <a:r>
                        <a:rPr lang="en-US" sz="1800" b="1" dirty="0">
                          <a:effectLst/>
                        </a:rPr>
                        <a:t>Two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472528796"/>
                  </a:ext>
                </a:extLst>
              </a:tr>
              <a:tr h="42019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Poor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The Sample Unit is assigned a deduct value of </a:t>
                      </a:r>
                      <a:r>
                        <a:rPr lang="en-US" sz="1800" b="1" dirty="0">
                          <a:effectLst/>
                        </a:rPr>
                        <a:t>Five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285024485"/>
                  </a:ext>
                </a:extLst>
              </a:tr>
              <a:tr h="602257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Very Poor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The Sample Unit needs to be replaced. The Sample Unit is assigned a Deduct Value of </a:t>
                      </a:r>
                      <a:r>
                        <a:rPr lang="en-US" sz="1800" b="1" dirty="0">
                          <a:effectLst/>
                        </a:rPr>
                        <a:t>Ten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569756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18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Sidewalk and Paved Trail Assessment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Definitions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Field investigation / data collection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Cross-Asset Comparative Level of Service Condition Index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Asset Damage Index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Dashboard / GIS for Trail Management</a:t>
            </a:r>
          </a:p>
        </p:txBody>
      </p:sp>
    </p:spTree>
    <p:extLst>
      <p:ext uri="{BB962C8B-B14F-4D97-AF65-F5344CB8AC3E}">
        <p14:creationId xmlns:p14="http://schemas.microsoft.com/office/powerpoint/2010/main" val="215408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382000" cy="4724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 ADI – Asset Damage Index – Calculation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7CD02-F7AF-4BA7-8677-3AAD9853DF25}"/>
              </a:ext>
            </a:extLst>
          </p:cNvPr>
          <p:cNvSpPr txBox="1">
            <a:spLocks/>
          </p:cNvSpPr>
          <p:nvPr/>
        </p:nvSpPr>
        <p:spPr>
          <a:xfrm>
            <a:off x="422195" y="1905000"/>
            <a:ext cx="8232775" cy="1142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/>
              <a:t>Density 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Density of sample units in each category. The sum of all densities in a section is always 100.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30E8E7-C556-46AC-9CEA-083303B07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23752"/>
              </p:ext>
            </p:extLst>
          </p:nvPr>
        </p:nvGraphicFramePr>
        <p:xfrm>
          <a:off x="509862" y="3146425"/>
          <a:ext cx="8093931" cy="317817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570037">
                  <a:extLst>
                    <a:ext uri="{9D8B030D-6E8A-4147-A177-3AD203B41FA5}">
                      <a16:colId xmlns:a16="http://schemas.microsoft.com/office/drawing/2014/main" val="2596829938"/>
                    </a:ext>
                  </a:extLst>
                </a:gridCol>
                <a:gridCol w="1882501">
                  <a:extLst>
                    <a:ext uri="{9D8B030D-6E8A-4147-A177-3AD203B41FA5}">
                      <a16:colId xmlns:a16="http://schemas.microsoft.com/office/drawing/2014/main" val="291946690"/>
                    </a:ext>
                  </a:extLst>
                </a:gridCol>
                <a:gridCol w="4641393">
                  <a:extLst>
                    <a:ext uri="{9D8B030D-6E8A-4147-A177-3AD203B41FA5}">
                      <a16:colId xmlns:a16="http://schemas.microsoft.com/office/drawing/2014/main" val="3086101371"/>
                    </a:ext>
                  </a:extLst>
                </a:gridCol>
              </a:tblGrid>
              <a:tr h="68409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Density</a:t>
                      </a: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SAMPLE UNIT DEDUCT VALUE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6859294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</a:t>
                      </a:r>
                      <a:r>
                        <a:rPr lang="en-US" sz="1800" baseline="-25000" dirty="0">
                          <a:effectLst/>
                        </a:rPr>
                        <a:t>0</a:t>
                      </a:r>
                      <a:endParaRPr lang="en-US" sz="1800" baseline="-25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Density of sample units in excellent condition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01283248"/>
                  </a:ext>
                </a:extLst>
              </a:tr>
              <a:tr h="594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n-U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CA" sz="1800" dirty="0">
                          <a:effectLst/>
                        </a:rPr>
                        <a:t>Density of sample units in good condition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352280605"/>
                  </a:ext>
                </a:extLst>
              </a:tr>
              <a:tr h="420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n-U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kumimoji="0" lang="en-US" sz="1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CA" sz="1800" dirty="0">
                          <a:effectLst/>
                        </a:rPr>
                        <a:t>Density of sample units in fair condition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472528796"/>
                  </a:ext>
                </a:extLst>
              </a:tr>
              <a:tr h="420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n-U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kumimoji="0" lang="en-US" sz="1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CA" sz="1800" dirty="0">
                          <a:effectLst/>
                        </a:rPr>
                        <a:t>Density of sample units in poor condition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285024485"/>
                  </a:ext>
                </a:extLst>
              </a:tr>
              <a:tr h="602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n-U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kumimoji="0" lang="en-US" sz="1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Density of sample units in very poor condition </a:t>
                      </a:r>
                    </a:p>
                  </a:txBody>
                  <a:tcPr marL="73025" marR="73025" marT="27305" marB="27305" anchor="ctr"/>
                </a:tc>
                <a:extLst>
                  <a:ext uri="{0D108BD9-81ED-4DB2-BD59-A6C34878D82A}">
                    <a16:rowId xmlns:a16="http://schemas.microsoft.com/office/drawing/2014/main" val="3569756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542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371600"/>
            <a:ext cx="8382000" cy="4724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The ADI – Asset Damage Index – Calculation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7CD02-F7AF-4BA7-8677-3AAD9853DF25}"/>
              </a:ext>
            </a:extLst>
          </p:cNvPr>
          <p:cNvSpPr txBox="1">
            <a:spLocks/>
          </p:cNvSpPr>
          <p:nvPr/>
        </p:nvSpPr>
        <p:spPr>
          <a:xfrm>
            <a:off x="422195" y="1905000"/>
            <a:ext cx="8232775" cy="1142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/>
              <a:t>Calculate ADI from Density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Use the first equation where the condition is met. If the equation results in less than 0, report 0. ADI is rounded to one decimal place.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2E26C01-8081-46CB-A2F1-99D7FCC87A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0568452"/>
                  </p:ext>
                </p:extLst>
              </p:nvPr>
            </p:nvGraphicFramePr>
            <p:xfrm>
              <a:off x="489030" y="2895600"/>
              <a:ext cx="8229601" cy="35038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00318">
                      <a:extLst>
                        <a:ext uri="{9D8B030D-6E8A-4147-A177-3AD203B41FA5}">
                          <a16:colId xmlns:a16="http://schemas.microsoft.com/office/drawing/2014/main" val="2819953071"/>
                        </a:ext>
                      </a:extLst>
                    </a:gridCol>
                    <a:gridCol w="1818742">
                      <a:extLst>
                        <a:ext uri="{9D8B030D-6E8A-4147-A177-3AD203B41FA5}">
                          <a16:colId xmlns:a16="http://schemas.microsoft.com/office/drawing/2014/main" val="2670366035"/>
                        </a:ext>
                      </a:extLst>
                    </a:gridCol>
                    <a:gridCol w="3403763">
                      <a:extLst>
                        <a:ext uri="{9D8B030D-6E8A-4147-A177-3AD203B41FA5}">
                          <a16:colId xmlns:a16="http://schemas.microsoft.com/office/drawing/2014/main" val="246413771"/>
                        </a:ext>
                      </a:extLst>
                    </a:gridCol>
                    <a:gridCol w="1591605">
                      <a:extLst>
                        <a:ext uri="{9D8B030D-6E8A-4147-A177-3AD203B41FA5}">
                          <a16:colId xmlns:a16="http://schemas.microsoft.com/office/drawing/2014/main" val="116167660"/>
                        </a:ext>
                      </a:extLst>
                    </a:gridCol>
                    <a:gridCol w="515173">
                      <a:extLst>
                        <a:ext uri="{9D8B030D-6E8A-4147-A177-3AD203B41FA5}">
                          <a16:colId xmlns:a16="http://schemas.microsoft.com/office/drawing/2014/main" val="3435469155"/>
                        </a:ext>
                      </a:extLst>
                    </a:gridCol>
                  </a:tblGrid>
                  <a:tr h="41705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ORDER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CONDITION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ADI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ADI 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RANGE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6657402"/>
                      </a:ext>
                    </a:extLst>
                  </a:tr>
                  <a:tr h="60695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 &lt;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aseline="-25000" dirty="0">
                              <a:effectLst/>
                            </a:rPr>
                            <a:t> </a:t>
                          </a:r>
                          <a:r>
                            <a:rPr lang="en-US" sz="1200" dirty="0">
                              <a:effectLst/>
                            </a:rPr>
                            <a:t>≤ 100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𝑀𝑎𝑥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𝑀𝑖𝑛</m:t>
                                    </m:r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2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(50 − 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D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) 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den>
                                        </m:f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f>
                                          <m:fPr>
                                            <m:ctrlPr>
                                              <a:rPr lang="en-US" sz="12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CA" sz="12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(80−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200" i="1" smtClean="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D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5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CA" sz="12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num>
                                          <m:den>
                                            <m:r>
                                              <a:rPr lang="en-CA" sz="12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dirty="0" smtClean="0">
                                    <a:effectLst/>
                                  </a:rPr>
                                  <m:t>(0 − </m:t>
                                </m:r>
                                <m:r>
                                  <m:rPr>
                                    <m:nor/>
                                  </m:rPr>
                                  <a:rPr lang="en-CA" sz="1200" b="0" i="0" dirty="0" smtClean="0">
                                    <a:effectLst/>
                                  </a:rPr>
                                  <m:t>4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>
                                    <a:effectLst/>
                                  </a:rPr>
                                  <m:t>.9)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5356382"/>
                      </a:ext>
                    </a:extLst>
                  </a:tr>
                  <a:tr h="60562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 and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0 &lt;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aseline="-25000" dirty="0">
                              <a:effectLst/>
                            </a:rPr>
                            <a:t> </a:t>
                          </a:r>
                          <a:r>
                            <a:rPr lang="en-US" sz="1200" dirty="0">
                              <a:effectLst/>
                            </a:rPr>
                            <a:t>≤ 100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(80−</m:t>
                                    </m:r>
                                    <m:sSub>
                                      <m:sSubPr>
                                        <m:ctrlPr>
                                          <a:rPr lang="en-US" sz="14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n-CA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CA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(0 - 7.9)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5869254"/>
                      </a:ext>
                    </a:extLst>
                  </a:tr>
                  <a:tr h="71292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 and 0 &lt; 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≤ 100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90 − </m:t>
                                        </m:r>
                                        <m:f>
                                          <m:fPr>
                                            <m:ctrlPr>
                                              <a:rPr lang="en-US" sz="12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D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(8 - 8.9)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3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1258900"/>
                      </a:ext>
                    </a:extLst>
                  </a:tr>
                  <a:tr h="71292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 and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0 &lt;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aseline="-25000" dirty="0">
                              <a:effectLst/>
                            </a:rPr>
                            <a:t> </a:t>
                          </a:r>
                          <a:r>
                            <a:rPr lang="en-US" sz="1200" dirty="0">
                              <a:effectLst/>
                            </a:rPr>
                            <a:t>≤ 100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100 − </m:t>
                                        </m:r>
                                        <m:f>
                                          <m:fPr>
                                            <m:ctrlPr>
                                              <a:rPr lang="en-US" sz="12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D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(9 - 10)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74516668"/>
                      </a:ext>
                    </a:extLst>
                  </a:tr>
                  <a:tr h="44841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= 0,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aseline="-25000" dirty="0">
                              <a:effectLst/>
                            </a:rPr>
                            <a:t> = </a:t>
                          </a:r>
                          <a:r>
                            <a:rPr lang="en-US" sz="1200" dirty="0">
                              <a:effectLst/>
                            </a:rPr>
                            <a:t>100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980181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2E26C01-8081-46CB-A2F1-99D7FCC87A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0568452"/>
                  </p:ext>
                </p:extLst>
              </p:nvPr>
            </p:nvGraphicFramePr>
            <p:xfrm>
              <a:off x="489030" y="2895600"/>
              <a:ext cx="8229601" cy="35038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00318">
                      <a:extLst>
                        <a:ext uri="{9D8B030D-6E8A-4147-A177-3AD203B41FA5}">
                          <a16:colId xmlns:a16="http://schemas.microsoft.com/office/drawing/2014/main" val="2819953071"/>
                        </a:ext>
                      </a:extLst>
                    </a:gridCol>
                    <a:gridCol w="1818742">
                      <a:extLst>
                        <a:ext uri="{9D8B030D-6E8A-4147-A177-3AD203B41FA5}">
                          <a16:colId xmlns:a16="http://schemas.microsoft.com/office/drawing/2014/main" val="2670366035"/>
                        </a:ext>
                      </a:extLst>
                    </a:gridCol>
                    <a:gridCol w="3403763">
                      <a:extLst>
                        <a:ext uri="{9D8B030D-6E8A-4147-A177-3AD203B41FA5}">
                          <a16:colId xmlns:a16="http://schemas.microsoft.com/office/drawing/2014/main" val="246413771"/>
                        </a:ext>
                      </a:extLst>
                    </a:gridCol>
                    <a:gridCol w="1591605">
                      <a:extLst>
                        <a:ext uri="{9D8B030D-6E8A-4147-A177-3AD203B41FA5}">
                          <a16:colId xmlns:a16="http://schemas.microsoft.com/office/drawing/2014/main" val="116167660"/>
                        </a:ext>
                      </a:extLst>
                    </a:gridCol>
                    <a:gridCol w="515173">
                      <a:extLst>
                        <a:ext uri="{9D8B030D-6E8A-4147-A177-3AD203B41FA5}">
                          <a16:colId xmlns:a16="http://schemas.microsoft.com/office/drawing/2014/main" val="3435469155"/>
                        </a:ext>
                      </a:extLst>
                    </a:gridCol>
                  </a:tblGrid>
                  <a:tr h="41705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ORDER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CONDITION</a:t>
                          </a:r>
                          <a:endParaRPr lang="en-US" sz="12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ADI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ADI </a:t>
                          </a:r>
                          <a:br>
                            <a:rPr lang="en-US" sz="1200" dirty="0">
                              <a:effectLst/>
                            </a:rPr>
                          </a:br>
                          <a:r>
                            <a:rPr lang="en-US" sz="1200" dirty="0">
                              <a:effectLst/>
                            </a:rPr>
                            <a:t>RANGE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100"/>
                            </a:lnSpc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</a:t>
                          </a:r>
                          <a:endParaRPr lang="en-US" sz="1200" b="1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6657402"/>
                      </a:ext>
                    </a:extLst>
                  </a:tr>
                  <a:tr h="60695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00" t="-71000" r="-305034" b="-417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79964" t="-71000" r="-62612" b="-417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85441" t="-71000" r="-34100" b="-417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5356382"/>
                      </a:ext>
                    </a:extLst>
                  </a:tr>
                  <a:tr h="60562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00" t="-172727" r="-305034" b="-3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79964" t="-172727" r="-62612" b="-3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(0 - 7.9)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5869254"/>
                      </a:ext>
                    </a:extLst>
                  </a:tr>
                  <a:tr h="71292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00" t="-230769" r="-305034" b="-1717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79964" t="-230769" r="-62612" b="-1717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(8 - 8.9)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1258900"/>
                      </a:ext>
                    </a:extLst>
                  </a:tr>
                  <a:tr h="712922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4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00" t="-330769" r="-305034" b="-717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79964" t="-330769" r="-62612" b="-717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(9 - 10)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74516668"/>
                      </a:ext>
                    </a:extLst>
                  </a:tr>
                  <a:tr h="448413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5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00" t="-681081" r="-305034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980181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5351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5F6B1E-3A98-4BF2-9942-F0218956F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54A021-457F-4FE6-B5DE-77EBD9B4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 Plan Development Decision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B24286-616D-4D4F-8ED3-2C72F9B875D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1" y="1219200"/>
            <a:ext cx="8201025" cy="46913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08B144-07FA-4933-8451-83A7C82C5BEC}"/>
              </a:ext>
            </a:extLst>
          </p:cNvPr>
          <p:cNvSpPr/>
          <p:nvPr/>
        </p:nvSpPr>
        <p:spPr>
          <a:xfrm>
            <a:off x="457200" y="4800600"/>
            <a:ext cx="7924800" cy="811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1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AA3F9-BA2F-457B-B733-7B96E646B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CEFC91-6A62-4A66-B328-3345AFEA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 Plan Development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22931-AC6E-4D16-A3C2-6839F9DF0BC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66800"/>
            <a:ext cx="855036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56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AD3B9-8664-45B8-9352-3AF38E7F1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940" y="1944624"/>
            <a:ext cx="6026260" cy="4266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From the paper: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C3BB5-23F2-4AD0-A65B-074F41ED9F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2929" y="914401"/>
            <a:ext cx="5077091" cy="5334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Example Condition of a Asphalt Trails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Development of Cross-Asset Comparative LOS Condition Index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E0C2C-7C08-4A58-8705-1291E3E57B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350" y="2697628"/>
            <a:ext cx="3302895" cy="3645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950F6-D5F7-467C-9A8F-81027848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691" y="1149999"/>
            <a:ext cx="2666554" cy="1606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20E03B-F169-4AB1-83F8-E214CA23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447801"/>
            <a:ext cx="3677679" cy="48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4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020763"/>
            <a:ext cx="7620001" cy="4694237"/>
          </a:xfrm>
        </p:spPr>
        <p:txBody>
          <a:bodyPr>
            <a:normAutofit/>
          </a:bodyPr>
          <a:lstStyle/>
          <a:p>
            <a:r>
              <a:rPr lang="en-CA" dirty="0"/>
              <a:t>This is a municipal pavement management dashboard – hosted as the home page of SharePoint Online site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DF29C-72F5-4FAF-800E-571EAE47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02112"/>
            <a:ext cx="8001001" cy="47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0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A75814-B19D-4FE0-8C2D-7377D0FEB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1600200"/>
            <a:ext cx="8001001" cy="4754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7620001" cy="4694237"/>
          </a:xfrm>
        </p:spPr>
        <p:txBody>
          <a:bodyPr>
            <a:normAutofit/>
          </a:bodyPr>
          <a:lstStyle/>
          <a:p>
            <a:r>
              <a:rPr lang="en-CA" dirty="0"/>
              <a:t>There is another Paved Trail dashboard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8EF080-BA5A-44CC-BFA4-E59AF43DE9B2}"/>
              </a:ext>
            </a:extLst>
          </p:cNvPr>
          <p:cNvSpPr/>
          <p:nvPr/>
        </p:nvSpPr>
        <p:spPr>
          <a:xfrm>
            <a:off x="1219200" y="6058910"/>
            <a:ext cx="762000" cy="365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8029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8229601" cy="4694237"/>
          </a:xfrm>
        </p:spPr>
        <p:txBody>
          <a:bodyPr>
            <a:normAutofit/>
          </a:bodyPr>
          <a:lstStyle/>
          <a:p>
            <a:r>
              <a:rPr lang="en-CA" sz="2000" dirty="0"/>
              <a:t>All visuals are linked. You can click to filter (slice and dice your data)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564A1-0E51-452D-8988-390107B8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8604936" cy="46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3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8229601" cy="4694237"/>
          </a:xfrm>
        </p:spPr>
        <p:txBody>
          <a:bodyPr>
            <a:normAutofit/>
          </a:bodyPr>
          <a:lstStyle/>
          <a:p>
            <a:r>
              <a:rPr lang="en-CA" dirty="0"/>
              <a:t>Click the wedge in the pie chart for Asset Distress Index &lt;2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798D5-9BE9-4BF3-8EE1-A099381EBC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1616075"/>
            <a:ext cx="7772401" cy="4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8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Sidewalk and Paved Trail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2676F3-0D26-48CD-BE06-F56FBB9FE2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1" y="1371600"/>
            <a:ext cx="4343400" cy="4724399"/>
          </a:xfrm>
        </p:spPr>
        <p:txBody>
          <a:bodyPr/>
          <a:lstStyle/>
          <a:p>
            <a:r>
              <a:rPr lang="en-CA" dirty="0"/>
              <a:t>Sidewalks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Roadway adjacent pedestrian facility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May be separated from the road by a strip of grass trees or other vegetation 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Accommodate users of all ages and abilities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Need to accommodate wheeled transportation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C973AA-2EC3-4EE3-85F6-CF28A8955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761" y="1054607"/>
            <a:ext cx="3733800" cy="533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493C9D-ABDF-4AE1-9492-F43B8C2E3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761" y="996898"/>
            <a:ext cx="3733800" cy="29512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1572B-2E87-46D8-BC3A-E3DDEB855C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761" y="3834467"/>
            <a:ext cx="3733800" cy="26062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1662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8229601" cy="4694237"/>
          </a:xfrm>
        </p:spPr>
        <p:txBody>
          <a:bodyPr>
            <a:normAutofit/>
          </a:bodyPr>
          <a:lstStyle/>
          <a:p>
            <a:r>
              <a:rPr lang="en-CA" dirty="0"/>
              <a:t>The map and length update to match the selection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7452-CC12-4812-A524-77CD56D3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36" y="1676400"/>
            <a:ext cx="6988164" cy="46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8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23FF9-AA00-4B5E-A401-C7149422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2"/>
          <a:stretch/>
        </p:blipFill>
        <p:spPr>
          <a:xfrm>
            <a:off x="609600" y="1752600"/>
            <a:ext cx="7467600" cy="45403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8229601" cy="4694237"/>
          </a:xfrm>
        </p:spPr>
        <p:txBody>
          <a:bodyPr>
            <a:normAutofit/>
          </a:bodyPr>
          <a:lstStyle/>
          <a:p>
            <a:r>
              <a:rPr lang="en-CA" dirty="0"/>
              <a:t>Links to other sites can be included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F6D8E1-75F5-407C-B20F-3BDA95B0A27A}"/>
              </a:ext>
            </a:extLst>
          </p:cNvPr>
          <p:cNvSpPr/>
          <p:nvPr/>
        </p:nvSpPr>
        <p:spPr>
          <a:xfrm>
            <a:off x="5257800" y="1676400"/>
            <a:ext cx="1219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3373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669731-6924-4E7C-973A-CA634E138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199" y="1219200"/>
            <a:ext cx="8229601" cy="4694237"/>
          </a:xfrm>
        </p:spPr>
        <p:txBody>
          <a:bodyPr>
            <a:normAutofit/>
          </a:bodyPr>
          <a:lstStyle/>
          <a:p>
            <a:r>
              <a:rPr lang="en-CA" dirty="0"/>
              <a:t>This a web-GIS</a:t>
            </a:r>
          </a:p>
          <a:p>
            <a:pPr lvl="1"/>
            <a:r>
              <a:rPr lang="en-CA" dirty="0"/>
              <a:t>More detailed data</a:t>
            </a:r>
          </a:p>
          <a:p>
            <a:pPr lvl="1"/>
            <a:r>
              <a:rPr lang="en-CA" dirty="0"/>
              <a:t>Separate tabs for Roads, Trails, Sidewalks, Utilities</a:t>
            </a:r>
            <a:endParaRPr lang="en-US" dirty="0"/>
          </a:p>
          <a:p>
            <a:pPr lvl="1"/>
            <a:r>
              <a:rPr lang="en-CA" dirty="0"/>
              <a:t>Does not have visuals of data or condition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C6BDC-9739-48BC-ABE7-E074E3DB9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590800"/>
            <a:ext cx="7696200" cy="41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 for your time</a:t>
            </a:r>
          </a:p>
        </p:txBody>
      </p:sp>
    </p:spTree>
    <p:extLst>
      <p:ext uri="{BB962C8B-B14F-4D97-AF65-F5344CB8AC3E}">
        <p14:creationId xmlns:p14="http://schemas.microsoft.com/office/powerpoint/2010/main" val="295306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0584C8-A21E-4C7E-A744-83C33423E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523999"/>
            <a:ext cx="3124200" cy="25331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Sidewalk and Paved Trail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2676F3-0D26-48CD-BE06-F56FBB9FE28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CA" dirty="0"/>
              <a:t>Paved Trails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Also known as: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Multi-Use Paths (MUPs)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Shared Use Paths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Active Transportation (AT) Paths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Accommodate all sidewalk users and more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Bicycles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Inline skaters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Equestrians?</a:t>
            </a:r>
          </a:p>
        </p:txBody>
      </p:sp>
    </p:spTree>
    <p:extLst>
      <p:ext uri="{BB962C8B-B14F-4D97-AF65-F5344CB8AC3E}">
        <p14:creationId xmlns:p14="http://schemas.microsoft.com/office/powerpoint/2010/main" val="74750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0164A93-03A8-4008-A619-4038817DFEBB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sz="2000" dirty="0"/>
              <a:t>GPS enabled Video camera mounted to a data collection platform, type should be consistent with facility use and user expectations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An ATV Gator – similar to that used by City maintenance crews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Bicycle may be suitable in some areas</a:t>
            </a:r>
          </a:p>
          <a:p>
            <a:pPr lvl="2">
              <a:spcAft>
                <a:spcPts val="600"/>
              </a:spcAft>
            </a:pPr>
            <a:r>
              <a:rPr lang="en-CA" dirty="0"/>
              <a:t>Personal mobility scooter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CB578-55AE-4155-BAB2-72DA4C9CF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021B1-8B6E-4940-86B3-A46196AB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Field Investigation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838595-22C5-41CF-82FE-7ECEE7623156}"/>
              </a:ext>
            </a:extLst>
          </p:cNvPr>
          <p:cNvGrpSpPr/>
          <p:nvPr/>
        </p:nvGrpSpPr>
        <p:grpSpPr>
          <a:xfrm>
            <a:off x="533400" y="3429000"/>
            <a:ext cx="4419600" cy="2956718"/>
            <a:chOff x="586176" y="3894155"/>
            <a:chExt cx="4193154" cy="27812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A2C8E4-B60B-4B7D-A717-3A64BE422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76" y="3894155"/>
              <a:ext cx="4193154" cy="27812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C8A4BF-A057-4B15-B693-5BF6B171D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3415" y="3962401"/>
              <a:ext cx="1373619" cy="100693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8464016-FB7A-4708-BC15-DEFD79B17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499518"/>
            <a:ext cx="328065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2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0164A93-03A8-4008-A619-4038817DFEBB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dirty="0"/>
              <a:t>Images are extracted from the video at 4 m intervals</a:t>
            </a:r>
          </a:p>
          <a:p>
            <a:pPr lvl="1">
              <a:spcAft>
                <a:spcPts val="600"/>
              </a:spcAft>
            </a:pPr>
            <a:r>
              <a:rPr lang="en-CA" dirty="0"/>
              <a:t>Imprinted with GPS location, date, and pictorial of the alignment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CB578-55AE-4155-BAB2-72DA4C9CF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021B1-8B6E-4940-86B3-A46196AB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Field Investigation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18CC7-0611-45B4-922B-573CA031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" y="2286000"/>
            <a:ext cx="6858000" cy="400843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BC1404-3487-4240-8752-1A70CAAFEE2F}"/>
              </a:ext>
            </a:extLst>
          </p:cNvPr>
          <p:cNvCxnSpPr/>
          <p:nvPr/>
        </p:nvCxnSpPr>
        <p:spPr>
          <a:xfrm flipH="1" flipV="1">
            <a:off x="617376" y="2671906"/>
            <a:ext cx="45085" cy="17881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EC3AA45-3776-4BB2-A495-E78E752B0600}"/>
              </a:ext>
            </a:extLst>
          </p:cNvPr>
          <p:cNvCxnSpPr/>
          <p:nvPr/>
        </p:nvCxnSpPr>
        <p:spPr>
          <a:xfrm flipH="1" flipV="1">
            <a:off x="607216" y="3065606"/>
            <a:ext cx="1120775" cy="301625"/>
          </a:xfrm>
          <a:prstGeom prst="bentConnector3">
            <a:avLst>
              <a:gd name="adj1" fmla="val 6976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Box 7223">
            <a:extLst>
              <a:ext uri="{FF2B5EF4-FFF2-40B4-BE49-F238E27FC236}">
                <a16:creationId xmlns:a16="http://schemas.microsoft.com/office/drawing/2014/main" id="{7DAF04BB-A531-4068-A7DE-A8FD8170A790}"/>
              </a:ext>
            </a:extLst>
          </p:cNvPr>
          <p:cNvSpPr txBox="1"/>
          <p:nvPr/>
        </p:nvSpPr>
        <p:spPr>
          <a:xfrm>
            <a:off x="893601" y="3017981"/>
            <a:ext cx="906145" cy="3606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n-CA" sz="900" b="1" dirty="0">
                <a:solidFill>
                  <a:srgbClr val="FF0000"/>
                </a:solidFill>
                <a:effectLst/>
                <a:highlight>
                  <a:srgbClr val="D3D3D3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Location on  </a:t>
            </a:r>
            <a:endParaRPr lang="en-CA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CA" sz="900" b="1" dirty="0">
                <a:solidFill>
                  <a:srgbClr val="FF0000"/>
                </a:solidFill>
                <a:effectLst/>
                <a:highlight>
                  <a:srgbClr val="D3D3D3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Trail Section</a:t>
            </a:r>
            <a:endParaRPr lang="en-CA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AF6E-C6A7-4723-A277-B51905837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314" y="2297026"/>
            <a:ext cx="2133600" cy="1268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E0466-73C1-47F3-AC12-89145D3C8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314" y="3624939"/>
            <a:ext cx="2133600" cy="13598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E5878-0BEF-4B2B-B741-9664BFD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837" y="5043761"/>
            <a:ext cx="2129077" cy="13859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54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0164A93-03A8-4008-A619-4038817DFEBB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dirty="0"/>
              <a:t>Images provide a record of the survey, and</a:t>
            </a:r>
          </a:p>
          <a:p>
            <a:pPr>
              <a:spcAft>
                <a:spcPts val="600"/>
              </a:spcAft>
            </a:pPr>
            <a:r>
              <a:rPr lang="en-CA" dirty="0"/>
              <a:t>Define the Sample Units for condition rating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CB578-55AE-4155-BAB2-72DA4C9CF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021B1-8B6E-4940-86B3-A46196AB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Field Investigation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601F6-ABB5-4308-A4D6-D2B5E5388C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40" y="2357945"/>
            <a:ext cx="2854241" cy="18330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2F3C1-98F7-4EC0-B732-2064A34CD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5" y="2357946"/>
            <a:ext cx="6078350" cy="4042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4AE16-0DF0-47C2-A421-AF3B86CE16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304" y="4267200"/>
            <a:ext cx="2850140" cy="21335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895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0164A93-03A8-4008-A619-4038817DFEBB}"/>
              </a:ext>
            </a:extLst>
          </p:cNvPr>
          <p:cNvSpPr txBox="1">
            <a:spLocks/>
          </p:cNvSpPr>
          <p:nvPr/>
        </p:nvSpPr>
        <p:spPr>
          <a:xfrm>
            <a:off x="461865" y="1143001"/>
            <a:ext cx="8201025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dirty="0"/>
              <a:t>Asphalt Trail samples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CB578-55AE-4155-BAB2-72DA4C9CF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021B1-8B6E-4940-86B3-A46196AB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Field Investigation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06952-1E1E-4004-96EB-3D94927A1D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381" y="1611087"/>
            <a:ext cx="4310658" cy="24231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F6475-11E1-4605-88CC-15E71FF580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517" y="1611087"/>
            <a:ext cx="4079997" cy="24231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8C0F0-F093-4F1B-ABB3-4F4C109401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17" y="4084263"/>
            <a:ext cx="4079997" cy="22934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16D15-AF57-4786-8DDE-4AD164782F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381" y="4098522"/>
            <a:ext cx="4310658" cy="2264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922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18B13-2059-4069-B64A-298AC1307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5EC1-1BEF-49A0-A8DA-B672C63EDCC2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5034-B34C-437F-B702-A3018959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Sidewalk and Paved Trail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09155-56D5-408D-BC87-436DF3E501F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01025" cy="4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Franklin Gothic Book" panose="020B0503020102020204" pitchFamily="34" charset="0"/>
              <a:buChar char="●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1pPr>
            <a:lvl2pPr marL="640080" indent="-18288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7F7F7F"/>
              </a:buClr>
              <a:buFont typeface="Franklin Gothic Book" panose="020B0503020102020204" pitchFamily="34" charset="0"/>
              <a:buChar char="—"/>
              <a:defRPr lang="en-US" sz="18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buFont typeface="Franklin Gothic Book" panose="020B0503020102020204" pitchFamily="34" charset="0"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A" dirty="0"/>
              <a:t>Image quality has been excellent and it is easy to see defects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BA375-C5F9-4A2F-93F7-20EC718A5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281" y="2209800"/>
            <a:ext cx="4157045" cy="350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C8283-314E-4CC0-9099-ED4B24833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21" y="2209800"/>
            <a:ext cx="4105081" cy="350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7263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t_PPT_template_2.potx" id="{051BAD5E-310E-4AEE-A8CB-6FD2E9589F5B}" vid="{10A0BF12-482F-49E4-A7E4-AD2C99BA7C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BA.Document" ma:contentTypeID="0x0101003709ECBA0385CA478CFB366C215AB2560093A60D7081D62C42B86570919607378B" ma:contentTypeVersion="4" ma:contentTypeDescription="This content type specifically designed for EBA, contains special columns Data Type, Status, Date." ma:contentTypeScope="" ma:versionID="25c1d326a09df98d01e014a09b0849c5">
  <xsd:schema xmlns:xsd="http://www.w3.org/2001/XMLSchema" xmlns:xs="http://www.w3.org/2001/XMLSchema" xmlns:p="http://schemas.microsoft.com/office/2006/metadata/properties" xmlns:ns2="a8a45cb1-fc9b-4729-bd94-5de424315ade" targetNamespace="http://schemas.microsoft.com/office/2006/metadata/properties" ma:root="true" ma:fieldsID="7f89a2c4344a99bd5b28f6247f3f9e84" ns2:_="">
    <xsd:import namespace="a8a45cb1-fc9b-4729-bd94-5de424315ade"/>
    <xsd:element name="properties">
      <xsd:complexType>
        <xsd:sequence>
          <xsd:element name="documentManagement">
            <xsd:complexType>
              <xsd:all>
                <xsd:element ref="ns2:EBA.Date" minOccurs="0"/>
                <xsd:element ref="ns2:EBA.Status" minOccurs="0"/>
                <xsd:element ref="ns2:EBA.Data_x0020_Type" minOccurs="0"/>
                <xsd:element ref="ns2:EBA.Flag_x0020_for_x0020_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45cb1-fc9b-4729-bd94-5de424315ade" elementFormDefault="qualified">
    <xsd:import namespace="http://schemas.microsoft.com/office/2006/documentManagement/types"/>
    <xsd:import namespace="http://schemas.microsoft.com/office/infopath/2007/PartnerControls"/>
    <xsd:element name="EBA.Date" ma:index="8" nillable="true" ma:displayName="EBA.Date" ma:format="DateOnly" ma:internalName="EBA_x002e_Date">
      <xsd:simpleType>
        <xsd:restriction base="dms:DateTime"/>
      </xsd:simpleType>
    </xsd:element>
    <xsd:element name="EBA.Status" ma:index="9" nillable="true" ma:displayName="EBA.Status" ma:format="Dropdown" ma:internalName="EBA_x002e_Status">
      <xsd:simpleType>
        <xsd:union memberTypes="dms:Text">
          <xsd:simpleType>
            <xsd:restriction base="dms:Choice">
              <xsd:enumeration value="Working"/>
              <xsd:enumeration value="Draft"/>
              <xsd:enumeration value="Issued for Review"/>
              <xsd:enumeration value="Issued for Use"/>
              <xsd:enumeration value="Record"/>
              <xsd:enumeration value="Issued for Information"/>
              <xsd:enumeration value="Issued for Tender"/>
              <xsd:enumeration value="Issued for Construction"/>
            </xsd:restriction>
          </xsd:simpleType>
        </xsd:union>
      </xsd:simpleType>
    </xsd:element>
    <xsd:element name="EBA.Data_x0020_Type" ma:index="10" nillable="true" ma:displayName="EBA.Data Type" ma:format="Dropdown" ma:internalName="EBA_x002e_Data_x0020_Type">
      <xsd:simpleType>
        <xsd:restriction base="dms:Choice">
          <xsd:enumeration value="Addendum"/>
          <xsd:enumeration value="Agenda"/>
          <xsd:enumeration value="Appendix"/>
          <xsd:enumeration value="Budget"/>
          <xsd:enumeration value="Calculations"/>
          <xsd:enumeration value="Change Order"/>
          <xsd:enumeration value="Contemplated Change Order"/>
          <xsd:enumeration value="Contract"/>
          <xsd:enumeration value="Drawing"/>
          <xsd:enumeration value="Email"/>
          <xsd:enumeration value="Estimate"/>
          <xsd:enumeration value="Fax"/>
          <xsd:enumeration value="Field Data"/>
          <xsd:enumeration value="Field Notes"/>
          <xsd:enumeration value="Figure"/>
          <xsd:enumeration value="Forms"/>
          <xsd:enumeration value="Inspection Report"/>
          <xsd:enumeration value="Invoice"/>
          <xsd:enumeration value="Letter"/>
          <xsd:enumeration value="Logs"/>
          <xsd:enumeration value="Manual"/>
          <xsd:enumeration value="Memo"/>
          <xsd:enumeration value="Minutes"/>
          <xsd:enumeration value="Presentation"/>
          <xsd:enumeration value="PI Sheet"/>
          <xsd:enumeration value="PMP"/>
          <xsd:enumeration value="Project Profile"/>
          <xsd:enumeration value="Project Schedule"/>
          <xsd:enumeration value="Proposal"/>
          <xsd:enumeration value="Purchase Order"/>
          <xsd:enumeration value="Reference"/>
          <xsd:enumeration value="Report"/>
          <xsd:enumeration value="Request for Proposal"/>
          <xsd:enumeration value="Resume"/>
          <xsd:enumeration value="Scope Change Info"/>
          <xsd:enumeration value="Service Agreement"/>
          <xsd:enumeration value="Specifications"/>
          <xsd:enumeration value="Statement of Qualifications"/>
          <xsd:enumeration value="Table"/>
          <xsd:enumeration value="Telephone Record"/>
          <xsd:enumeration value="Tender"/>
          <xsd:enumeration value="Test Results"/>
          <xsd:enumeration value="Transmittal"/>
          <xsd:enumeration value="Work Order"/>
        </xsd:restriction>
      </xsd:simpleType>
    </xsd:element>
    <xsd:element name="EBA.Flag_x0020_for_x0020_Review" ma:index="11" nillable="true" ma:displayName="EBA.Flag for Review" ma:default="0" ma:internalName="EBA_x002e_Flag_x0020_for_x0020_Review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3cad71f-44a3-4606-868a-59e96cba270f" ContentTypeId="0x0101003709ECBA0385CA478CFB366C215AB256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BA.Date xmlns="a8a45cb1-fc9b-4729-bd94-5de424315ade" xsi:nil="true"/>
    <EBA.Status xmlns="a8a45cb1-fc9b-4729-bd94-5de424315ade" xsi:nil="true"/>
    <EBA.Data_x0020_Type xmlns="a8a45cb1-fc9b-4729-bd94-5de424315ade" xsi:nil="true"/>
    <EBA.Flag_x0020_for_x0020_Review xmlns="a8a45cb1-fc9b-4729-bd94-5de424315ade">false</EBA.Flag_x0020_for_x0020_Review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DC40EF-C6AD-4CFF-B2B8-49734C169A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a45cb1-fc9b-4729-bd94-5de424315a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0B878D-B25D-42F4-A508-78059EA249C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BFB6203-A30C-45A4-97DB-44EA53B5C087}">
  <ds:schemaRefs>
    <ds:schemaRef ds:uri="http://schemas.microsoft.com/office/2006/metadata/properties"/>
    <ds:schemaRef ds:uri="a8a45cb1-fc9b-4729-bd94-5de424315ad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30072846-8020-4E57-865A-0425A17E41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24055</TotalTime>
  <Words>1327</Words>
  <Application>Microsoft Office PowerPoint</Application>
  <PresentationFormat>On-screen Show (4:3)</PresentationFormat>
  <Paragraphs>250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Franklin Gothic Book</vt:lpstr>
      <vt:lpstr>Franklin Gothic Medium</vt:lpstr>
      <vt:lpstr>Wingdings</vt:lpstr>
      <vt:lpstr>Office Theme</vt:lpstr>
      <vt:lpstr>Sidewalk and Paved Trail Assets Condition Rating</vt:lpstr>
      <vt:lpstr>Contents</vt:lpstr>
      <vt:lpstr>Sidewalk and Paved Trail Assessment</vt:lpstr>
      <vt:lpstr>Sidewalk and Paved Trail Assessment</vt:lpstr>
      <vt:lpstr>Field Investigation</vt:lpstr>
      <vt:lpstr>Field Investigation</vt:lpstr>
      <vt:lpstr>Field Investigation</vt:lpstr>
      <vt:lpstr>Field Investigation</vt:lpstr>
      <vt:lpstr>Sidewalk and Paved Trail Assessment</vt:lpstr>
      <vt:lpstr>Condition Rating</vt:lpstr>
      <vt:lpstr>Condition Rating</vt:lpstr>
      <vt:lpstr>Condition Rating</vt:lpstr>
      <vt:lpstr>Condition Rating</vt:lpstr>
      <vt:lpstr>Condition Rating</vt:lpstr>
      <vt:lpstr>Condition Rating</vt:lpstr>
      <vt:lpstr>Development of Cross-Asset Comparative LOS Condition Index</vt:lpstr>
      <vt:lpstr>Development of Cross-Asset Comparative LOS Condition Index</vt:lpstr>
      <vt:lpstr>Development of Cross-Asset Comparative LOS Condition Index</vt:lpstr>
      <vt:lpstr>Development of Cross-Asset Comparative LOS Condition Index</vt:lpstr>
      <vt:lpstr>Development of Cross-Asset Comparative LOS Condition Index</vt:lpstr>
      <vt:lpstr>Development of Cross-Asset Comparative LOS Condition Index</vt:lpstr>
      <vt:lpstr>Work Plan Development Decision</vt:lpstr>
      <vt:lpstr>Work Plan Development Process</vt:lpstr>
      <vt:lpstr>Development of Cross-Asset Comparative LOS Condition Index</vt:lpstr>
      <vt:lpstr>Development of Cross-Asset Comparative LOS Condition Index</vt:lpstr>
      <vt:lpstr>Dashboard</vt:lpstr>
      <vt:lpstr>Dashboard</vt:lpstr>
      <vt:lpstr>Dashboard</vt:lpstr>
      <vt:lpstr>Dashboard</vt:lpstr>
      <vt:lpstr>Dashboard</vt:lpstr>
      <vt:lpstr>Dashboard</vt:lpstr>
      <vt:lpstr>Dashboard</vt:lpstr>
      <vt:lpstr>Thanks for your time</vt:lpstr>
    </vt:vector>
  </TitlesOfParts>
  <Company>Tetra Tech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Lopez, Tom</dc:creator>
  <cp:lastModifiedBy>St. Michel, Gary</cp:lastModifiedBy>
  <cp:revision>560</cp:revision>
  <cp:lastPrinted>2015-03-04T23:53:32Z</cp:lastPrinted>
  <dcterms:created xsi:type="dcterms:W3CDTF">2014-12-29T23:55:34Z</dcterms:created>
  <dcterms:modified xsi:type="dcterms:W3CDTF">2020-02-11T19:35:52Z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0x0101003709ECBA0385CA478CFB366C215AB2560093A60D7081D62C42B86570919607378B</vt:lpwstr>
  </property>
  <property fmtid="{D5CDD505-2E9C-101B-9397-08002B2CF9AE}" pid="3" name="ClientNumber">
    <vt:lpwstr>56824</vt:lpwstr>
  </property>
  <property fmtid="{D5CDD505-2E9C-101B-9397-08002B2CF9AE}" pid="4" name="ProjectNumber">
    <vt:lpwstr>704-E92503033-01</vt:lpwstr>
  </property>
</Properties>
</file>