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63" r:id="rId3"/>
    <p:sldId id="265" r:id="rId4"/>
    <p:sldId id="279" r:id="rId5"/>
    <p:sldId id="280" r:id="rId6"/>
    <p:sldId id="267" r:id="rId7"/>
    <p:sldId id="268" r:id="rId8"/>
    <p:sldId id="281" r:id="rId9"/>
    <p:sldId id="282" r:id="rId10"/>
    <p:sldId id="276" r:id="rId11"/>
    <p:sldId id="271" r:id="rId12"/>
    <p:sldId id="270" r:id="rId13"/>
    <p:sldId id="277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26"/>
    <a:srgbClr val="EF3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9653" autoAdjust="0"/>
  </p:normalViewPr>
  <p:slideViewPr>
    <p:cSldViewPr snapToGrid="0">
      <p:cViewPr varScale="1">
        <p:scale>
          <a:sx n="41" d="100"/>
          <a:sy n="41" d="100"/>
        </p:scale>
        <p:origin x="104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8"/>
    </p:cViewPr>
  </p:sorterViewPr>
  <p:notesViewPr>
    <p:cSldViewPr snapToGrid="0">
      <p:cViewPr>
        <p:scale>
          <a:sx n="70" d="100"/>
          <a:sy n="70" d="100"/>
        </p:scale>
        <p:origin x="222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8919F-B3F9-4AF0-AD0C-280735C35050}" type="datetimeFigureOut">
              <a:rPr lang="en-CA" smtClean="0"/>
              <a:t>2020-02-11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76025-FC9C-4AD0-B5B4-B2E3C2DCD7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096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B76025-FC9C-4AD0-B5B4-B2E3C2DCD7BB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1137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B76025-FC9C-4AD0-B5B4-B2E3C2DCD7BB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3210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B76025-FC9C-4AD0-B5B4-B2E3C2DCD7BB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05825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B76025-FC9C-4AD0-B5B4-B2E3C2DCD7BB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4761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Thank you to the 2019 -2020 Board of Directors for their dedication and sharing of their invaluable time and expertise.</a:t>
            </a:r>
            <a:endParaRPr lang="en-CA" dirty="0"/>
          </a:p>
          <a:p>
            <a:endParaRPr lang="en-US" dirty="0"/>
          </a:p>
          <a:p>
            <a:r>
              <a:rPr lang="en-US" dirty="0"/>
              <a:t>Joining our new Board Members are the following members who have one more year in their term: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Esther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Wyatt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Andre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Russell</a:t>
            </a:r>
          </a:p>
          <a:p>
            <a:endParaRPr lang="en-US" dirty="0"/>
          </a:p>
          <a:p>
            <a:r>
              <a:rPr lang="en-US" dirty="0"/>
              <a:t>As well as our advisory non-voting board members: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Representing GFOA – Shelley Thomas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Representing AB Municipal Affairs - Greg Hutchinson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Long-standing board member Lam Huynh</a:t>
            </a:r>
          </a:p>
          <a:p>
            <a:endParaRPr lang="en-US" dirty="0"/>
          </a:p>
          <a:p>
            <a:r>
              <a:rPr lang="en-US" dirty="0"/>
              <a:t>Also a big thank you to our outgoing board members for their year of service to our organization!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Bhupesh Sakalley with Brazeau County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Tamara Sloboda previously with Municipal Affairs</a:t>
            </a:r>
          </a:p>
          <a:p>
            <a:endParaRPr lang="en-US" dirty="0"/>
          </a:p>
          <a:p>
            <a:r>
              <a:rPr lang="en-US" dirty="0"/>
              <a:t>Maybe: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Lauren Chorney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Robert Hayder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Jamie Hobbs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Dorian Wandzura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B76025-FC9C-4AD0-B5B4-B2E3C2DCD7BB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68913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lvl="2" indent="0">
              <a:buNone/>
            </a:pPr>
            <a:r>
              <a:rPr lang="en-US" dirty="0"/>
              <a:t>With that, there was no new business brought forward at the beginning of the AGM, I will now make a motion to adjourn the 2020 annual general meeting.  Can I have someone second the motion?</a:t>
            </a:r>
          </a:p>
          <a:p>
            <a:pPr marL="914400" lvl="2" indent="0">
              <a:buNone/>
            </a:pPr>
            <a:r>
              <a:rPr lang="en-US" dirty="0"/>
              <a:t>All in </a:t>
            </a:r>
            <a:r>
              <a:rPr lang="en-US" dirty="0" err="1"/>
              <a:t>favour</a:t>
            </a:r>
            <a:r>
              <a:rPr lang="en-US" dirty="0"/>
              <a:t>?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/>
              <a:t>Thank you </a:t>
            </a:r>
            <a:r>
              <a:rPr lang="en-US"/>
              <a:t>all again for </a:t>
            </a:r>
            <a:r>
              <a:rPr lang="en-US" dirty="0"/>
              <a:t>your participation.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B76025-FC9C-4AD0-B5B4-B2E3C2DCD7BB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2321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KEEP IT SHORT AND SWEET!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Call to Order</a:t>
            </a:r>
          </a:p>
          <a:p>
            <a:pPr marL="685800" lvl="1" indent="-228600">
              <a:buAutoNum type="arabicPeriod"/>
            </a:pPr>
            <a:r>
              <a:rPr lang="en-CA" dirty="0"/>
              <a:t>EQ Calls the meeting to order at [time].</a:t>
            </a:r>
          </a:p>
          <a:p>
            <a:pPr marL="685800" lvl="1" indent="-228600">
              <a:buAutoNum type="arabicPeriod"/>
            </a:pPr>
            <a:endParaRPr lang="en-CA" dirty="0"/>
          </a:p>
          <a:p>
            <a:pPr marL="228600" lvl="0" indent="-228600">
              <a:buAutoNum type="arabicPeriod"/>
            </a:pPr>
            <a:r>
              <a:rPr lang="en-CA" dirty="0"/>
              <a:t>Approval of the Agenda</a:t>
            </a:r>
          </a:p>
          <a:p>
            <a:pPr marL="685800" lvl="1" indent="-228600">
              <a:buAutoNum type="arabicPeriod"/>
            </a:pPr>
            <a:r>
              <a:rPr lang="en-CA" dirty="0"/>
              <a:t>EQ requests a motion from the members on the floor to approve the agenda:</a:t>
            </a:r>
          </a:p>
          <a:p>
            <a:pPr marL="1143000" lvl="2" indent="-228600">
              <a:buAutoNum type="arabicPeriod"/>
            </a:pPr>
            <a:r>
              <a:rPr lang="en-CA" dirty="0"/>
              <a:t>Motion by:</a:t>
            </a:r>
          </a:p>
          <a:p>
            <a:pPr marL="685800" lvl="1" indent="-228600">
              <a:buAutoNum type="arabicPeriod"/>
            </a:pPr>
            <a:r>
              <a:rPr lang="en-CA" dirty="0"/>
              <a:t>EQ requests a member from the floor to second the motion:</a:t>
            </a:r>
          </a:p>
          <a:p>
            <a:pPr marL="1143000" lvl="2" indent="-228600">
              <a:buAutoNum type="arabicPeriod"/>
            </a:pPr>
            <a:r>
              <a:rPr lang="en-CA" dirty="0"/>
              <a:t>Seconded by:</a:t>
            </a:r>
          </a:p>
          <a:p>
            <a:pPr marL="914400" lvl="2" indent="0">
              <a:buNone/>
            </a:pPr>
            <a:r>
              <a:rPr lang="en-CA" dirty="0"/>
              <a:t>All in favour?</a:t>
            </a:r>
          </a:p>
          <a:p>
            <a:pPr marL="1143000" lvl="2" indent="-228600">
              <a:buAutoNum type="arabicPeriod"/>
            </a:pPr>
            <a:endParaRPr lang="en-CA" dirty="0"/>
          </a:p>
          <a:p>
            <a:pPr marL="228600" lvl="0" indent="-228600">
              <a:buAutoNum type="arabicPeriod"/>
            </a:pPr>
            <a:r>
              <a:rPr lang="en-CA" dirty="0"/>
              <a:t>Approval of the 2019 AGM Minutes</a:t>
            </a:r>
          </a:p>
          <a:p>
            <a:pPr marL="685800" lvl="1" indent="-228600">
              <a:buAutoNum type="arabicPeriod"/>
            </a:pPr>
            <a:r>
              <a:rPr lang="en-CA" dirty="0"/>
              <a:t>EQ requests a motion from the members on the floor to approve the 2019 AGM Minutes:</a:t>
            </a:r>
          </a:p>
          <a:p>
            <a:pPr marL="1143000" lvl="2" indent="-228600">
              <a:buAutoNum type="arabicPeriod"/>
            </a:pPr>
            <a:r>
              <a:rPr lang="en-CA" dirty="0"/>
              <a:t>Motion by:</a:t>
            </a:r>
          </a:p>
          <a:p>
            <a:pPr marL="685800" lvl="1" indent="-228600">
              <a:buAutoNum type="arabicPeriod"/>
            </a:pPr>
            <a:r>
              <a:rPr lang="en-CA" dirty="0"/>
              <a:t>EQ requests a member from the floor to second the motion:</a:t>
            </a:r>
          </a:p>
          <a:p>
            <a:pPr marL="1143000" lvl="2" indent="-228600">
              <a:buAutoNum type="arabicPeriod"/>
            </a:pPr>
            <a:r>
              <a:rPr lang="en-CA" dirty="0"/>
              <a:t>Seconded by:</a:t>
            </a:r>
          </a:p>
          <a:p>
            <a:pPr marL="914400" lvl="2" indent="0">
              <a:buNone/>
            </a:pPr>
            <a:r>
              <a:rPr lang="en-CA" dirty="0"/>
              <a:t>All in favour?</a:t>
            </a:r>
          </a:p>
          <a:p>
            <a:pPr marL="1143000" lvl="2" indent="-228600">
              <a:buAutoNum type="arabicPeriod"/>
            </a:pPr>
            <a:endParaRPr lang="en-CA" dirty="0"/>
          </a:p>
          <a:p>
            <a:pPr marL="1143000" lvl="2" indent="-228600">
              <a:buAutoNum type="arabicPeriod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B76025-FC9C-4AD0-B5B4-B2E3C2DCD7BB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2717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CA" sz="2800" dirty="0"/>
              <a:t>Review of the 2020 year’s successes:</a:t>
            </a:r>
          </a:p>
          <a:p>
            <a:pPr lvl="2">
              <a:buAutoNum type="arabicPeriod"/>
            </a:pPr>
            <a:r>
              <a:rPr lang="en-CA" dirty="0"/>
              <a:t>Completed our first year as an elected Board and as an association built on a membership base.</a:t>
            </a:r>
          </a:p>
          <a:p>
            <a:pPr lvl="2">
              <a:buAutoNum type="arabicPeriod"/>
            </a:pPr>
            <a:r>
              <a:rPr lang="en-CA" dirty="0"/>
              <a:t>Created our first ever 3-year Strategic Plan that reinforces our mission to promote Asset Management practice in Alberta through facilitated knowledge sharing and collaboration..</a:t>
            </a:r>
          </a:p>
          <a:p>
            <a:pPr lvl="3">
              <a:buAutoNum type="arabicPeriod"/>
            </a:pPr>
            <a:r>
              <a:rPr lang="en-CA" dirty="0"/>
              <a:t>Created 4 sub-committees who are accountable in achieving our strategic goals and tasks.</a:t>
            </a:r>
          </a:p>
          <a:p>
            <a:pPr lvl="2">
              <a:buAutoNum type="arabicPeriod"/>
            </a:pPr>
            <a:r>
              <a:rPr lang="en-CA" dirty="0"/>
              <a:t>Formalizing our administrative direction through policy development and adoption – Financial Policy, Financial Procedure, and Membership Policy.</a:t>
            </a:r>
          </a:p>
          <a:p>
            <a:pPr lvl="2">
              <a:buAutoNum type="arabicPeriod"/>
            </a:pPr>
            <a:r>
              <a:rPr lang="en-CA" dirty="0"/>
              <a:t>Continued provincial representation at a national level – Asset Management Canada.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CA" dirty="0"/>
              <a:t>With a focus on our mission, we held multiple facilitated knowledge-sharing opportunities </a:t>
            </a: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CA" dirty="0"/>
              <a:t>Held three successful workshops in Red Deer and Calgary.</a:t>
            </a:r>
          </a:p>
          <a:p>
            <a:pPr lvl="3">
              <a:buAutoNum type="arabicPeriod"/>
            </a:pPr>
            <a:r>
              <a:rPr lang="en-CA" dirty="0"/>
              <a:t>Continued success with our tri-party Cohort Training Program which we offer in partnership with RMA and AUMA funded through the FCM MAMP2 grant.</a:t>
            </a:r>
          </a:p>
          <a:p>
            <a:pPr lvl="3">
              <a:buAutoNum type="arabicPeriod"/>
            </a:pPr>
            <a:r>
              <a:rPr lang="en-CA" dirty="0"/>
              <a:t>Awarded FCM MAMP3 grant funding for phase 2 of our Cohort Training </a:t>
            </a:r>
            <a:r>
              <a:rPr lang="en-CA" dirty="0" err="1"/>
              <a:t>Progr</a:t>
            </a:r>
            <a:r>
              <a:rPr lang="en-CA" dirty="0"/>
              <a:t>.</a:t>
            </a:r>
          </a:p>
          <a:p>
            <a:pPr marL="685800" lvl="1" indent="-228600">
              <a:buAutoNum type="arabicPeriod"/>
            </a:pPr>
            <a:endParaRPr lang="en-CA" dirty="0"/>
          </a:p>
          <a:p>
            <a:pPr marL="685800" lvl="1" indent="-228600">
              <a:buAutoNum type="arabicPeriod"/>
            </a:pPr>
            <a:r>
              <a:rPr lang="en-CA" dirty="0"/>
              <a:t>Thank you to our amazing 2019 – 2020 Board of Directors and Working Group Committee!</a:t>
            </a:r>
          </a:p>
          <a:p>
            <a:pPr marL="685800" lvl="1" indent="-228600">
              <a:buAutoNum type="arabicPeriod"/>
            </a:pPr>
            <a:endParaRPr lang="en-CA" dirty="0"/>
          </a:p>
          <a:p>
            <a:pPr marL="685800" lvl="1" indent="-228600">
              <a:buAutoNum type="arabicPeriod"/>
            </a:pPr>
            <a:endParaRPr lang="en-CA" dirty="0"/>
          </a:p>
          <a:p>
            <a:pPr marL="1143000" lvl="2" indent="-228600">
              <a:buAutoNum type="arabicPeriod"/>
            </a:pP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B76025-FC9C-4AD0-B5B4-B2E3C2DCD7BB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0741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CA" dirty="0"/>
              <a:t>What you are achieving through supporting IAMA with your membership: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/>
              <a:t>Real, practical knowledge-sharing through a Grassroots – boots on the ground – organization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/>
              <a:t>Locally focused educational opportunities 3 x year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CA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CA" dirty="0"/>
              <a:t>In addition to contributing to these worthwhile efforts, you receive:</a:t>
            </a:r>
            <a:endParaRPr lang="en-CA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Discounts to IAMA events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/>
              <a:t>In upcoming months, members will be given access to member-only resources on our website. We will be announcing these at our next month, if not sooner.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B76025-FC9C-4AD0-B5B4-B2E3C2DCD7BB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180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AutoNum type="arabicPeriod"/>
            </a:pPr>
            <a:r>
              <a:rPr lang="en-CA" dirty="0"/>
              <a:t>Read slide</a:t>
            </a:r>
          </a:p>
          <a:p>
            <a:pPr marL="228600" lvl="0" indent="-228600">
              <a:buAutoNum type="arabicPeriod"/>
            </a:pPr>
            <a:r>
              <a:rPr lang="en-CA" dirty="0"/>
              <a:t>Approval of the Chair’s Report:</a:t>
            </a:r>
          </a:p>
          <a:p>
            <a:pPr marL="685800" lvl="1" indent="-228600">
              <a:buAutoNum type="arabicPeriod"/>
            </a:pPr>
            <a:r>
              <a:rPr lang="en-CA" dirty="0"/>
              <a:t>EQ requests a motion from the members on the floor that the Chair’s Report be accepted as presented:</a:t>
            </a:r>
          </a:p>
          <a:p>
            <a:pPr marL="1143000" lvl="2" indent="-228600">
              <a:buAutoNum type="arabicPeriod"/>
            </a:pPr>
            <a:r>
              <a:rPr lang="en-CA" dirty="0"/>
              <a:t>Motion by:</a:t>
            </a:r>
          </a:p>
          <a:p>
            <a:pPr marL="685800" lvl="1" indent="-228600">
              <a:buAutoNum type="arabicPeriod"/>
            </a:pPr>
            <a:r>
              <a:rPr lang="en-CA" dirty="0"/>
              <a:t>EQ requests a member from the floor to second the motion:</a:t>
            </a:r>
          </a:p>
          <a:p>
            <a:pPr marL="1143000" lvl="2" indent="-228600">
              <a:buAutoNum type="arabicPeriod"/>
            </a:pPr>
            <a:r>
              <a:rPr lang="en-CA" dirty="0"/>
              <a:t>Seconded by:</a:t>
            </a:r>
          </a:p>
          <a:p>
            <a:pPr marL="914400" lvl="2" indent="0">
              <a:buNone/>
            </a:pPr>
            <a:r>
              <a:rPr lang="en-CA" dirty="0"/>
              <a:t>All in favour?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B76025-FC9C-4AD0-B5B4-B2E3C2DCD7BB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6958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Presented by Treasurer Dorian Wandzura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B76025-FC9C-4AD0-B5B4-B2E3C2DCD7BB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0533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B76025-FC9C-4AD0-B5B4-B2E3C2DCD7BB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7517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Invite Elaine Courte up to administer the election of our 2020-2021 Board of Directors election.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B76025-FC9C-4AD0-B5B4-B2E3C2DCD7BB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7204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B76025-FC9C-4AD0-B5B4-B2E3C2DCD7BB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1521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B1B15-E123-40BE-A841-879F08CB2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AFB523-F8D7-4FDF-B28A-84FBA8498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9AA51-A0CD-4590-A4D3-D3F51E0D6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408A-6F2C-46FD-9914-BEE91EDDE3C2}" type="datetimeFigureOut">
              <a:rPr lang="en-CA" smtClean="0"/>
              <a:t>2020-02-11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DFEF1-4628-48DC-BD86-7DD4E449B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701D9-F020-4EED-B10B-AE302829D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B2AA-4233-4C20-A910-DE3B0E3101F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847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CD8D8-3148-4706-BD34-BD0C36FF3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3B4AC2-F553-47A2-96CD-616767315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D8606B-D268-423C-AEC2-6D97FE1A0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C1A47-44A5-4317-8D5C-707AA532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408A-6F2C-46FD-9914-BEE91EDDE3C2}" type="datetimeFigureOut">
              <a:rPr lang="en-CA" smtClean="0"/>
              <a:t>2020-02-11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A445E-A8F1-4974-B1B9-23F15CF86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04294-9DDE-42A3-B656-ABD51CBBD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B2AA-4233-4C20-A910-DE3B0E3101F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305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8FB4C-D9CF-4FE0-9382-FE883429B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CF7D8D-4BD3-4581-A55F-A7C63D522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8A4AB-6291-459A-A3F6-79F4DD772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408A-6F2C-46FD-9914-BEE91EDDE3C2}" type="datetimeFigureOut">
              <a:rPr lang="en-CA" smtClean="0"/>
              <a:t>2020-02-11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DFBEE-1CC3-4135-AC67-EBD6F7E8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07235-136B-44DC-96F8-3CBD15276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B2AA-4233-4C20-A910-DE3B0E3101F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1626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202D60-0C33-4E58-BD5E-0E0595D0CC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422C66-DD02-4963-9FCE-521323EB3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AA2B6-BAAB-4A92-BAF1-C9BCAD9D2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408A-6F2C-46FD-9914-BEE91EDDE3C2}" type="datetimeFigureOut">
              <a:rPr lang="en-CA" smtClean="0"/>
              <a:t>2020-02-11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23CD0-18CE-4179-805C-E8CC93911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A149A-2C4E-436C-892D-A1F77E51E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B2AA-4233-4C20-A910-DE3B0E3101F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494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A2B0C-8A2F-489A-BF34-FDFA6511C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9EF76-614A-44D7-A430-61BDD64CB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AD163-D76D-480C-A6B2-30C2A3AD4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408A-6F2C-46FD-9914-BEE91EDDE3C2}" type="datetimeFigureOut">
              <a:rPr lang="en-CA" smtClean="0"/>
              <a:t>2020-02-11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0E037-0313-473B-B3DC-2F354A067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16CE3-F43B-4F5D-8731-550D11562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B2AA-4233-4C20-A910-DE3B0E3101F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467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710A7-9210-4F34-BA75-871F88B73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4A038D-CA21-49F5-86F9-E272DEA2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408A-6F2C-46FD-9914-BEE91EDDE3C2}" type="datetimeFigureOut">
              <a:rPr lang="en-CA" smtClean="0"/>
              <a:t>2020-02-11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EB1FED-D576-4EB7-AC03-3BD234BDE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DC9672-FCCA-4526-B92B-AC183262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B2AA-4233-4C20-A910-DE3B0E3101F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696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6B728-A73F-468D-8599-A7DCF594D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5895F-188B-4C16-80E5-15B542073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340D3-19DE-49C6-8219-0FDFA95EA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408A-6F2C-46FD-9914-BEE91EDDE3C2}" type="datetimeFigureOut">
              <a:rPr lang="en-CA" smtClean="0"/>
              <a:t>2020-02-11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818ED-E793-4F0A-B422-031BDEC4C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E7C19-C49D-48D7-AC42-7EE09F67B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B2AA-4233-4C20-A910-DE3B0E3101F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504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AAA64-3330-44FE-BA86-9577751AD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21EEA-E8F3-4520-9B71-332B4DAA7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33669E-2B97-406F-9BE4-DFB6B9CC6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C14B3-A4A1-46D2-9CC3-A857BBCEC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408A-6F2C-46FD-9914-BEE91EDDE3C2}" type="datetimeFigureOut">
              <a:rPr lang="en-CA" smtClean="0"/>
              <a:t>2020-02-11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7D5D1-1069-4F4C-AB6D-F670B6096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85426-9106-413B-BB93-2B209975E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B2AA-4233-4C20-A910-DE3B0E3101F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9571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4DBEB-8D03-4D23-BFB0-623FEBC3B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B9864-3D50-4D27-B44A-1EE995DEB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313BD9-A681-489A-BA7E-F6C5A24B7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5FF926-6905-44EC-864D-57D5C5A579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9FEC52-9B0A-4813-B5EB-080CAEEE4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B32A38-6149-4E40-BF2D-133438F09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408A-6F2C-46FD-9914-BEE91EDDE3C2}" type="datetimeFigureOut">
              <a:rPr lang="en-CA" smtClean="0"/>
              <a:t>2020-02-11</a:t>
            </a:fld>
            <a:endParaRPr lang="en-C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97B9A6-388B-4321-B507-C5A5FFEB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02B3AA-6050-4566-98A8-6A8AFBBF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B2AA-4233-4C20-A910-DE3B0E3101F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799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051AA-8467-4E53-8A75-E7247DA26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A238BD-7420-449E-9775-67A8B2D93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408A-6F2C-46FD-9914-BEE91EDDE3C2}" type="datetimeFigureOut">
              <a:rPr lang="en-CA" smtClean="0"/>
              <a:t>2020-02-11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25154B-6BCC-4BCA-9EB0-AC32CC1D8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49D173-4E6D-4484-B403-3A5B4ECF6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B2AA-4233-4C20-A910-DE3B0E3101F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451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1A6C0E-5F37-4020-B416-80DF5F8D8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408A-6F2C-46FD-9914-BEE91EDDE3C2}" type="datetimeFigureOut">
              <a:rPr lang="en-CA" smtClean="0"/>
              <a:t>2020-02-11</a:t>
            </a:fld>
            <a:endParaRPr lang="en-C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D30F30-F181-4542-AA6E-AC104379F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FBCC2-12FE-4BBB-B709-01DB1E735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B2AA-4233-4C20-A910-DE3B0E3101F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257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AE0A8-EF6A-481B-A066-750EA225D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C2E7C-9064-42B0-BBF0-D39D24DF7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18527F-53C1-41C4-B94B-F7133074B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C6919-C9E5-44D1-8ADB-F5DA18AA2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408A-6F2C-46FD-9914-BEE91EDDE3C2}" type="datetimeFigureOut">
              <a:rPr lang="en-CA" smtClean="0"/>
              <a:t>2020-02-11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695F7-5383-4E3F-8E29-C773FC4F9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FC5BB-B138-4AE1-8438-BF4D146AA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B2AA-4233-4C20-A910-DE3B0E3101F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581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D6F3BE-B492-4CEA-BAD7-FB3EC294E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2EBB7-82AB-4A1F-BA57-707B460D5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F4E81-903F-41BC-A391-2291539A64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9408A-6F2C-46FD-9914-BEE91EDDE3C2}" type="datetimeFigureOut">
              <a:rPr lang="en-CA" smtClean="0"/>
              <a:t>2020-02-11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8074B-3443-4C24-9D27-B7BD02FFA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0D299-800A-4299-BF30-E75C89F969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3B2AA-4233-4C20-A910-DE3B0E3101F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28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A55B759-31A7-423C-9BC2-A8BC09FE9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78796AF-79A0-47AC-BEFD-BFFC00F968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861DF1-730F-4D29-AE9C-BED92F4A4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111" y="1706206"/>
            <a:ext cx="4065407" cy="172479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/>
              <a:t>Winter Workshop and AGM</a:t>
            </a: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EACCCE16-12F6-4375-92AE-5B3DDD5BC6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270" y="4920031"/>
            <a:ext cx="5896730" cy="17247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BF96AB8-C653-4F62-BF36-BD8ACEDBFA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7111" y="340611"/>
            <a:ext cx="4743503" cy="141069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5921F32-1636-4536-882F-BE1E8D34DA3A}"/>
              </a:ext>
            </a:extLst>
          </p:cNvPr>
          <p:cNvSpPr txBox="1"/>
          <p:nvPr/>
        </p:nvSpPr>
        <p:spPr>
          <a:xfrm>
            <a:off x="5582138" y="4265064"/>
            <a:ext cx="6609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</a:rPr>
              <a:t>Welcome to our 2020 Annual Sponsor!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185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61DF1-730F-4D29-AE9C-BED92F4A4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8" y="803325"/>
            <a:ext cx="5438828" cy="1325563"/>
          </a:xfrm>
        </p:spPr>
        <p:txBody>
          <a:bodyPr>
            <a:normAutofit/>
          </a:bodyPr>
          <a:lstStyle/>
          <a:p>
            <a:r>
              <a:rPr lang="en-CA" sz="3200" b="1" dirty="0"/>
              <a:t>Government/Municipal Member Candidates: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35BD89-93FB-472D-A0D6-1E54404B9D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21733" y="1799257"/>
            <a:ext cx="3835488" cy="132324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3BC0F-B2E1-41F7-9C0A-4858139E4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667" y="2279018"/>
            <a:ext cx="5816600" cy="3375920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CA" sz="2000" b="1" dirty="0"/>
              <a:t>Lauren Chorney</a:t>
            </a:r>
            <a:r>
              <a:rPr lang="en-CA" sz="2000" dirty="0"/>
              <a:t>, City of Red Deer</a:t>
            </a:r>
          </a:p>
          <a:p>
            <a:pPr>
              <a:lnSpc>
                <a:spcPct val="150000"/>
              </a:lnSpc>
            </a:pPr>
            <a:r>
              <a:rPr lang="en-CA" sz="2000" b="1" dirty="0"/>
              <a:t>Robert Hayder</a:t>
            </a:r>
            <a:r>
              <a:rPr lang="en-CA" sz="2000" dirty="0"/>
              <a:t>, City of Spruce Grove</a:t>
            </a:r>
          </a:p>
          <a:p>
            <a:pPr>
              <a:lnSpc>
                <a:spcPct val="150000"/>
              </a:lnSpc>
            </a:pPr>
            <a:r>
              <a:rPr lang="en-CA" sz="2000" b="1" dirty="0"/>
              <a:t>Jamie Hobbs</a:t>
            </a:r>
            <a:r>
              <a:rPr lang="en-CA" sz="2000" dirty="0"/>
              <a:t>, Town of Blackfalds</a:t>
            </a:r>
          </a:p>
          <a:p>
            <a:pPr>
              <a:lnSpc>
                <a:spcPct val="150000"/>
              </a:lnSpc>
            </a:pPr>
            <a:r>
              <a:rPr lang="en-CA" sz="2000" b="1" dirty="0"/>
              <a:t>Alexa Levair</a:t>
            </a:r>
            <a:r>
              <a:rPr lang="en-CA" sz="2000" dirty="0"/>
              <a:t>, Town of Pincher Creek</a:t>
            </a:r>
          </a:p>
          <a:p>
            <a:pPr>
              <a:lnSpc>
                <a:spcPct val="150000"/>
              </a:lnSpc>
            </a:pPr>
            <a:endParaRPr lang="en-CA" sz="2000" dirty="0"/>
          </a:p>
          <a:p>
            <a:pPr marL="0" indent="0">
              <a:lnSpc>
                <a:spcPct val="150000"/>
              </a:lnSpc>
              <a:buNone/>
            </a:pPr>
            <a:r>
              <a:rPr lang="en-CA" sz="2000" dirty="0"/>
              <a:t>Three (3) positions available.</a:t>
            </a:r>
          </a:p>
        </p:txBody>
      </p:sp>
    </p:spTree>
    <p:extLst>
      <p:ext uri="{BB962C8B-B14F-4D97-AF65-F5344CB8AC3E}">
        <p14:creationId xmlns:p14="http://schemas.microsoft.com/office/powerpoint/2010/main" val="7488011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61DF1-730F-4D29-AE9C-BED92F4A4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7" y="803325"/>
            <a:ext cx="5438829" cy="1325563"/>
          </a:xfrm>
        </p:spPr>
        <p:txBody>
          <a:bodyPr>
            <a:normAutofit/>
          </a:bodyPr>
          <a:lstStyle/>
          <a:p>
            <a:r>
              <a:rPr lang="en-CA" sz="3200" b="1" dirty="0"/>
              <a:t>Consultant Member Candidates: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35BD89-93FB-472D-A0D6-1E54404B9D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21733" y="1799257"/>
            <a:ext cx="3835488" cy="132324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3BC0F-B2E1-41F7-9C0A-4858139E4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667" y="2279018"/>
            <a:ext cx="5314543" cy="3375920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CA" sz="2000" b="1" dirty="0"/>
              <a:t>Chris Chapman</a:t>
            </a:r>
            <a:r>
              <a:rPr lang="en-CA" sz="2000" dirty="0"/>
              <a:t>, WSP</a:t>
            </a:r>
          </a:p>
          <a:p>
            <a:pPr>
              <a:lnSpc>
                <a:spcPct val="150000"/>
              </a:lnSpc>
            </a:pPr>
            <a:r>
              <a:rPr lang="en-CA" sz="2000" b="1" dirty="0"/>
              <a:t>Tamara Sloboda</a:t>
            </a:r>
            <a:r>
              <a:rPr lang="en-CA" sz="2000" dirty="0"/>
              <a:t>, TAMARA SLOBODA CPA, CGA</a:t>
            </a:r>
          </a:p>
          <a:p>
            <a:pPr>
              <a:lnSpc>
                <a:spcPct val="150000"/>
              </a:lnSpc>
            </a:pPr>
            <a:r>
              <a:rPr lang="en-CA" sz="2000" b="1" dirty="0"/>
              <a:t>Troy Sykes</a:t>
            </a:r>
            <a:r>
              <a:rPr lang="en-CA" sz="2000" dirty="0"/>
              <a:t>, XYST Canada Ltd.</a:t>
            </a:r>
          </a:p>
          <a:p>
            <a:pPr>
              <a:lnSpc>
                <a:spcPct val="150000"/>
              </a:lnSpc>
            </a:pPr>
            <a:r>
              <a:rPr lang="en-CA" sz="2000" b="1" dirty="0"/>
              <a:t>Dorian Wandzura</a:t>
            </a:r>
            <a:r>
              <a:rPr lang="en-CA" sz="2000" dirty="0"/>
              <a:t>, </a:t>
            </a:r>
            <a:r>
              <a:rPr lang="en-CA" sz="2000" dirty="0" err="1"/>
              <a:t>LadderUp</a:t>
            </a:r>
            <a:r>
              <a:rPr lang="en-CA" sz="2000" dirty="0"/>
              <a:t> Consulting Ltd.</a:t>
            </a:r>
          </a:p>
          <a:p>
            <a:pPr>
              <a:lnSpc>
                <a:spcPct val="150000"/>
              </a:lnSpc>
            </a:pPr>
            <a:endParaRPr lang="en-CA" sz="2000" dirty="0"/>
          </a:p>
          <a:p>
            <a:pPr marL="0" indent="0">
              <a:lnSpc>
                <a:spcPct val="150000"/>
              </a:lnSpc>
              <a:buNone/>
            </a:pPr>
            <a:r>
              <a:rPr lang="en-CA" sz="2000" dirty="0"/>
              <a:t>Two (2) positions available.</a:t>
            </a:r>
          </a:p>
          <a:p>
            <a:pPr>
              <a:lnSpc>
                <a:spcPct val="150000"/>
              </a:lnSpc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490818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61DF1-730F-4D29-AE9C-BED92F4A4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8" y="803325"/>
            <a:ext cx="5314536" cy="1325563"/>
          </a:xfrm>
        </p:spPr>
        <p:txBody>
          <a:bodyPr>
            <a:normAutofit/>
          </a:bodyPr>
          <a:lstStyle/>
          <a:p>
            <a:r>
              <a:rPr lang="en-CA" sz="3200" b="1" dirty="0"/>
              <a:t>Industry Association Member Candidate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35BD89-93FB-472D-A0D6-1E54404B9D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21733" y="1799257"/>
            <a:ext cx="3835488" cy="132324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3BC0F-B2E1-41F7-9C0A-4858139E4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667" y="2279018"/>
            <a:ext cx="5314543" cy="337592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CA" sz="2000" b="1" dirty="0"/>
              <a:t>Clint Neufeld</a:t>
            </a:r>
            <a:r>
              <a:rPr lang="en-CA" sz="2000" dirty="0"/>
              <a:t>, AUMA - By Acclamation</a:t>
            </a:r>
          </a:p>
          <a:p>
            <a:pPr marL="0" indent="0">
              <a:buNone/>
            </a:pPr>
            <a:endParaRPr lang="en-CA" sz="1800" i="1" dirty="0"/>
          </a:p>
          <a:p>
            <a:pPr marL="0" indent="0">
              <a:buNone/>
            </a:pPr>
            <a:endParaRPr lang="en-CA" sz="1800" i="1" dirty="0"/>
          </a:p>
          <a:p>
            <a:pPr marL="0" indent="0">
              <a:buNone/>
            </a:pPr>
            <a:endParaRPr lang="en-CA" sz="1800" i="1" dirty="0"/>
          </a:p>
          <a:p>
            <a:pPr marL="0" indent="0">
              <a:buNone/>
            </a:pPr>
            <a:endParaRPr lang="en-CA" sz="1800" dirty="0"/>
          </a:p>
          <a:p>
            <a:pPr marL="0" indent="0">
              <a:buNone/>
            </a:pPr>
            <a:r>
              <a:rPr lang="en-CA" sz="1800" dirty="0"/>
              <a:t>Call for nominations from the floor for two (2) more industry association board member candidates (motion required).</a:t>
            </a:r>
          </a:p>
          <a:p>
            <a:pPr>
              <a:buFont typeface="Wingdings 2" panose="05020102010507070707" pitchFamily="18" charset="2"/>
              <a:buChar char="P"/>
            </a:pP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822791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861DF1-730F-4D29-AE9C-BED92F4A4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8293" y="365125"/>
            <a:ext cx="8150239" cy="1325563"/>
          </a:xfrm>
        </p:spPr>
        <p:txBody>
          <a:bodyPr>
            <a:normAutofit/>
          </a:bodyPr>
          <a:lstStyle/>
          <a:p>
            <a:r>
              <a:rPr lang="en-CA" b="1" dirty="0"/>
              <a:t>6. Board of Director Election </a:t>
            </a:r>
            <a:r>
              <a:rPr lang="en-CA" b="1" dirty="0" err="1"/>
              <a:t>cont</a:t>
            </a:r>
            <a:r>
              <a:rPr lang="en-CA" b="1" dirty="0"/>
              <a:t>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35BD89-93FB-472D-A0D6-1E54404B9D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25218" y="5469952"/>
            <a:ext cx="3273075" cy="112921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3BC0F-B2E1-41F7-9C0A-4858139E4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CA" sz="2800" dirty="0"/>
              <a:t>The following board members have one (1) year remaining in their term:</a:t>
            </a:r>
          </a:p>
          <a:p>
            <a:pPr lvl="2">
              <a:spcAft>
                <a:spcPts val="600"/>
              </a:spcAft>
            </a:pPr>
            <a:r>
              <a:rPr lang="en-CA" dirty="0"/>
              <a:t>Esther Quiambao, Municipal District of Bonnyville</a:t>
            </a:r>
          </a:p>
          <a:p>
            <a:pPr lvl="2">
              <a:spcAft>
                <a:spcPts val="600"/>
              </a:spcAft>
            </a:pPr>
            <a:r>
              <a:rPr lang="en-CA" dirty="0"/>
              <a:t>Wyatt Skovron, RMA</a:t>
            </a:r>
          </a:p>
          <a:p>
            <a:pPr lvl="2">
              <a:spcAft>
                <a:spcPts val="600"/>
              </a:spcAft>
            </a:pPr>
            <a:r>
              <a:rPr lang="en-CA" dirty="0"/>
              <a:t>Andre Ulloa, City of Chestermere</a:t>
            </a:r>
          </a:p>
          <a:p>
            <a:pPr lvl="2">
              <a:spcAft>
                <a:spcPts val="600"/>
              </a:spcAft>
            </a:pPr>
            <a:r>
              <a:rPr lang="en-CA" dirty="0"/>
              <a:t>Russell Crook, City of Red Deer (Past Chair)</a:t>
            </a:r>
          </a:p>
          <a:p>
            <a:pPr marL="457200" lvl="1" indent="0">
              <a:buNone/>
            </a:pPr>
            <a:r>
              <a:rPr lang="en-CA" sz="2800" dirty="0"/>
              <a:t>The following are our 2020-2021 non-voting advisory board members: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CA" dirty="0"/>
              <a:t>Shelley Thomas, City of Brooks – GFAO Representative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CA" dirty="0"/>
              <a:t>Greg Hutchinson – Alberta Municipal Affairs Representative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CA" dirty="0"/>
              <a:t>Lam Huynh – long-standing IAMA volunteer</a:t>
            </a:r>
          </a:p>
        </p:txBody>
      </p:sp>
    </p:spTree>
    <p:extLst>
      <p:ext uri="{BB962C8B-B14F-4D97-AF65-F5344CB8AC3E}">
        <p14:creationId xmlns:p14="http://schemas.microsoft.com/office/powerpoint/2010/main" val="3778440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61DF1-730F-4D29-AE9C-BED92F4A4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>
            <a:normAutofit/>
          </a:bodyPr>
          <a:lstStyle/>
          <a:p>
            <a:r>
              <a:rPr lang="en-CA" b="1" dirty="0"/>
              <a:t>AGM AGENDA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drawing of a face&#10;&#10;Description automatically generated">
            <a:extLst>
              <a:ext uri="{FF2B5EF4-FFF2-40B4-BE49-F238E27FC236}">
                <a16:creationId xmlns:a16="http://schemas.microsoft.com/office/drawing/2014/main" id="{92A1CFAF-7A41-4DC6-91C2-627F925077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41" y="1987944"/>
            <a:ext cx="4105275" cy="141631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3BC0F-B2E1-41F7-9C0A-4858139E4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4" y="2871981"/>
            <a:ext cx="5006336" cy="3583409"/>
          </a:xfrm>
        </p:spPr>
        <p:txBody>
          <a:bodyPr anchor="t"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sz="2400" dirty="0"/>
              <a:t>Call to order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/>
              <a:t>Approval of the agenda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/>
              <a:t>Approval of the 2019 AGM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/>
              <a:t>Chair’s Report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/>
              <a:t>Financial Report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/>
              <a:t>Election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Adjournment</a:t>
            </a:r>
            <a:endParaRPr lang="en-CA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44269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61DF1-730F-4D29-AE9C-BED92F4A4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>
            <a:normAutofit/>
          </a:bodyPr>
          <a:lstStyle/>
          <a:p>
            <a:r>
              <a:rPr lang="en-CA" b="1" dirty="0"/>
              <a:t>AGM AGENDA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drawing of a face&#10;&#10;Description automatically generated">
            <a:extLst>
              <a:ext uri="{FF2B5EF4-FFF2-40B4-BE49-F238E27FC236}">
                <a16:creationId xmlns:a16="http://schemas.microsoft.com/office/drawing/2014/main" id="{92A1CFAF-7A41-4DC6-91C2-627F925077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41" y="1987944"/>
            <a:ext cx="4105275" cy="141631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3BC0F-B2E1-41F7-9C0A-4858139E4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3" y="2871981"/>
            <a:ext cx="5169716" cy="3583409"/>
          </a:xfrm>
        </p:spPr>
        <p:txBody>
          <a:bodyPr anchor="t"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to order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Approval of the agenda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Approval of the 2019 AGM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/>
              <a:t>Chair’s Report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/>
              <a:t>Financial Report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/>
              <a:t>Election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/>
              <a:t>New 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/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3560376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5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861DF1-730F-4D29-AE9C-BED92F4A4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5018" y="365125"/>
            <a:ext cx="8083515" cy="1325563"/>
          </a:xfrm>
        </p:spPr>
        <p:txBody>
          <a:bodyPr>
            <a:normAutofit/>
          </a:bodyPr>
          <a:lstStyle/>
          <a:p>
            <a:r>
              <a:rPr lang="en-CA" b="1" dirty="0"/>
              <a:t>4. Chair’s Report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35BD89-93FB-472D-A0D6-1E54404B9D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32635" y="5561704"/>
            <a:ext cx="3232383" cy="11151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3BC0F-B2E1-41F7-9C0A-4858139E4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sz="2800" dirty="0"/>
              <a:t>Review of the 2020 year’s successes:</a:t>
            </a:r>
          </a:p>
          <a:p>
            <a:pPr lvl="2">
              <a:buAutoNum type="arabicPeriod"/>
            </a:pPr>
            <a:r>
              <a:rPr lang="en-CA" dirty="0"/>
              <a:t>Year one with formalized structure</a:t>
            </a:r>
          </a:p>
          <a:p>
            <a:pPr lvl="2">
              <a:buAutoNum type="arabicPeriod"/>
            </a:pPr>
            <a:r>
              <a:rPr lang="en-CA" dirty="0"/>
              <a:t>Strategic direction</a:t>
            </a:r>
          </a:p>
          <a:p>
            <a:pPr lvl="2">
              <a:buAutoNum type="arabicPeriod"/>
            </a:pPr>
            <a:r>
              <a:rPr lang="en-CA" dirty="0"/>
              <a:t>Administrative direction</a:t>
            </a:r>
          </a:p>
          <a:p>
            <a:pPr lvl="2">
              <a:buAutoNum type="arabicPeriod"/>
            </a:pPr>
            <a:r>
              <a:rPr lang="en-CA" dirty="0"/>
              <a:t>National representation – Asset Management Canada</a:t>
            </a:r>
          </a:p>
          <a:p>
            <a:pPr lvl="2">
              <a:buAutoNum type="arabicPeriod"/>
            </a:pPr>
            <a:r>
              <a:rPr lang="en-CA" dirty="0"/>
              <a:t>Knowledge-sharing achieved</a:t>
            </a:r>
          </a:p>
          <a:p>
            <a:pPr lvl="3">
              <a:buAutoNum type="arabicPeriod"/>
            </a:pPr>
            <a:r>
              <a:rPr lang="en-CA" dirty="0"/>
              <a:t>Three provincial workshops</a:t>
            </a:r>
          </a:p>
          <a:p>
            <a:pPr lvl="3">
              <a:buAutoNum type="arabicPeriod"/>
            </a:pPr>
            <a:r>
              <a:rPr lang="en-CA" dirty="0"/>
              <a:t>Cohort Training Program</a:t>
            </a:r>
          </a:p>
          <a:p>
            <a:pPr lvl="3">
              <a:buAutoNum type="arabicPeriod"/>
            </a:pPr>
            <a:r>
              <a:rPr lang="en-CA" dirty="0"/>
              <a:t>Funding for Phase 2 of Cohort Training Program</a:t>
            </a:r>
          </a:p>
        </p:txBody>
      </p:sp>
    </p:spTree>
    <p:extLst>
      <p:ext uri="{BB962C8B-B14F-4D97-AF65-F5344CB8AC3E}">
        <p14:creationId xmlns:p14="http://schemas.microsoft.com/office/powerpoint/2010/main" val="18972588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5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861DF1-730F-4D29-AE9C-BED92F4A4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5017" y="365125"/>
            <a:ext cx="8083515" cy="1325563"/>
          </a:xfrm>
        </p:spPr>
        <p:txBody>
          <a:bodyPr>
            <a:normAutofit/>
          </a:bodyPr>
          <a:lstStyle/>
          <a:p>
            <a:r>
              <a:rPr lang="en-CA" b="1" dirty="0"/>
              <a:t>4. Chair’s Report </a:t>
            </a:r>
            <a:r>
              <a:rPr lang="en-CA" b="1" dirty="0" err="1"/>
              <a:t>cont</a:t>
            </a:r>
            <a:r>
              <a:rPr lang="en-CA" b="1" dirty="0"/>
              <a:t>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35BD89-93FB-472D-A0D6-1E54404B9D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32635" y="5561704"/>
            <a:ext cx="3232383" cy="11151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3BC0F-B2E1-41F7-9C0A-4858139E4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sz="3300" dirty="0"/>
              <a:t>IAMA Membership:</a:t>
            </a:r>
          </a:p>
          <a:p>
            <a:pPr marL="457200" lvl="1" indent="0">
              <a:buNone/>
            </a:pPr>
            <a:endParaRPr lang="en-CA" dirty="0"/>
          </a:p>
          <a:p>
            <a:pPr marL="457200" lvl="1" indent="0">
              <a:buNone/>
            </a:pPr>
            <a:r>
              <a:rPr lang="en-CA" dirty="0"/>
              <a:t>Effective January 1</a:t>
            </a:r>
            <a:r>
              <a:rPr lang="en-CA" baseline="30000" dirty="0"/>
              <a:t>st</a:t>
            </a:r>
            <a:r>
              <a:rPr lang="en-CA" dirty="0"/>
              <a:t> 2020, the  IAMA annual membership fee is $100*</a:t>
            </a:r>
          </a:p>
          <a:p>
            <a:pPr marL="457200" lvl="1" indent="0">
              <a:buNone/>
            </a:pPr>
            <a:endParaRPr lang="en-CA" dirty="0"/>
          </a:p>
          <a:p>
            <a:pPr marL="457200" lvl="1" indent="0">
              <a:buNone/>
            </a:pPr>
            <a:endParaRPr lang="en-CA" dirty="0"/>
          </a:p>
          <a:p>
            <a:pPr marL="457200" lvl="1" indent="0">
              <a:buNone/>
            </a:pPr>
            <a:endParaRPr lang="en-CA" dirty="0"/>
          </a:p>
          <a:p>
            <a:pPr marL="457200" lvl="1" indent="0">
              <a:buNone/>
            </a:pPr>
            <a:endParaRPr lang="en-CA" dirty="0"/>
          </a:p>
          <a:p>
            <a:pPr marL="457200" lvl="1" indent="0">
              <a:buNone/>
            </a:pPr>
            <a:endParaRPr lang="en-CA" dirty="0"/>
          </a:p>
          <a:p>
            <a:pPr marL="457200" lvl="1" indent="0">
              <a:buNone/>
            </a:pPr>
            <a:r>
              <a:rPr lang="en-CA" sz="2000" dirty="0"/>
              <a:t>* Pro-rated over a calendar year.</a:t>
            </a:r>
          </a:p>
        </p:txBody>
      </p:sp>
    </p:spTree>
    <p:extLst>
      <p:ext uri="{BB962C8B-B14F-4D97-AF65-F5344CB8AC3E}">
        <p14:creationId xmlns:p14="http://schemas.microsoft.com/office/powerpoint/2010/main" val="2374316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5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861DF1-730F-4D29-AE9C-BED92F4A4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5018" y="365125"/>
            <a:ext cx="8083514" cy="1325563"/>
          </a:xfrm>
        </p:spPr>
        <p:txBody>
          <a:bodyPr>
            <a:normAutofit/>
          </a:bodyPr>
          <a:lstStyle/>
          <a:p>
            <a:r>
              <a:rPr lang="en-CA" b="1" dirty="0"/>
              <a:t>4. Chair’s Report </a:t>
            </a:r>
            <a:r>
              <a:rPr lang="en-CA" b="1" dirty="0" err="1"/>
              <a:t>cont</a:t>
            </a:r>
            <a:r>
              <a:rPr lang="en-CA" b="1" dirty="0"/>
              <a:t>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35BD89-93FB-472D-A0D6-1E54404B9D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32635" y="5561704"/>
            <a:ext cx="3232383" cy="11151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3BC0F-B2E1-41F7-9C0A-4858139E4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sz="3300" dirty="0"/>
              <a:t>IAMA Workshops:</a:t>
            </a:r>
          </a:p>
          <a:p>
            <a:pPr marL="457200" lvl="1" indent="0">
              <a:buNone/>
            </a:pPr>
            <a:endParaRPr lang="en-CA" dirty="0"/>
          </a:p>
          <a:p>
            <a:pPr marL="457200" lvl="1" indent="0">
              <a:buNone/>
            </a:pPr>
            <a:r>
              <a:rPr lang="en-CA" dirty="0"/>
              <a:t>Effective January 1</a:t>
            </a:r>
            <a:r>
              <a:rPr lang="en-CA" baseline="30000" dirty="0"/>
              <a:t>st</a:t>
            </a:r>
            <a:r>
              <a:rPr lang="en-CA" dirty="0"/>
              <a:t> 2020, the workshop registration fee schedule is:</a:t>
            </a:r>
          </a:p>
          <a:p>
            <a:pPr lvl="1"/>
            <a:r>
              <a:rPr lang="en-CA" dirty="0"/>
              <a:t>$100 non-member rate</a:t>
            </a:r>
          </a:p>
          <a:p>
            <a:pPr lvl="1"/>
            <a:r>
              <a:rPr lang="en-CA" dirty="0"/>
              <a:t>$ 75 member rate ($25 discount)</a:t>
            </a:r>
          </a:p>
          <a:p>
            <a:pPr marL="457200" lvl="1" indent="0">
              <a:buNone/>
            </a:pPr>
            <a:endParaRPr lang="en-CA" dirty="0"/>
          </a:p>
          <a:p>
            <a:pPr marL="457200" lvl="1" indent="0">
              <a:buNone/>
            </a:pPr>
            <a:endParaRPr lang="en-CA" dirty="0"/>
          </a:p>
          <a:p>
            <a:pPr marL="457200" lvl="1" indent="0">
              <a:buNone/>
            </a:pPr>
            <a:r>
              <a:rPr lang="en-CA" dirty="0"/>
              <a:t>If you attend all three workshops, your annual membership would only cost $25.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75756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861DF1-730F-4D29-AE9C-BED92F4A4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5. Financial Report:</a:t>
            </a:r>
            <a:b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b="1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Income Statement</a:t>
            </a:r>
            <a:br>
              <a:rPr lang="en-US" b="1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b="1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      (Year End December 31, 2019)</a:t>
            </a:r>
            <a:endParaRPr lang="en-US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15B4C1F-32E6-4249-933E-6D7FBF76E6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716412"/>
              </p:ext>
            </p:extLst>
          </p:nvPr>
        </p:nvGraphicFramePr>
        <p:xfrm>
          <a:off x="5222875" y="533400"/>
          <a:ext cx="6413500" cy="189071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206750">
                  <a:extLst>
                    <a:ext uri="{9D8B030D-6E8A-4147-A177-3AD203B41FA5}">
                      <a16:colId xmlns:a16="http://schemas.microsoft.com/office/drawing/2014/main" val="1726388763"/>
                    </a:ext>
                  </a:extLst>
                </a:gridCol>
                <a:gridCol w="3206750">
                  <a:extLst>
                    <a:ext uri="{9D8B030D-6E8A-4147-A177-3AD203B41FA5}">
                      <a16:colId xmlns:a16="http://schemas.microsoft.com/office/drawing/2014/main" val="4077136676"/>
                    </a:ext>
                  </a:extLst>
                </a:gridCol>
              </a:tblGrid>
              <a:tr h="378142">
                <a:tc>
                  <a:txBody>
                    <a:bodyPr/>
                    <a:lstStyle/>
                    <a:p>
                      <a:r>
                        <a:rPr lang="en-CA" sz="1500"/>
                        <a:t>INCOME</a:t>
                      </a:r>
                    </a:p>
                  </a:txBody>
                  <a:tcPr marL="76288" marR="76288" marT="38144" marB="38144"/>
                </a:tc>
                <a:tc>
                  <a:txBody>
                    <a:bodyPr/>
                    <a:lstStyle/>
                    <a:p>
                      <a:endParaRPr lang="en-CA" sz="1500"/>
                    </a:p>
                  </a:txBody>
                  <a:tcPr marL="76288" marR="76288" marT="38144" marB="38144"/>
                </a:tc>
                <a:extLst>
                  <a:ext uri="{0D108BD9-81ED-4DB2-BD59-A6C34878D82A}">
                    <a16:rowId xmlns:a16="http://schemas.microsoft.com/office/drawing/2014/main" val="3698171846"/>
                  </a:ext>
                </a:extLst>
              </a:tr>
              <a:tr h="378142">
                <a:tc>
                  <a:txBody>
                    <a:bodyPr/>
                    <a:lstStyle/>
                    <a:p>
                      <a:r>
                        <a:rPr lang="en-CA" sz="1500"/>
                        <a:t>Event income</a:t>
                      </a:r>
                    </a:p>
                  </a:txBody>
                  <a:tcPr marL="76288" marR="76288" marT="38144" marB="381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500"/>
                        <a:t>$14,250.00</a:t>
                      </a:r>
                    </a:p>
                  </a:txBody>
                  <a:tcPr marL="76288" marR="76288" marT="38144" marB="38144"/>
                </a:tc>
                <a:extLst>
                  <a:ext uri="{0D108BD9-81ED-4DB2-BD59-A6C34878D82A}">
                    <a16:rowId xmlns:a16="http://schemas.microsoft.com/office/drawing/2014/main" val="4054592410"/>
                  </a:ext>
                </a:extLst>
              </a:tr>
              <a:tr h="378142">
                <a:tc>
                  <a:txBody>
                    <a:bodyPr/>
                    <a:lstStyle/>
                    <a:p>
                      <a:r>
                        <a:rPr lang="en-CA" sz="1500"/>
                        <a:t>Membership</a:t>
                      </a:r>
                    </a:p>
                  </a:txBody>
                  <a:tcPr marL="76288" marR="76288" marT="38144" marB="381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500"/>
                        <a:t>$4,725.00</a:t>
                      </a:r>
                    </a:p>
                  </a:txBody>
                  <a:tcPr marL="76288" marR="76288" marT="38144" marB="38144"/>
                </a:tc>
                <a:extLst>
                  <a:ext uri="{0D108BD9-81ED-4DB2-BD59-A6C34878D82A}">
                    <a16:rowId xmlns:a16="http://schemas.microsoft.com/office/drawing/2014/main" val="663394445"/>
                  </a:ext>
                </a:extLst>
              </a:tr>
              <a:tr h="378142">
                <a:tc>
                  <a:txBody>
                    <a:bodyPr/>
                    <a:lstStyle/>
                    <a:p>
                      <a:r>
                        <a:rPr lang="en-CA" sz="1500"/>
                        <a:t>Sponsorships</a:t>
                      </a:r>
                    </a:p>
                  </a:txBody>
                  <a:tcPr marL="76288" marR="76288" marT="38144" marB="381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500" u="sng"/>
                        <a:t>$2,500.00</a:t>
                      </a:r>
                    </a:p>
                  </a:txBody>
                  <a:tcPr marL="76288" marR="76288" marT="38144" marB="38144"/>
                </a:tc>
                <a:extLst>
                  <a:ext uri="{0D108BD9-81ED-4DB2-BD59-A6C34878D82A}">
                    <a16:rowId xmlns:a16="http://schemas.microsoft.com/office/drawing/2014/main" val="2292561471"/>
                  </a:ext>
                </a:extLst>
              </a:tr>
              <a:tr h="378142">
                <a:tc>
                  <a:txBody>
                    <a:bodyPr/>
                    <a:lstStyle/>
                    <a:p>
                      <a:r>
                        <a:rPr lang="en-CA" sz="1500" b="1"/>
                        <a:t>TOTAL</a:t>
                      </a:r>
                    </a:p>
                  </a:txBody>
                  <a:tcPr marL="76288" marR="76288" marT="38144" marB="381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500" b="1"/>
                        <a:t>$21,475.00</a:t>
                      </a:r>
                    </a:p>
                  </a:txBody>
                  <a:tcPr marL="76288" marR="76288" marT="38144" marB="38144"/>
                </a:tc>
                <a:extLst>
                  <a:ext uri="{0D108BD9-81ED-4DB2-BD59-A6C34878D82A}">
                    <a16:rowId xmlns:a16="http://schemas.microsoft.com/office/drawing/2014/main" val="239542835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33ABF75-D373-4CC9-9B60-4E6E3DF2C9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721842"/>
              </p:ext>
            </p:extLst>
          </p:nvPr>
        </p:nvGraphicFramePr>
        <p:xfrm>
          <a:off x="5222875" y="2506663"/>
          <a:ext cx="6413499" cy="3822696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731741">
                  <a:extLst>
                    <a:ext uri="{9D8B030D-6E8A-4147-A177-3AD203B41FA5}">
                      <a16:colId xmlns:a16="http://schemas.microsoft.com/office/drawing/2014/main" val="790932679"/>
                    </a:ext>
                  </a:extLst>
                </a:gridCol>
                <a:gridCol w="2681758">
                  <a:extLst>
                    <a:ext uri="{9D8B030D-6E8A-4147-A177-3AD203B41FA5}">
                      <a16:colId xmlns:a16="http://schemas.microsoft.com/office/drawing/2014/main" val="1651004365"/>
                    </a:ext>
                  </a:extLst>
                </a:gridCol>
              </a:tblGrid>
              <a:tr h="424744">
                <a:tc>
                  <a:txBody>
                    <a:bodyPr/>
                    <a:lstStyle/>
                    <a:p>
                      <a:r>
                        <a:rPr lang="en-CA" sz="1500"/>
                        <a:t>EXPENSES</a:t>
                      </a:r>
                    </a:p>
                  </a:txBody>
                  <a:tcPr marL="76288" marR="76288" marT="38144" marB="38144"/>
                </a:tc>
                <a:tc>
                  <a:txBody>
                    <a:bodyPr/>
                    <a:lstStyle/>
                    <a:p>
                      <a:endParaRPr lang="en-CA" sz="1500"/>
                    </a:p>
                  </a:txBody>
                  <a:tcPr marL="76288" marR="76288" marT="38144" marB="38144"/>
                </a:tc>
                <a:extLst>
                  <a:ext uri="{0D108BD9-81ED-4DB2-BD59-A6C34878D82A}">
                    <a16:rowId xmlns:a16="http://schemas.microsoft.com/office/drawing/2014/main" val="2683813104"/>
                  </a:ext>
                </a:extLst>
              </a:tr>
              <a:tr h="424744">
                <a:tc>
                  <a:txBody>
                    <a:bodyPr/>
                    <a:lstStyle/>
                    <a:p>
                      <a:r>
                        <a:rPr lang="en-CA" sz="1500"/>
                        <a:t>Bank Charges</a:t>
                      </a:r>
                    </a:p>
                  </a:txBody>
                  <a:tcPr marL="76288" marR="76288" marT="38144" marB="381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500"/>
                        <a:t>$538.85</a:t>
                      </a:r>
                    </a:p>
                  </a:txBody>
                  <a:tcPr marL="76288" marR="76288" marT="38144" marB="38144"/>
                </a:tc>
                <a:extLst>
                  <a:ext uri="{0D108BD9-81ED-4DB2-BD59-A6C34878D82A}">
                    <a16:rowId xmlns:a16="http://schemas.microsoft.com/office/drawing/2014/main" val="2264462869"/>
                  </a:ext>
                </a:extLst>
              </a:tr>
              <a:tr h="424744">
                <a:tc>
                  <a:txBody>
                    <a:bodyPr/>
                    <a:lstStyle/>
                    <a:p>
                      <a:r>
                        <a:rPr lang="en-CA" sz="1500"/>
                        <a:t>Event expenses</a:t>
                      </a:r>
                    </a:p>
                  </a:txBody>
                  <a:tcPr marL="76288" marR="76288" marT="38144" marB="381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500"/>
                        <a:t>$10,124.85</a:t>
                      </a:r>
                    </a:p>
                  </a:txBody>
                  <a:tcPr marL="76288" marR="76288" marT="38144" marB="38144"/>
                </a:tc>
                <a:extLst>
                  <a:ext uri="{0D108BD9-81ED-4DB2-BD59-A6C34878D82A}">
                    <a16:rowId xmlns:a16="http://schemas.microsoft.com/office/drawing/2014/main" val="1563810056"/>
                  </a:ext>
                </a:extLst>
              </a:tr>
              <a:tr h="424744">
                <a:tc>
                  <a:txBody>
                    <a:bodyPr/>
                    <a:lstStyle/>
                    <a:p>
                      <a:r>
                        <a:rPr lang="en-CA" sz="1500"/>
                        <a:t>Strategic Planning Session</a:t>
                      </a:r>
                    </a:p>
                  </a:txBody>
                  <a:tcPr marL="76288" marR="76288" marT="38144" marB="381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500"/>
                        <a:t>$1,301.89</a:t>
                      </a:r>
                    </a:p>
                  </a:txBody>
                  <a:tcPr marL="76288" marR="76288" marT="38144" marB="38144"/>
                </a:tc>
                <a:extLst>
                  <a:ext uri="{0D108BD9-81ED-4DB2-BD59-A6C34878D82A}">
                    <a16:rowId xmlns:a16="http://schemas.microsoft.com/office/drawing/2014/main" val="2892114582"/>
                  </a:ext>
                </a:extLst>
              </a:tr>
              <a:tr h="424744">
                <a:tc>
                  <a:txBody>
                    <a:bodyPr/>
                    <a:lstStyle/>
                    <a:p>
                      <a:r>
                        <a:rPr lang="en-CA" sz="1500"/>
                        <a:t>Management Fees</a:t>
                      </a:r>
                    </a:p>
                  </a:txBody>
                  <a:tcPr marL="76288" marR="76288" marT="38144" marB="381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500"/>
                        <a:t>$6000.00</a:t>
                      </a:r>
                    </a:p>
                  </a:txBody>
                  <a:tcPr marL="76288" marR="76288" marT="38144" marB="38144"/>
                </a:tc>
                <a:extLst>
                  <a:ext uri="{0D108BD9-81ED-4DB2-BD59-A6C34878D82A}">
                    <a16:rowId xmlns:a16="http://schemas.microsoft.com/office/drawing/2014/main" val="794939840"/>
                  </a:ext>
                </a:extLst>
              </a:tr>
              <a:tr h="424744">
                <a:tc>
                  <a:txBody>
                    <a:bodyPr/>
                    <a:lstStyle/>
                    <a:p>
                      <a:r>
                        <a:rPr lang="en-CA" sz="1500"/>
                        <a:t>Office Administration &amp; Name Badges</a:t>
                      </a:r>
                    </a:p>
                  </a:txBody>
                  <a:tcPr marL="76288" marR="76288" marT="38144" marB="381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500" u="none"/>
                        <a:t>$156.40</a:t>
                      </a:r>
                    </a:p>
                  </a:txBody>
                  <a:tcPr marL="76288" marR="76288" marT="38144" marB="38144"/>
                </a:tc>
                <a:extLst>
                  <a:ext uri="{0D108BD9-81ED-4DB2-BD59-A6C34878D82A}">
                    <a16:rowId xmlns:a16="http://schemas.microsoft.com/office/drawing/2014/main" val="4230699789"/>
                  </a:ext>
                </a:extLst>
              </a:tr>
              <a:tr h="424744">
                <a:tc>
                  <a:txBody>
                    <a:bodyPr/>
                    <a:lstStyle/>
                    <a:p>
                      <a:r>
                        <a:rPr lang="en-CA" sz="1500" b="0"/>
                        <a:t>Travel</a:t>
                      </a:r>
                    </a:p>
                  </a:txBody>
                  <a:tcPr marL="76288" marR="76288" marT="38144" marB="381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500" b="0" u="sng"/>
                        <a:t>$447.96</a:t>
                      </a:r>
                    </a:p>
                  </a:txBody>
                  <a:tcPr marL="76288" marR="76288" marT="38144" marB="38144"/>
                </a:tc>
                <a:extLst>
                  <a:ext uri="{0D108BD9-81ED-4DB2-BD59-A6C34878D82A}">
                    <a16:rowId xmlns:a16="http://schemas.microsoft.com/office/drawing/2014/main" val="3764660709"/>
                  </a:ext>
                </a:extLst>
              </a:tr>
              <a:tr h="424744">
                <a:tc>
                  <a:txBody>
                    <a:bodyPr/>
                    <a:lstStyle/>
                    <a:p>
                      <a:r>
                        <a:rPr lang="en-CA" sz="1500" b="1"/>
                        <a:t>TOTAL</a:t>
                      </a:r>
                    </a:p>
                  </a:txBody>
                  <a:tcPr marL="76288" marR="76288" marT="38144" marB="381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500" b="1"/>
                        <a:t>$18,569.95</a:t>
                      </a:r>
                    </a:p>
                  </a:txBody>
                  <a:tcPr marL="76288" marR="76288" marT="38144" marB="38144"/>
                </a:tc>
                <a:extLst>
                  <a:ext uri="{0D108BD9-81ED-4DB2-BD59-A6C34878D82A}">
                    <a16:rowId xmlns:a16="http://schemas.microsoft.com/office/drawing/2014/main" val="560476711"/>
                  </a:ext>
                </a:extLst>
              </a:tr>
              <a:tr h="424744">
                <a:tc>
                  <a:txBody>
                    <a:bodyPr/>
                    <a:lstStyle/>
                    <a:p>
                      <a:r>
                        <a:rPr lang="en-CA" sz="1500" b="1"/>
                        <a:t>NET INCOME</a:t>
                      </a:r>
                    </a:p>
                  </a:txBody>
                  <a:tcPr marL="76288" marR="76288" marT="38144" marB="381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500" b="1"/>
                        <a:t>$2,905.05</a:t>
                      </a:r>
                    </a:p>
                  </a:txBody>
                  <a:tcPr marL="76288" marR="76288" marT="38144" marB="38144"/>
                </a:tc>
                <a:extLst>
                  <a:ext uri="{0D108BD9-81ED-4DB2-BD59-A6C34878D82A}">
                    <a16:rowId xmlns:a16="http://schemas.microsoft.com/office/drawing/2014/main" val="3681062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540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5D9F8-A09F-4719-94B8-811363EB7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5. Financial Report </a:t>
            </a:r>
            <a:r>
              <a:rPr lang="en-US" b="1" dirty="0" err="1">
                <a:solidFill>
                  <a:srgbClr val="FFFFFF"/>
                </a:solidFill>
              </a:rPr>
              <a:t>cont</a:t>
            </a:r>
            <a:r>
              <a:rPr lang="en-US" b="1" dirty="0">
                <a:solidFill>
                  <a:srgbClr val="FFFFFF"/>
                </a:solidFill>
              </a:rPr>
              <a:t>… </a:t>
            </a:r>
            <a:br>
              <a:rPr lang="en-US" b="1" dirty="0">
                <a:solidFill>
                  <a:srgbClr val="FFFFFF"/>
                </a:solidFill>
              </a:rPr>
            </a:br>
            <a:br>
              <a:rPr lang="en-US" b="1" dirty="0">
                <a:solidFill>
                  <a:srgbClr val="FFFFFF"/>
                </a:solidFill>
              </a:rPr>
            </a:br>
            <a:r>
              <a:rPr lang="en-US" b="1" u="sng" dirty="0">
                <a:solidFill>
                  <a:srgbClr val="FFFFFF"/>
                </a:solidFill>
              </a:rPr>
              <a:t>Balance Sheet</a:t>
            </a:r>
            <a:br>
              <a:rPr lang="en-US" b="1" dirty="0">
                <a:solidFill>
                  <a:srgbClr val="FFFFFF"/>
                </a:solidFill>
              </a:rPr>
            </a:br>
            <a:br>
              <a:rPr lang="en-US" b="1" dirty="0">
                <a:solidFill>
                  <a:srgbClr val="FFFFFF"/>
                </a:solidFill>
              </a:rPr>
            </a:br>
            <a:br>
              <a:rPr lang="en-US" sz="4800" b="1" dirty="0">
                <a:solidFill>
                  <a:srgbClr val="FFFFFF"/>
                </a:solidFill>
              </a:rPr>
            </a:br>
            <a:r>
              <a:rPr lang="en-US" sz="1800" b="1" dirty="0">
                <a:solidFill>
                  <a:srgbClr val="FFFFFF"/>
                </a:solidFill>
              </a:rPr>
              <a:t>(Year End December 31, 2019)</a:t>
            </a:r>
            <a:endParaRPr lang="en-US" sz="1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155E1D4-D717-4DB6-8BFC-F352F78823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383548"/>
              </p:ext>
            </p:extLst>
          </p:nvPr>
        </p:nvGraphicFramePr>
        <p:xfrm>
          <a:off x="5194300" y="536575"/>
          <a:ext cx="6470649" cy="235902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226911">
                  <a:extLst>
                    <a:ext uri="{9D8B030D-6E8A-4147-A177-3AD203B41FA5}">
                      <a16:colId xmlns:a16="http://schemas.microsoft.com/office/drawing/2014/main" val="612793334"/>
                    </a:ext>
                  </a:extLst>
                </a:gridCol>
                <a:gridCol w="3243738">
                  <a:extLst>
                    <a:ext uri="{9D8B030D-6E8A-4147-A177-3AD203B41FA5}">
                      <a16:colId xmlns:a16="http://schemas.microsoft.com/office/drawing/2014/main" val="4020619832"/>
                    </a:ext>
                  </a:extLst>
                </a:gridCol>
              </a:tblGrid>
              <a:tr h="459279">
                <a:tc>
                  <a:txBody>
                    <a:bodyPr/>
                    <a:lstStyle/>
                    <a:p>
                      <a:r>
                        <a:rPr lang="en-CA" sz="1500"/>
                        <a:t>ASSETS</a:t>
                      </a:r>
                    </a:p>
                  </a:txBody>
                  <a:tcPr marL="73740" marR="73740" marT="36870" marB="36870"/>
                </a:tc>
                <a:tc>
                  <a:txBody>
                    <a:bodyPr/>
                    <a:lstStyle/>
                    <a:p>
                      <a:pPr algn="ctr"/>
                      <a:endParaRPr lang="en-CA" sz="1500"/>
                    </a:p>
                  </a:txBody>
                  <a:tcPr marL="73740" marR="73740" marT="36870" marB="36870"/>
                </a:tc>
                <a:extLst>
                  <a:ext uri="{0D108BD9-81ED-4DB2-BD59-A6C34878D82A}">
                    <a16:rowId xmlns:a16="http://schemas.microsoft.com/office/drawing/2014/main" val="1486981582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CA" sz="1500"/>
                        <a:t>TD chequing account</a:t>
                      </a:r>
                    </a:p>
                  </a:txBody>
                  <a:tcPr marL="73740" marR="73740" marT="36870" marB="368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500" u="none"/>
                        <a:t>$12,979.87</a:t>
                      </a:r>
                    </a:p>
                  </a:txBody>
                  <a:tcPr marL="73740" marR="73740" marT="36870" marB="36870"/>
                </a:tc>
                <a:extLst>
                  <a:ext uri="{0D108BD9-81ED-4DB2-BD59-A6C34878D82A}">
                    <a16:rowId xmlns:a16="http://schemas.microsoft.com/office/drawing/2014/main" val="2253611058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CA" sz="1500"/>
                        <a:t>Accounts Receivable</a:t>
                      </a:r>
                    </a:p>
                  </a:txBody>
                  <a:tcPr marL="73740" marR="73740" marT="36870" marB="368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500" u="sng"/>
                        <a:t>$2,2336.25</a:t>
                      </a:r>
                    </a:p>
                  </a:txBody>
                  <a:tcPr marL="73740" marR="73740" marT="36870" marB="36870"/>
                </a:tc>
                <a:extLst>
                  <a:ext uri="{0D108BD9-81ED-4DB2-BD59-A6C34878D82A}">
                    <a16:rowId xmlns:a16="http://schemas.microsoft.com/office/drawing/2014/main" val="595749817"/>
                  </a:ext>
                </a:extLst>
              </a:tr>
              <a:tr h="521908">
                <a:tc>
                  <a:txBody>
                    <a:bodyPr/>
                    <a:lstStyle/>
                    <a:p>
                      <a:endParaRPr lang="en-CA" sz="1500"/>
                    </a:p>
                  </a:txBody>
                  <a:tcPr marL="73740" marR="73740" marT="36870" marB="36870"/>
                </a:tc>
                <a:tc>
                  <a:txBody>
                    <a:bodyPr/>
                    <a:lstStyle/>
                    <a:p>
                      <a:pPr algn="r"/>
                      <a:endParaRPr lang="en-CA" sz="1500" u="sng"/>
                    </a:p>
                  </a:txBody>
                  <a:tcPr marL="73740" marR="73740" marT="36870" marB="36870"/>
                </a:tc>
                <a:extLst>
                  <a:ext uri="{0D108BD9-81ED-4DB2-BD59-A6C34878D82A}">
                    <a16:rowId xmlns:a16="http://schemas.microsoft.com/office/drawing/2014/main" val="3861059299"/>
                  </a:ext>
                </a:extLst>
              </a:tr>
              <a:tr h="459279">
                <a:tc>
                  <a:txBody>
                    <a:bodyPr/>
                    <a:lstStyle/>
                    <a:p>
                      <a:r>
                        <a:rPr lang="en-CA" sz="1500"/>
                        <a:t>TOTAL ASSETS</a:t>
                      </a:r>
                    </a:p>
                  </a:txBody>
                  <a:tcPr marL="73740" marR="73740" marT="36870" marB="368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500" b="1"/>
                        <a:t>$15,134.12</a:t>
                      </a:r>
                    </a:p>
                  </a:txBody>
                  <a:tcPr marL="73740" marR="73740" marT="36870" marB="36870"/>
                </a:tc>
                <a:extLst>
                  <a:ext uri="{0D108BD9-81ED-4DB2-BD59-A6C34878D82A}">
                    <a16:rowId xmlns:a16="http://schemas.microsoft.com/office/drawing/2014/main" val="212794138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643FB6D-FD8C-4F3D-A8FD-FF1F883B4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178918"/>
              </p:ext>
            </p:extLst>
          </p:nvPr>
        </p:nvGraphicFramePr>
        <p:xfrm>
          <a:off x="5194300" y="2978150"/>
          <a:ext cx="6470649" cy="33496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344477">
                  <a:extLst>
                    <a:ext uri="{9D8B030D-6E8A-4147-A177-3AD203B41FA5}">
                      <a16:colId xmlns:a16="http://schemas.microsoft.com/office/drawing/2014/main" val="760420233"/>
                    </a:ext>
                  </a:extLst>
                </a:gridCol>
                <a:gridCol w="2126172">
                  <a:extLst>
                    <a:ext uri="{9D8B030D-6E8A-4147-A177-3AD203B41FA5}">
                      <a16:colId xmlns:a16="http://schemas.microsoft.com/office/drawing/2014/main" val="4104384012"/>
                    </a:ext>
                  </a:extLst>
                </a:gridCol>
              </a:tblGrid>
              <a:tr h="366625">
                <a:tc>
                  <a:txBody>
                    <a:bodyPr/>
                    <a:lstStyle/>
                    <a:p>
                      <a:r>
                        <a:rPr lang="en-CA" sz="1500"/>
                        <a:t>LIABILITIES &amp; EQUITY</a:t>
                      </a:r>
                    </a:p>
                  </a:txBody>
                  <a:tcPr marL="73807" marR="73807" marT="36904" marB="36904"/>
                </a:tc>
                <a:tc>
                  <a:txBody>
                    <a:bodyPr/>
                    <a:lstStyle/>
                    <a:p>
                      <a:pPr algn="r"/>
                      <a:endParaRPr lang="en-CA" sz="1500"/>
                    </a:p>
                  </a:txBody>
                  <a:tcPr marL="73807" marR="73807" marT="36904" marB="36904"/>
                </a:tc>
                <a:extLst>
                  <a:ext uri="{0D108BD9-81ED-4DB2-BD59-A6C34878D82A}">
                    <a16:rowId xmlns:a16="http://schemas.microsoft.com/office/drawing/2014/main" val="1324281851"/>
                  </a:ext>
                </a:extLst>
              </a:tr>
              <a:tr h="366625">
                <a:tc>
                  <a:txBody>
                    <a:bodyPr/>
                    <a:lstStyle/>
                    <a:p>
                      <a:r>
                        <a:rPr lang="en-CA" sz="1500"/>
                        <a:t>Accounts Payables</a:t>
                      </a:r>
                    </a:p>
                  </a:txBody>
                  <a:tcPr marL="73807" marR="73807" marT="36904" marB="3690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500" u="sng"/>
                        <a:t>$525.00</a:t>
                      </a:r>
                    </a:p>
                  </a:txBody>
                  <a:tcPr marL="73807" marR="73807" marT="36904" marB="36904"/>
                </a:tc>
                <a:extLst>
                  <a:ext uri="{0D108BD9-81ED-4DB2-BD59-A6C34878D82A}">
                    <a16:rowId xmlns:a16="http://schemas.microsoft.com/office/drawing/2014/main" val="1368100245"/>
                  </a:ext>
                </a:extLst>
              </a:tr>
              <a:tr h="3666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500"/>
                        <a:t>GST/HST Payables</a:t>
                      </a:r>
                    </a:p>
                  </a:txBody>
                  <a:tcPr marL="73807" marR="73807" marT="36904" marB="3690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500"/>
                        <a:t>$304.15</a:t>
                      </a:r>
                    </a:p>
                  </a:txBody>
                  <a:tcPr marL="73807" marR="73807" marT="36904" marB="36904"/>
                </a:tc>
                <a:extLst>
                  <a:ext uri="{0D108BD9-81ED-4DB2-BD59-A6C34878D82A}">
                    <a16:rowId xmlns:a16="http://schemas.microsoft.com/office/drawing/2014/main" val="1666094614"/>
                  </a:ext>
                </a:extLst>
              </a:tr>
              <a:tr h="366625">
                <a:tc>
                  <a:txBody>
                    <a:bodyPr/>
                    <a:lstStyle/>
                    <a:p>
                      <a:r>
                        <a:rPr lang="en-CA" sz="1500"/>
                        <a:t>TOTAL LIABILITIES</a:t>
                      </a:r>
                    </a:p>
                  </a:txBody>
                  <a:tcPr marL="73807" marR="73807" marT="36904" marB="3690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500" b="1" u="sng" baseline="0"/>
                        <a:t>$829.15</a:t>
                      </a:r>
                    </a:p>
                  </a:txBody>
                  <a:tcPr marL="73807" marR="73807" marT="36904" marB="36904"/>
                </a:tc>
                <a:extLst>
                  <a:ext uri="{0D108BD9-81ED-4DB2-BD59-A6C34878D82A}">
                    <a16:rowId xmlns:a16="http://schemas.microsoft.com/office/drawing/2014/main" val="1250433234"/>
                  </a:ext>
                </a:extLst>
              </a:tr>
              <a:tr h="366625">
                <a:tc>
                  <a:txBody>
                    <a:bodyPr/>
                    <a:lstStyle/>
                    <a:p>
                      <a:r>
                        <a:rPr lang="en-CA" sz="1500"/>
                        <a:t>UNRESTRICTED NET ASSETS</a:t>
                      </a:r>
                    </a:p>
                  </a:txBody>
                  <a:tcPr marL="73807" marR="73807" marT="36904" marB="3690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500"/>
                        <a:t>$11,399.92</a:t>
                      </a:r>
                    </a:p>
                  </a:txBody>
                  <a:tcPr marL="73807" marR="73807" marT="36904" marB="36904"/>
                </a:tc>
                <a:extLst>
                  <a:ext uri="{0D108BD9-81ED-4DB2-BD59-A6C34878D82A}">
                    <a16:rowId xmlns:a16="http://schemas.microsoft.com/office/drawing/2014/main" val="3386978533"/>
                  </a:ext>
                </a:extLst>
              </a:tr>
              <a:tr h="366625">
                <a:tc>
                  <a:txBody>
                    <a:bodyPr/>
                    <a:lstStyle/>
                    <a:p>
                      <a:r>
                        <a:rPr lang="en-CA" sz="1500"/>
                        <a:t>Net Income</a:t>
                      </a:r>
                    </a:p>
                  </a:txBody>
                  <a:tcPr marL="73807" marR="73807" marT="36904" marB="3690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500" b="1" u="dbl" baseline="0"/>
                        <a:t>$2,905.05</a:t>
                      </a:r>
                    </a:p>
                  </a:txBody>
                  <a:tcPr marL="73807" marR="73807" marT="36904" marB="36904"/>
                </a:tc>
                <a:extLst>
                  <a:ext uri="{0D108BD9-81ED-4DB2-BD59-A6C34878D82A}">
                    <a16:rowId xmlns:a16="http://schemas.microsoft.com/office/drawing/2014/main" val="2679729124"/>
                  </a:ext>
                </a:extLst>
              </a:tr>
              <a:tr h="416620">
                <a:tc>
                  <a:txBody>
                    <a:bodyPr/>
                    <a:lstStyle/>
                    <a:p>
                      <a:endParaRPr lang="en-CA" sz="1500"/>
                    </a:p>
                  </a:txBody>
                  <a:tcPr marL="73807" marR="73807" marT="36904" marB="36904"/>
                </a:tc>
                <a:tc>
                  <a:txBody>
                    <a:bodyPr/>
                    <a:lstStyle/>
                    <a:p>
                      <a:pPr algn="r"/>
                      <a:endParaRPr lang="en-CA" sz="1500" b="1" u="dbl" baseline="0"/>
                    </a:p>
                  </a:txBody>
                  <a:tcPr marL="73807" marR="73807" marT="36904" marB="36904"/>
                </a:tc>
                <a:extLst>
                  <a:ext uri="{0D108BD9-81ED-4DB2-BD59-A6C34878D82A}">
                    <a16:rowId xmlns:a16="http://schemas.microsoft.com/office/drawing/2014/main" val="4460959"/>
                  </a:ext>
                </a:extLst>
              </a:tr>
              <a:tr h="366625">
                <a:tc>
                  <a:txBody>
                    <a:bodyPr/>
                    <a:lstStyle/>
                    <a:p>
                      <a:r>
                        <a:rPr lang="en-CA" sz="1500"/>
                        <a:t>TOTAL Equity</a:t>
                      </a:r>
                    </a:p>
                  </a:txBody>
                  <a:tcPr marL="73807" marR="73807" marT="36904" marB="3690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500"/>
                        <a:t>$14,304.97</a:t>
                      </a:r>
                    </a:p>
                  </a:txBody>
                  <a:tcPr marL="73807" marR="73807" marT="36904" marB="36904"/>
                </a:tc>
                <a:extLst>
                  <a:ext uri="{0D108BD9-81ED-4DB2-BD59-A6C34878D82A}">
                    <a16:rowId xmlns:a16="http://schemas.microsoft.com/office/drawing/2014/main" val="2510894179"/>
                  </a:ext>
                </a:extLst>
              </a:tr>
              <a:tr h="366625">
                <a:tc>
                  <a:txBody>
                    <a:bodyPr/>
                    <a:lstStyle/>
                    <a:p>
                      <a:r>
                        <a:rPr lang="en-CA" sz="1500"/>
                        <a:t>TOTAL LIABILITIES &amp; EQUITY</a:t>
                      </a:r>
                    </a:p>
                  </a:txBody>
                  <a:tcPr marL="73807" marR="73807" marT="36904" marB="3690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500" b="1" u="dbl" baseline="0"/>
                        <a:t>$15,134.12</a:t>
                      </a:r>
                    </a:p>
                  </a:txBody>
                  <a:tcPr marL="73807" marR="73807" marT="36904" marB="36904"/>
                </a:tc>
                <a:extLst>
                  <a:ext uri="{0D108BD9-81ED-4DB2-BD59-A6C34878D82A}">
                    <a16:rowId xmlns:a16="http://schemas.microsoft.com/office/drawing/2014/main" val="778402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141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861DF1-730F-4D29-AE9C-BED92F4A4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9176" y="365125"/>
            <a:ext cx="8109357" cy="1325563"/>
          </a:xfrm>
        </p:spPr>
        <p:txBody>
          <a:bodyPr>
            <a:normAutofit/>
          </a:bodyPr>
          <a:lstStyle/>
          <a:p>
            <a:r>
              <a:rPr lang="en-CA" b="1" dirty="0"/>
              <a:t>6. Board of Directors Election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35BD89-93FB-472D-A0D6-1E54404B9D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25911" y="5575227"/>
            <a:ext cx="3213265" cy="110857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3BC0F-B2E1-41F7-9C0A-4858139E4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sz="2800" dirty="0"/>
              <a:t>IAMA Bylaws – Composition of the Board of Directors</a:t>
            </a:r>
          </a:p>
          <a:p>
            <a:pPr marL="457200" lvl="1" indent="0">
              <a:buNone/>
            </a:pPr>
            <a:endParaRPr lang="en-CA" sz="2000" dirty="0"/>
          </a:p>
          <a:p>
            <a:pPr lvl="2">
              <a:spcAft>
                <a:spcPts val="600"/>
              </a:spcAft>
            </a:pPr>
            <a:r>
              <a:rPr lang="en-CA" dirty="0"/>
              <a:t>Bylaw section 7.2.1 At least one (1), to a maximum of five (5), Director position(s) shall be exclusive to </a:t>
            </a:r>
            <a:r>
              <a:rPr lang="en-CA" i="1" dirty="0"/>
              <a:t>Government Member</a:t>
            </a:r>
            <a:r>
              <a:rPr lang="en-CA" dirty="0"/>
              <a:t>. </a:t>
            </a:r>
          </a:p>
          <a:p>
            <a:pPr lvl="2">
              <a:spcAft>
                <a:spcPts val="600"/>
              </a:spcAft>
            </a:pPr>
            <a:r>
              <a:rPr lang="en-CA" dirty="0"/>
              <a:t>Bylaw section 7.2.2 At least one (1), to a maximum of two (2), Director position shall be designated and only held by </a:t>
            </a:r>
            <a:r>
              <a:rPr lang="en-CA" i="1" dirty="0"/>
              <a:t>Consultant Member</a:t>
            </a:r>
            <a:r>
              <a:rPr lang="en-CA" dirty="0"/>
              <a:t>. </a:t>
            </a:r>
          </a:p>
          <a:p>
            <a:pPr lvl="2">
              <a:spcAft>
                <a:spcPts val="600"/>
              </a:spcAft>
            </a:pPr>
            <a:r>
              <a:rPr lang="en-CA" dirty="0"/>
              <a:t>Bylaw section 7.2.3 </a:t>
            </a:r>
            <a:r>
              <a:rPr lang="en-CA" i="1" dirty="0"/>
              <a:t>Industry Association Member </a:t>
            </a:r>
            <a:r>
              <a:rPr lang="en-CA" dirty="0"/>
              <a:t>may have up to three (3) representative(s) on the board.</a:t>
            </a:r>
          </a:p>
        </p:txBody>
      </p:sp>
    </p:spTree>
    <p:extLst>
      <p:ext uri="{BB962C8B-B14F-4D97-AF65-F5344CB8AC3E}">
        <p14:creationId xmlns:p14="http://schemas.microsoft.com/office/powerpoint/2010/main" val="38344708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861DF1-730F-4D29-AE9C-BED92F4A4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9176" y="365125"/>
            <a:ext cx="8109357" cy="1325563"/>
          </a:xfrm>
        </p:spPr>
        <p:txBody>
          <a:bodyPr>
            <a:normAutofit/>
          </a:bodyPr>
          <a:lstStyle/>
          <a:p>
            <a:r>
              <a:rPr lang="en-CA" b="1" dirty="0"/>
              <a:t>6. Board of Directors Election </a:t>
            </a:r>
            <a:r>
              <a:rPr lang="en-CA" b="1" dirty="0" err="1"/>
              <a:t>cont</a:t>
            </a:r>
            <a:r>
              <a:rPr lang="en-CA" b="1" dirty="0"/>
              <a:t>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35BD89-93FB-472D-A0D6-1E54404B9D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25911" y="5575227"/>
            <a:ext cx="3213265" cy="110857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3BC0F-B2E1-41F7-9C0A-4858139E4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sz="2800" dirty="0"/>
              <a:t>IAMA is seeking six (6) board members to for the 2020 – 2021 term.</a:t>
            </a:r>
          </a:p>
          <a:p>
            <a:pPr marL="457200" lvl="1" indent="0">
              <a:buNone/>
            </a:pPr>
            <a:endParaRPr lang="en-CA" sz="2000" dirty="0"/>
          </a:p>
          <a:p>
            <a:pPr lvl="2">
              <a:spcAft>
                <a:spcPts val="600"/>
              </a:spcAft>
            </a:pPr>
            <a:r>
              <a:rPr lang="en-CA" dirty="0"/>
              <a:t>Three (3) municipal/government representatives</a:t>
            </a:r>
          </a:p>
          <a:p>
            <a:pPr lvl="2">
              <a:spcAft>
                <a:spcPts val="600"/>
              </a:spcAft>
            </a:pPr>
            <a:r>
              <a:rPr lang="en-CA" dirty="0"/>
              <a:t>Two (2) consultant representatives</a:t>
            </a:r>
          </a:p>
          <a:p>
            <a:pPr lvl="2">
              <a:spcAft>
                <a:spcPts val="600"/>
              </a:spcAft>
            </a:pPr>
            <a:r>
              <a:rPr lang="en-CA" dirty="0"/>
              <a:t>One (1) industry association representative</a:t>
            </a:r>
          </a:p>
        </p:txBody>
      </p:sp>
    </p:spTree>
    <p:extLst>
      <p:ext uri="{BB962C8B-B14F-4D97-AF65-F5344CB8AC3E}">
        <p14:creationId xmlns:p14="http://schemas.microsoft.com/office/powerpoint/2010/main" val="38640454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1221</Words>
  <Application>Microsoft Office PowerPoint</Application>
  <PresentationFormat>Widescreen</PresentationFormat>
  <Paragraphs>230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 2</vt:lpstr>
      <vt:lpstr>Office Theme</vt:lpstr>
      <vt:lpstr>Winter Workshop and AGM</vt:lpstr>
      <vt:lpstr>AGM AGENDA</vt:lpstr>
      <vt:lpstr>4. Chair’s Report</vt:lpstr>
      <vt:lpstr>4. Chair’s Report cont…</vt:lpstr>
      <vt:lpstr>4. Chair’s Report cont…</vt:lpstr>
      <vt:lpstr>5. Financial Report:  Income Statement           (Year End December 31, 2019)</vt:lpstr>
      <vt:lpstr>5. Financial Report cont…   Balance Sheet   (Year End December 31, 2019)</vt:lpstr>
      <vt:lpstr>6. Board of Directors Election</vt:lpstr>
      <vt:lpstr>6. Board of Directors Election cont…</vt:lpstr>
      <vt:lpstr>Government/Municipal Member Candidates:</vt:lpstr>
      <vt:lpstr>Consultant Member Candidates:</vt:lpstr>
      <vt:lpstr>Industry Association Member Candidate</vt:lpstr>
      <vt:lpstr>6. Board of Director Election cont…</vt:lpstr>
      <vt:lpstr>AGM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Annual Association Sponsor:</dc:title>
  <dc:creator>Esther Quiambao</dc:creator>
  <cp:lastModifiedBy>Esther Quiambao</cp:lastModifiedBy>
  <cp:revision>17</cp:revision>
  <dcterms:created xsi:type="dcterms:W3CDTF">2020-02-04T21:45:49Z</dcterms:created>
  <dcterms:modified xsi:type="dcterms:W3CDTF">2020-02-12T02:18:30Z</dcterms:modified>
</cp:coreProperties>
</file>