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7" r:id="rId2"/>
    <p:sldId id="303" r:id="rId3"/>
    <p:sldId id="281" r:id="rId4"/>
    <p:sldId id="304" r:id="rId5"/>
    <p:sldId id="278" r:id="rId6"/>
    <p:sldId id="296" r:id="rId7"/>
    <p:sldId id="282" r:id="rId8"/>
    <p:sldId id="295" r:id="rId9"/>
    <p:sldId id="294" r:id="rId10"/>
    <p:sldId id="298" r:id="rId11"/>
    <p:sldId id="271" r:id="rId12"/>
    <p:sldId id="276" r:id="rId13"/>
    <p:sldId id="305" r:id="rId14"/>
    <p:sldId id="306" r:id="rId15"/>
    <p:sldId id="299" r:id="rId16"/>
    <p:sldId id="308" r:id="rId17"/>
    <p:sldId id="307" r:id="rId18"/>
    <p:sldId id="289" r:id="rId19"/>
    <p:sldId id="301" r:id="rId20"/>
    <p:sldId id="277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9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8" y="62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85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F48CA0-B85B-4458-AC23-3F6299AE7CF2}" type="doc">
      <dgm:prSet loTypeId="urn:microsoft.com/office/officeart/2005/8/layout/radial4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8074C2-62CA-4AAD-83F9-86A9EA52414A}">
      <dgm:prSet phldrT="[Text]"/>
      <dgm:spPr/>
      <dgm:t>
        <a:bodyPr/>
        <a:lstStyle/>
        <a:p>
          <a:r>
            <a:rPr lang="en-US" dirty="0" smtClean="0"/>
            <a:t>Current Parks Assets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Goal title"/>
        </a:ext>
      </dgm:extLst>
    </dgm:pt>
    <dgm:pt modelId="{E31E9712-B288-41EB-93BE-1F25BD8AADD3}" type="parTrans" cxnId="{E98F13FA-F723-4894-85E2-4F0C4C71CA7E}">
      <dgm:prSet/>
      <dgm:spPr/>
      <dgm:t>
        <a:bodyPr/>
        <a:lstStyle/>
        <a:p>
          <a:endParaRPr lang="en-US"/>
        </a:p>
      </dgm:t>
    </dgm:pt>
    <dgm:pt modelId="{A45342B1-59A4-4DDF-BE5E-FE6E305D033B}" type="sibTrans" cxnId="{E98F13FA-F723-4894-85E2-4F0C4C71CA7E}">
      <dgm:prSet/>
      <dgm:spPr/>
      <dgm:t>
        <a:bodyPr/>
        <a:lstStyle/>
        <a:p>
          <a:endParaRPr lang="en-US"/>
        </a:p>
      </dgm:t>
    </dgm:pt>
    <dgm:pt modelId="{82992329-2141-41AE-8498-398419F9D342}">
      <dgm:prSet phldrT="[Text]"/>
      <dgm:spPr/>
      <dgm:t>
        <a:bodyPr/>
        <a:lstStyle/>
        <a:p>
          <a:r>
            <a:rPr lang="en-US" dirty="0" smtClean="0"/>
            <a:t>What does Parks own?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E81300EC-0913-435C-965C-A88DA29AAB91}" type="parTrans" cxnId="{9F2B6E35-0DC5-44B3-A04E-3980A64C81AC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Step 1 arrow pointing towards goal"/>
        </a:ext>
      </dgm:extLst>
    </dgm:pt>
    <dgm:pt modelId="{28E59B27-8808-4C52-B10D-E7ADC0DB3DF9}" type="sibTrans" cxnId="{9F2B6E35-0DC5-44B3-A04E-3980A64C81AC}">
      <dgm:prSet/>
      <dgm:spPr/>
      <dgm:t>
        <a:bodyPr/>
        <a:lstStyle/>
        <a:p>
          <a:endParaRPr lang="en-US"/>
        </a:p>
      </dgm:t>
    </dgm:pt>
    <dgm:pt modelId="{FC647F25-4DEC-4063-BBDD-F93B2C5E6756}">
      <dgm:prSet phldrT="[Text]"/>
      <dgm:spPr/>
      <dgm:t>
        <a:bodyPr/>
        <a:lstStyle/>
        <a:p>
          <a:r>
            <a:rPr lang="en-US" dirty="0" smtClean="0"/>
            <a:t>What Condition is it in?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563D9B7B-235D-4E46-AC66-2AA43E9B3579}" type="parTrans" cxnId="{3483F096-B4B7-45D9-8948-50950B9FE6AE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Step 2 arrow pointing towards goal"/>
        </a:ext>
      </dgm:extLst>
    </dgm:pt>
    <dgm:pt modelId="{22BFA187-88E4-4EBC-A0B9-A88562F9E4C1}" type="sibTrans" cxnId="{3483F096-B4B7-45D9-8948-50950B9FE6AE}">
      <dgm:prSet/>
      <dgm:spPr/>
      <dgm:t>
        <a:bodyPr/>
        <a:lstStyle/>
        <a:p>
          <a:endParaRPr lang="en-US"/>
        </a:p>
      </dgm:t>
    </dgm:pt>
    <dgm:pt modelId="{ADFE6FFF-2D74-44C2-B492-ED92605EC5A7}">
      <dgm:prSet phldrT="[Text]"/>
      <dgm:spPr/>
      <dgm:t>
        <a:bodyPr/>
        <a:lstStyle/>
        <a:p>
          <a:r>
            <a:rPr lang="en-US" dirty="0" smtClean="0"/>
            <a:t>How long will it last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3 title"/>
        </a:ext>
      </dgm:extLst>
    </dgm:pt>
    <dgm:pt modelId="{CBB71E3E-4DF6-458D-88C3-25896F11EB85}" type="parTrans" cxnId="{6D5838E4-CA40-4AC8-9654-0651DC5397FB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Step 3 arrow pointing towards goal"/>
        </a:ext>
      </dgm:extLst>
    </dgm:pt>
    <dgm:pt modelId="{9C5D00A8-4F96-44F5-8778-54093F0D050A}" type="sibTrans" cxnId="{6D5838E4-CA40-4AC8-9654-0651DC5397FB}">
      <dgm:prSet/>
      <dgm:spPr/>
      <dgm:t>
        <a:bodyPr/>
        <a:lstStyle/>
        <a:p>
          <a:endParaRPr lang="en-US"/>
        </a:p>
      </dgm:t>
    </dgm:pt>
    <dgm:pt modelId="{4CC2A726-4DF7-4B61-8EA9-C776AA95A549}" type="pres">
      <dgm:prSet presAssocID="{A9F48CA0-B85B-4458-AC23-3F6299AE7C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52EC72-F44B-4563-8F12-31BE98030C73}" type="pres">
      <dgm:prSet presAssocID="{F58074C2-62CA-4AAD-83F9-86A9EA52414A}" presName="centerShape" presStyleLbl="node0" presStyleIdx="0" presStyleCnt="1"/>
      <dgm:spPr/>
      <dgm:t>
        <a:bodyPr/>
        <a:lstStyle/>
        <a:p>
          <a:endParaRPr lang="en-US"/>
        </a:p>
      </dgm:t>
    </dgm:pt>
    <dgm:pt modelId="{0647D637-619C-451F-8084-44E62D21528F}" type="pres">
      <dgm:prSet presAssocID="{E81300EC-0913-435C-965C-A88DA29AAB91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15AAAA0F-4593-4F22-B652-8F08B16E55CD}" type="pres">
      <dgm:prSet presAssocID="{82992329-2141-41AE-8498-398419F9D34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3572A-44B5-40A9-A054-A83B3BCE9750}" type="pres">
      <dgm:prSet presAssocID="{563D9B7B-235D-4E46-AC66-2AA43E9B3579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BAD72918-AD54-4A3F-9FE2-7902A2063F5C}" type="pres">
      <dgm:prSet presAssocID="{FC647F25-4DEC-4063-BBDD-F93B2C5E675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04005B-0B62-484D-8BEB-E7B9E9CE6A61}" type="pres">
      <dgm:prSet presAssocID="{CBB71E3E-4DF6-458D-88C3-25896F11EB85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DF4F3CC4-9ADE-4D5A-9D51-11C67A5A8F9F}" type="pres">
      <dgm:prSet presAssocID="{ADFE6FFF-2D74-44C2-B492-ED92605EC5A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4AF818-C239-4D4F-B475-FEF1C24FF567}" type="presOf" srcId="{A9F48CA0-B85B-4458-AC23-3F6299AE7CF2}" destId="{4CC2A726-4DF7-4B61-8EA9-C776AA95A549}" srcOrd="0" destOrd="0" presId="urn:microsoft.com/office/officeart/2005/8/layout/radial4"/>
    <dgm:cxn modelId="{BE6CC9AB-9899-4E9E-BAAB-A9E76AC60050}" type="presOf" srcId="{82992329-2141-41AE-8498-398419F9D342}" destId="{15AAAA0F-4593-4F22-B652-8F08B16E55CD}" srcOrd="0" destOrd="0" presId="urn:microsoft.com/office/officeart/2005/8/layout/radial4"/>
    <dgm:cxn modelId="{1CA0974A-4354-486C-B412-C3CF625EF768}" type="presOf" srcId="{E81300EC-0913-435C-965C-A88DA29AAB91}" destId="{0647D637-619C-451F-8084-44E62D21528F}" srcOrd="0" destOrd="0" presId="urn:microsoft.com/office/officeart/2005/8/layout/radial4"/>
    <dgm:cxn modelId="{A5CCA479-F7E5-4428-81FB-1FFADAC6FC2C}" type="presOf" srcId="{F58074C2-62CA-4AAD-83F9-86A9EA52414A}" destId="{9A52EC72-F44B-4563-8F12-31BE98030C73}" srcOrd="0" destOrd="0" presId="urn:microsoft.com/office/officeart/2005/8/layout/radial4"/>
    <dgm:cxn modelId="{9F2B6E35-0DC5-44B3-A04E-3980A64C81AC}" srcId="{F58074C2-62CA-4AAD-83F9-86A9EA52414A}" destId="{82992329-2141-41AE-8498-398419F9D342}" srcOrd="0" destOrd="0" parTransId="{E81300EC-0913-435C-965C-A88DA29AAB91}" sibTransId="{28E59B27-8808-4C52-B10D-E7ADC0DB3DF9}"/>
    <dgm:cxn modelId="{DCD4CD90-2314-4EFA-9C26-9B7E4F5DCEFD}" type="presOf" srcId="{FC647F25-4DEC-4063-BBDD-F93B2C5E6756}" destId="{BAD72918-AD54-4A3F-9FE2-7902A2063F5C}" srcOrd="0" destOrd="0" presId="urn:microsoft.com/office/officeart/2005/8/layout/radial4"/>
    <dgm:cxn modelId="{6D5838E4-CA40-4AC8-9654-0651DC5397FB}" srcId="{F58074C2-62CA-4AAD-83F9-86A9EA52414A}" destId="{ADFE6FFF-2D74-44C2-B492-ED92605EC5A7}" srcOrd="2" destOrd="0" parTransId="{CBB71E3E-4DF6-458D-88C3-25896F11EB85}" sibTransId="{9C5D00A8-4F96-44F5-8778-54093F0D050A}"/>
    <dgm:cxn modelId="{07F0F65A-E5EF-4C50-9999-C2786A9FDF38}" type="presOf" srcId="{563D9B7B-235D-4E46-AC66-2AA43E9B3579}" destId="{26F3572A-44B5-40A9-A054-A83B3BCE9750}" srcOrd="0" destOrd="0" presId="urn:microsoft.com/office/officeart/2005/8/layout/radial4"/>
    <dgm:cxn modelId="{FFF32158-99E4-4A6E-BFE1-709132315BD0}" type="presOf" srcId="{ADFE6FFF-2D74-44C2-B492-ED92605EC5A7}" destId="{DF4F3CC4-9ADE-4D5A-9D51-11C67A5A8F9F}" srcOrd="0" destOrd="0" presId="urn:microsoft.com/office/officeart/2005/8/layout/radial4"/>
    <dgm:cxn modelId="{95709704-88CC-418B-B1FA-A6C9A479E333}" type="presOf" srcId="{CBB71E3E-4DF6-458D-88C3-25896F11EB85}" destId="{1204005B-0B62-484D-8BEB-E7B9E9CE6A61}" srcOrd="0" destOrd="0" presId="urn:microsoft.com/office/officeart/2005/8/layout/radial4"/>
    <dgm:cxn modelId="{3483F096-B4B7-45D9-8948-50950B9FE6AE}" srcId="{F58074C2-62CA-4AAD-83F9-86A9EA52414A}" destId="{FC647F25-4DEC-4063-BBDD-F93B2C5E6756}" srcOrd="1" destOrd="0" parTransId="{563D9B7B-235D-4E46-AC66-2AA43E9B3579}" sibTransId="{22BFA187-88E4-4EBC-A0B9-A88562F9E4C1}"/>
    <dgm:cxn modelId="{E98F13FA-F723-4894-85E2-4F0C4C71CA7E}" srcId="{A9F48CA0-B85B-4458-AC23-3F6299AE7CF2}" destId="{F58074C2-62CA-4AAD-83F9-86A9EA52414A}" srcOrd="0" destOrd="0" parTransId="{E31E9712-B288-41EB-93BE-1F25BD8AADD3}" sibTransId="{A45342B1-59A4-4DDF-BE5E-FE6E305D033B}"/>
    <dgm:cxn modelId="{4099DF94-369C-4E6D-93DF-27B6D30830D3}" type="presParOf" srcId="{4CC2A726-4DF7-4B61-8EA9-C776AA95A549}" destId="{9A52EC72-F44B-4563-8F12-31BE98030C73}" srcOrd="0" destOrd="0" presId="urn:microsoft.com/office/officeart/2005/8/layout/radial4"/>
    <dgm:cxn modelId="{C0FFED11-3BE4-469A-B839-D0F979306D5F}" type="presParOf" srcId="{4CC2A726-4DF7-4B61-8EA9-C776AA95A549}" destId="{0647D637-619C-451F-8084-44E62D21528F}" srcOrd="1" destOrd="0" presId="urn:microsoft.com/office/officeart/2005/8/layout/radial4"/>
    <dgm:cxn modelId="{97E22660-0900-4073-9EB6-BECBF8780F10}" type="presParOf" srcId="{4CC2A726-4DF7-4B61-8EA9-C776AA95A549}" destId="{15AAAA0F-4593-4F22-B652-8F08B16E55CD}" srcOrd="2" destOrd="0" presId="urn:microsoft.com/office/officeart/2005/8/layout/radial4"/>
    <dgm:cxn modelId="{BD3D298F-BC83-435E-AA98-56F9295A7605}" type="presParOf" srcId="{4CC2A726-4DF7-4B61-8EA9-C776AA95A549}" destId="{26F3572A-44B5-40A9-A054-A83B3BCE9750}" srcOrd="3" destOrd="0" presId="urn:microsoft.com/office/officeart/2005/8/layout/radial4"/>
    <dgm:cxn modelId="{03C86896-4DC2-403F-B187-5206953488C1}" type="presParOf" srcId="{4CC2A726-4DF7-4B61-8EA9-C776AA95A549}" destId="{BAD72918-AD54-4A3F-9FE2-7902A2063F5C}" srcOrd="4" destOrd="0" presId="urn:microsoft.com/office/officeart/2005/8/layout/radial4"/>
    <dgm:cxn modelId="{F615174A-F6FE-4CDE-8C94-7A7F1783499C}" type="presParOf" srcId="{4CC2A726-4DF7-4B61-8EA9-C776AA95A549}" destId="{1204005B-0B62-484D-8BEB-E7B9E9CE6A61}" srcOrd="5" destOrd="0" presId="urn:microsoft.com/office/officeart/2005/8/layout/radial4"/>
    <dgm:cxn modelId="{D0C2E886-76FB-4050-A208-732C8A2477D6}" type="presParOf" srcId="{4CC2A726-4DF7-4B61-8EA9-C776AA95A549}" destId="{DF4F3CC4-9ADE-4D5A-9D51-11C67A5A8F9F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F48CA0-B85B-4458-AC23-3F6299AE7CF2}" type="doc">
      <dgm:prSet loTypeId="urn:microsoft.com/office/officeart/2005/8/layout/radial4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8074C2-62CA-4AAD-83F9-86A9EA52414A}">
      <dgm:prSet phldrT="[Text]"/>
      <dgm:spPr/>
      <dgm:t>
        <a:bodyPr/>
        <a:lstStyle/>
        <a:p>
          <a:r>
            <a:rPr lang="en-US" dirty="0" smtClean="0"/>
            <a:t>Parks Value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Goal title"/>
        </a:ext>
      </dgm:extLst>
    </dgm:pt>
    <dgm:pt modelId="{E31E9712-B288-41EB-93BE-1F25BD8AADD3}" type="parTrans" cxnId="{E98F13FA-F723-4894-85E2-4F0C4C71CA7E}">
      <dgm:prSet/>
      <dgm:spPr/>
      <dgm:t>
        <a:bodyPr/>
        <a:lstStyle/>
        <a:p>
          <a:endParaRPr lang="en-US"/>
        </a:p>
      </dgm:t>
    </dgm:pt>
    <dgm:pt modelId="{A45342B1-59A4-4DDF-BE5E-FE6E305D033B}" type="sibTrans" cxnId="{E98F13FA-F723-4894-85E2-4F0C4C71CA7E}">
      <dgm:prSet/>
      <dgm:spPr/>
      <dgm:t>
        <a:bodyPr/>
        <a:lstStyle/>
        <a:p>
          <a:endParaRPr lang="en-US"/>
        </a:p>
      </dgm:t>
    </dgm:pt>
    <dgm:pt modelId="{82992329-2141-41AE-8498-398419F9D342}">
      <dgm:prSet phldrT="[Text]"/>
      <dgm:spPr/>
      <dgm:t>
        <a:bodyPr/>
        <a:lstStyle/>
        <a:p>
          <a:r>
            <a:rPr lang="en-US" dirty="0" smtClean="0"/>
            <a:t>Who are Parks Users?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E81300EC-0913-435C-965C-A88DA29AAB91}" type="parTrans" cxnId="{9F2B6E35-0DC5-44B3-A04E-3980A64C81AC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Step 1 arrow pointing towards goal"/>
        </a:ext>
      </dgm:extLst>
    </dgm:pt>
    <dgm:pt modelId="{28E59B27-8808-4C52-B10D-E7ADC0DB3DF9}" type="sibTrans" cxnId="{9F2B6E35-0DC5-44B3-A04E-3980A64C81AC}">
      <dgm:prSet/>
      <dgm:spPr/>
      <dgm:t>
        <a:bodyPr/>
        <a:lstStyle/>
        <a:p>
          <a:endParaRPr lang="en-US"/>
        </a:p>
      </dgm:t>
    </dgm:pt>
    <dgm:pt modelId="{FC647F25-4DEC-4063-BBDD-F93B2C5E6756}">
      <dgm:prSet phldrT="[Text]"/>
      <dgm:spPr/>
      <dgm:t>
        <a:bodyPr/>
        <a:lstStyle/>
        <a:p>
          <a:r>
            <a:rPr lang="en-US" dirty="0" smtClean="0"/>
            <a:t>How are Parks being used?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563D9B7B-235D-4E46-AC66-2AA43E9B3579}" type="parTrans" cxnId="{3483F096-B4B7-45D9-8948-50950B9FE6AE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Step 2 arrow pointing towards goal"/>
        </a:ext>
      </dgm:extLst>
    </dgm:pt>
    <dgm:pt modelId="{22BFA187-88E4-4EBC-A0B9-A88562F9E4C1}" type="sibTrans" cxnId="{3483F096-B4B7-45D9-8948-50950B9FE6AE}">
      <dgm:prSet/>
      <dgm:spPr/>
      <dgm:t>
        <a:bodyPr/>
        <a:lstStyle/>
        <a:p>
          <a:endParaRPr lang="en-US"/>
        </a:p>
      </dgm:t>
    </dgm:pt>
    <dgm:pt modelId="{A046FD27-0DE3-4A8E-8C08-1A280BB53281}">
      <dgm:prSet/>
      <dgm:spPr/>
    </dgm:pt>
    <dgm:pt modelId="{3E410D1B-9340-4826-A66B-BC51F4ECF836}" type="parTrans" cxnId="{D24CFEC4-6394-4A45-AD94-9ECD9E8EC9AC}">
      <dgm:prSet/>
      <dgm:spPr/>
      <dgm:t>
        <a:bodyPr/>
        <a:lstStyle/>
        <a:p>
          <a:endParaRPr lang="en-US"/>
        </a:p>
      </dgm:t>
    </dgm:pt>
    <dgm:pt modelId="{F8C1C7A4-D734-4B6B-8F82-BAEB1CD23CE4}" type="sibTrans" cxnId="{D24CFEC4-6394-4A45-AD94-9ECD9E8EC9AC}">
      <dgm:prSet/>
      <dgm:spPr/>
      <dgm:t>
        <a:bodyPr/>
        <a:lstStyle/>
        <a:p>
          <a:endParaRPr lang="en-US"/>
        </a:p>
      </dgm:t>
    </dgm:pt>
    <dgm:pt modelId="{165EC631-D665-48AA-82E6-AB4CE0543D66}">
      <dgm:prSet phldrT="[Text]"/>
      <dgm:spPr/>
      <dgm:t>
        <a:bodyPr/>
        <a:lstStyle/>
        <a:p>
          <a:r>
            <a:rPr lang="en-US" dirty="0" smtClean="0"/>
            <a:t>How could Parks be used?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3 title"/>
        </a:ext>
      </dgm:extLst>
    </dgm:pt>
    <dgm:pt modelId="{E8DE470B-F8AA-437B-9842-FBA1032A643B}" type="parTrans" cxnId="{946B56A0-FED7-4D9C-84D6-5026452425A8}">
      <dgm:prSet/>
      <dgm:spPr/>
      <dgm:t>
        <a:bodyPr/>
        <a:lstStyle/>
        <a:p>
          <a:endParaRPr lang="en-US"/>
        </a:p>
      </dgm:t>
    </dgm:pt>
    <dgm:pt modelId="{AEBE72DC-D633-4E41-A647-AA8BA8BA5502}" type="sibTrans" cxnId="{946B56A0-FED7-4D9C-84D6-5026452425A8}">
      <dgm:prSet/>
      <dgm:spPr/>
      <dgm:t>
        <a:bodyPr/>
        <a:lstStyle/>
        <a:p>
          <a:endParaRPr lang="en-US"/>
        </a:p>
      </dgm:t>
    </dgm:pt>
    <dgm:pt modelId="{D97B9DDA-1509-44E1-9932-9698A82675C4}">
      <dgm:prSet phldrT="[Text]"/>
      <dgm:spPr/>
      <dgm:t>
        <a:bodyPr/>
        <a:lstStyle/>
        <a:p>
          <a:r>
            <a:rPr lang="en-US" smtClean="0"/>
            <a:t>Parks Assets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3 title"/>
        </a:ext>
      </dgm:extLst>
    </dgm:pt>
    <dgm:pt modelId="{341469C5-5CB9-4523-BE08-0128E3376DC2}" type="parTrans" cxnId="{2C45D371-25A3-4611-ADB7-B88E68DBC25F}">
      <dgm:prSet/>
      <dgm:spPr/>
      <dgm:t>
        <a:bodyPr/>
        <a:lstStyle/>
        <a:p>
          <a:endParaRPr lang="en-US"/>
        </a:p>
      </dgm:t>
    </dgm:pt>
    <dgm:pt modelId="{A023C7A7-7BC6-47D8-B57C-53674A244406}" type="sibTrans" cxnId="{2C45D371-25A3-4611-ADB7-B88E68DBC25F}">
      <dgm:prSet/>
      <dgm:spPr/>
      <dgm:t>
        <a:bodyPr/>
        <a:lstStyle/>
        <a:p>
          <a:endParaRPr lang="en-US"/>
        </a:p>
      </dgm:t>
    </dgm:pt>
    <dgm:pt modelId="{4CC2A726-4DF7-4B61-8EA9-C776AA95A549}" type="pres">
      <dgm:prSet presAssocID="{A9F48CA0-B85B-4458-AC23-3F6299AE7C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52EC72-F44B-4563-8F12-31BE98030C73}" type="pres">
      <dgm:prSet presAssocID="{F58074C2-62CA-4AAD-83F9-86A9EA52414A}" presName="centerShape" presStyleLbl="node0" presStyleIdx="0" presStyleCnt="1"/>
      <dgm:spPr/>
      <dgm:t>
        <a:bodyPr/>
        <a:lstStyle/>
        <a:p>
          <a:endParaRPr lang="en-US"/>
        </a:p>
      </dgm:t>
    </dgm:pt>
    <dgm:pt modelId="{0647D637-619C-451F-8084-44E62D21528F}" type="pres">
      <dgm:prSet presAssocID="{E81300EC-0913-435C-965C-A88DA29AAB91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15AAAA0F-4593-4F22-B652-8F08B16E55CD}" type="pres">
      <dgm:prSet presAssocID="{82992329-2141-41AE-8498-398419F9D34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3572A-44B5-40A9-A054-A83B3BCE9750}" type="pres">
      <dgm:prSet presAssocID="{563D9B7B-235D-4E46-AC66-2AA43E9B3579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BAD72918-AD54-4A3F-9FE2-7902A2063F5C}" type="pres">
      <dgm:prSet presAssocID="{FC647F25-4DEC-4063-BBDD-F93B2C5E675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3C30E9-58F1-40BA-9B60-8E689EE03A0C}" type="pres">
      <dgm:prSet presAssocID="{E8DE470B-F8AA-437B-9842-FBA1032A643B}" presName="parTrans" presStyleLbl="bgSibTrans2D1" presStyleIdx="2" presStyleCnt="4"/>
      <dgm:spPr/>
    </dgm:pt>
    <dgm:pt modelId="{687F162F-8D52-4676-8ABC-7C24E5268661}" type="pres">
      <dgm:prSet presAssocID="{165EC631-D665-48AA-82E6-AB4CE0543D6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C7F5DA-015D-4FEB-A30C-FA8219BD945F}" type="pres">
      <dgm:prSet presAssocID="{341469C5-5CB9-4523-BE08-0128E3376DC2}" presName="parTrans" presStyleLbl="bgSibTrans2D1" presStyleIdx="3" presStyleCnt="4"/>
      <dgm:spPr/>
    </dgm:pt>
    <dgm:pt modelId="{4C45E4BA-82BE-42F4-97C0-5DA2279DF546}" type="pres">
      <dgm:prSet presAssocID="{D97B9DDA-1509-44E1-9932-9698A82675C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FDA98A-0503-48F0-828C-60F452E82954}" type="presOf" srcId="{563D9B7B-235D-4E46-AC66-2AA43E9B3579}" destId="{26F3572A-44B5-40A9-A054-A83B3BCE9750}" srcOrd="0" destOrd="0" presId="urn:microsoft.com/office/officeart/2005/8/layout/radial4"/>
    <dgm:cxn modelId="{503F6307-531F-464D-9856-DC7ADB8F5B2F}" type="presOf" srcId="{FC647F25-4DEC-4063-BBDD-F93B2C5E6756}" destId="{BAD72918-AD54-4A3F-9FE2-7902A2063F5C}" srcOrd="0" destOrd="0" presId="urn:microsoft.com/office/officeart/2005/8/layout/radial4"/>
    <dgm:cxn modelId="{F18C458A-142D-4AA9-A248-EF1E6BFE6B9B}" type="presOf" srcId="{F58074C2-62CA-4AAD-83F9-86A9EA52414A}" destId="{9A52EC72-F44B-4563-8F12-31BE98030C73}" srcOrd="0" destOrd="0" presId="urn:microsoft.com/office/officeart/2005/8/layout/radial4"/>
    <dgm:cxn modelId="{E4286BD1-3681-4942-875A-9093039767F6}" type="presOf" srcId="{341469C5-5CB9-4523-BE08-0128E3376DC2}" destId="{EDC7F5DA-015D-4FEB-A30C-FA8219BD945F}" srcOrd="0" destOrd="0" presId="urn:microsoft.com/office/officeart/2005/8/layout/radial4"/>
    <dgm:cxn modelId="{946B56A0-FED7-4D9C-84D6-5026452425A8}" srcId="{F58074C2-62CA-4AAD-83F9-86A9EA52414A}" destId="{165EC631-D665-48AA-82E6-AB4CE0543D66}" srcOrd="2" destOrd="0" parTransId="{E8DE470B-F8AA-437B-9842-FBA1032A643B}" sibTransId="{AEBE72DC-D633-4E41-A647-AA8BA8BA5502}"/>
    <dgm:cxn modelId="{3483F096-B4B7-45D9-8948-50950B9FE6AE}" srcId="{F58074C2-62CA-4AAD-83F9-86A9EA52414A}" destId="{FC647F25-4DEC-4063-BBDD-F93B2C5E6756}" srcOrd="1" destOrd="0" parTransId="{563D9B7B-235D-4E46-AC66-2AA43E9B3579}" sibTransId="{22BFA187-88E4-4EBC-A0B9-A88562F9E4C1}"/>
    <dgm:cxn modelId="{4FCEAF7A-6869-4015-BBCE-FAE0A7AA6BDC}" type="presOf" srcId="{D97B9DDA-1509-44E1-9932-9698A82675C4}" destId="{4C45E4BA-82BE-42F4-97C0-5DA2279DF546}" srcOrd="0" destOrd="0" presId="urn:microsoft.com/office/officeart/2005/8/layout/radial4"/>
    <dgm:cxn modelId="{75C157E1-6053-416C-8897-43E00E4CDF3C}" type="presOf" srcId="{E81300EC-0913-435C-965C-A88DA29AAB91}" destId="{0647D637-619C-451F-8084-44E62D21528F}" srcOrd="0" destOrd="0" presId="urn:microsoft.com/office/officeart/2005/8/layout/radial4"/>
    <dgm:cxn modelId="{135D88B4-0C58-4726-93E1-E623F7041568}" type="presOf" srcId="{A9F48CA0-B85B-4458-AC23-3F6299AE7CF2}" destId="{4CC2A726-4DF7-4B61-8EA9-C776AA95A549}" srcOrd="0" destOrd="0" presId="urn:microsoft.com/office/officeart/2005/8/layout/radial4"/>
    <dgm:cxn modelId="{88922E4D-6930-44FD-A9FE-6FDD45636D01}" type="presOf" srcId="{82992329-2141-41AE-8498-398419F9D342}" destId="{15AAAA0F-4593-4F22-B652-8F08B16E55CD}" srcOrd="0" destOrd="0" presId="urn:microsoft.com/office/officeart/2005/8/layout/radial4"/>
    <dgm:cxn modelId="{2C45D371-25A3-4611-ADB7-B88E68DBC25F}" srcId="{F58074C2-62CA-4AAD-83F9-86A9EA52414A}" destId="{D97B9DDA-1509-44E1-9932-9698A82675C4}" srcOrd="3" destOrd="0" parTransId="{341469C5-5CB9-4523-BE08-0128E3376DC2}" sibTransId="{A023C7A7-7BC6-47D8-B57C-53674A244406}"/>
    <dgm:cxn modelId="{0BA27928-35D9-4E5E-A911-935D5ED57A74}" type="presOf" srcId="{165EC631-D665-48AA-82E6-AB4CE0543D66}" destId="{687F162F-8D52-4676-8ABC-7C24E5268661}" srcOrd="0" destOrd="0" presId="urn:microsoft.com/office/officeart/2005/8/layout/radial4"/>
    <dgm:cxn modelId="{77120C56-C17C-416A-82DA-9DAEE5375070}" type="presOf" srcId="{E8DE470B-F8AA-437B-9842-FBA1032A643B}" destId="{893C30E9-58F1-40BA-9B60-8E689EE03A0C}" srcOrd="0" destOrd="0" presId="urn:microsoft.com/office/officeart/2005/8/layout/radial4"/>
    <dgm:cxn modelId="{D24CFEC4-6394-4A45-AD94-9ECD9E8EC9AC}" srcId="{A9F48CA0-B85B-4458-AC23-3F6299AE7CF2}" destId="{A046FD27-0DE3-4A8E-8C08-1A280BB53281}" srcOrd="1" destOrd="0" parTransId="{3E410D1B-9340-4826-A66B-BC51F4ECF836}" sibTransId="{F8C1C7A4-D734-4B6B-8F82-BAEB1CD23CE4}"/>
    <dgm:cxn modelId="{9F2B6E35-0DC5-44B3-A04E-3980A64C81AC}" srcId="{F58074C2-62CA-4AAD-83F9-86A9EA52414A}" destId="{82992329-2141-41AE-8498-398419F9D342}" srcOrd="0" destOrd="0" parTransId="{E81300EC-0913-435C-965C-A88DA29AAB91}" sibTransId="{28E59B27-8808-4C52-B10D-E7ADC0DB3DF9}"/>
    <dgm:cxn modelId="{E98F13FA-F723-4894-85E2-4F0C4C71CA7E}" srcId="{A9F48CA0-B85B-4458-AC23-3F6299AE7CF2}" destId="{F58074C2-62CA-4AAD-83F9-86A9EA52414A}" srcOrd="0" destOrd="0" parTransId="{E31E9712-B288-41EB-93BE-1F25BD8AADD3}" sibTransId="{A45342B1-59A4-4DDF-BE5E-FE6E305D033B}"/>
    <dgm:cxn modelId="{9B07EF7C-E38B-473B-BAB2-D86E1F0B68EB}" type="presParOf" srcId="{4CC2A726-4DF7-4B61-8EA9-C776AA95A549}" destId="{9A52EC72-F44B-4563-8F12-31BE98030C73}" srcOrd="0" destOrd="0" presId="urn:microsoft.com/office/officeart/2005/8/layout/radial4"/>
    <dgm:cxn modelId="{47B50C44-AD7A-4A23-928E-F59EA6AE1FB2}" type="presParOf" srcId="{4CC2A726-4DF7-4B61-8EA9-C776AA95A549}" destId="{0647D637-619C-451F-8084-44E62D21528F}" srcOrd="1" destOrd="0" presId="urn:microsoft.com/office/officeart/2005/8/layout/radial4"/>
    <dgm:cxn modelId="{A11FB412-AE7A-40A8-BCB4-502CCA72CC0A}" type="presParOf" srcId="{4CC2A726-4DF7-4B61-8EA9-C776AA95A549}" destId="{15AAAA0F-4593-4F22-B652-8F08B16E55CD}" srcOrd="2" destOrd="0" presId="urn:microsoft.com/office/officeart/2005/8/layout/radial4"/>
    <dgm:cxn modelId="{59C2C7C6-D216-4E44-B85C-30B011EBFB20}" type="presParOf" srcId="{4CC2A726-4DF7-4B61-8EA9-C776AA95A549}" destId="{26F3572A-44B5-40A9-A054-A83B3BCE9750}" srcOrd="3" destOrd="0" presId="urn:microsoft.com/office/officeart/2005/8/layout/radial4"/>
    <dgm:cxn modelId="{8BF1C66E-CE9E-40C6-A5C4-4030FDAF518A}" type="presParOf" srcId="{4CC2A726-4DF7-4B61-8EA9-C776AA95A549}" destId="{BAD72918-AD54-4A3F-9FE2-7902A2063F5C}" srcOrd="4" destOrd="0" presId="urn:microsoft.com/office/officeart/2005/8/layout/radial4"/>
    <dgm:cxn modelId="{3F85A164-B195-456E-AFC6-80F78FB852A6}" type="presParOf" srcId="{4CC2A726-4DF7-4B61-8EA9-C776AA95A549}" destId="{893C30E9-58F1-40BA-9B60-8E689EE03A0C}" srcOrd="5" destOrd="0" presId="urn:microsoft.com/office/officeart/2005/8/layout/radial4"/>
    <dgm:cxn modelId="{7B1D8DA1-D478-4B8B-9BA2-38975306EF7F}" type="presParOf" srcId="{4CC2A726-4DF7-4B61-8EA9-C776AA95A549}" destId="{687F162F-8D52-4676-8ABC-7C24E5268661}" srcOrd="6" destOrd="0" presId="urn:microsoft.com/office/officeart/2005/8/layout/radial4"/>
    <dgm:cxn modelId="{7EDD8ACF-D0A8-4B1B-9D8F-EBB35BA5812E}" type="presParOf" srcId="{4CC2A726-4DF7-4B61-8EA9-C776AA95A549}" destId="{EDC7F5DA-015D-4FEB-A30C-FA8219BD945F}" srcOrd="7" destOrd="0" presId="urn:microsoft.com/office/officeart/2005/8/layout/radial4"/>
    <dgm:cxn modelId="{F88DF3EC-4931-4968-9197-96491C96AD1B}" type="presParOf" srcId="{4CC2A726-4DF7-4B61-8EA9-C776AA95A549}" destId="{4C45E4BA-82BE-42F4-97C0-5DA2279DF546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2EC72-F44B-4563-8F12-31BE98030C73}">
      <dsp:nvSpPr>
        <dsp:cNvPr id="0" name=""/>
        <dsp:cNvSpPr/>
      </dsp:nvSpPr>
      <dsp:spPr>
        <a:xfrm>
          <a:off x="1564481" y="2341623"/>
          <a:ext cx="1443037" cy="14430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Current Parks Assets</a:t>
          </a:r>
          <a:endParaRPr lang="en-US" sz="2200" kern="1200" dirty="0"/>
        </a:p>
      </dsp:txBody>
      <dsp:txXfrm>
        <a:off x="1775809" y="2552951"/>
        <a:ext cx="1020381" cy="1020381"/>
      </dsp:txXfrm>
    </dsp:sp>
    <dsp:sp modelId="{0647D637-619C-451F-8084-44E62D21528F}">
      <dsp:nvSpPr>
        <dsp:cNvPr id="0" name=""/>
        <dsp:cNvSpPr/>
      </dsp:nvSpPr>
      <dsp:spPr>
        <a:xfrm rot="12900000">
          <a:off x="582515" y="2071582"/>
          <a:ext cx="1162129" cy="41126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5AAAA0F-4593-4F22-B652-8F08B16E55CD}">
      <dsp:nvSpPr>
        <dsp:cNvPr id="0" name=""/>
        <dsp:cNvSpPr/>
      </dsp:nvSpPr>
      <dsp:spPr>
        <a:xfrm>
          <a:off x="2157" y="1395576"/>
          <a:ext cx="1370885" cy="10967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What does Parks own?</a:t>
          </a:r>
          <a:endParaRPr lang="en-US" sz="2000" kern="1200" dirty="0"/>
        </a:p>
      </dsp:txBody>
      <dsp:txXfrm>
        <a:off x="34278" y="1427697"/>
        <a:ext cx="1306643" cy="1032466"/>
      </dsp:txXfrm>
    </dsp:sp>
    <dsp:sp modelId="{26F3572A-44B5-40A9-A054-A83B3BCE9750}">
      <dsp:nvSpPr>
        <dsp:cNvPr id="0" name=""/>
        <dsp:cNvSpPr/>
      </dsp:nvSpPr>
      <dsp:spPr>
        <a:xfrm rot="16200000">
          <a:off x="1704935" y="1487288"/>
          <a:ext cx="1162129" cy="41126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AD72918-AD54-4A3F-9FE2-7902A2063F5C}">
      <dsp:nvSpPr>
        <dsp:cNvPr id="0" name=""/>
        <dsp:cNvSpPr/>
      </dsp:nvSpPr>
      <dsp:spPr>
        <a:xfrm>
          <a:off x="1600557" y="563502"/>
          <a:ext cx="1370885" cy="10967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What Condition is it in?</a:t>
          </a:r>
          <a:endParaRPr lang="en-US" sz="2000" kern="1200" dirty="0"/>
        </a:p>
      </dsp:txBody>
      <dsp:txXfrm>
        <a:off x="1632678" y="595623"/>
        <a:ext cx="1306643" cy="1032466"/>
      </dsp:txXfrm>
    </dsp:sp>
    <dsp:sp modelId="{1204005B-0B62-484D-8BEB-E7B9E9CE6A61}">
      <dsp:nvSpPr>
        <dsp:cNvPr id="0" name=""/>
        <dsp:cNvSpPr/>
      </dsp:nvSpPr>
      <dsp:spPr>
        <a:xfrm rot="19500000">
          <a:off x="2827354" y="2071582"/>
          <a:ext cx="1162129" cy="41126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F4F3CC4-9ADE-4D5A-9D51-11C67A5A8F9F}">
      <dsp:nvSpPr>
        <dsp:cNvPr id="0" name=""/>
        <dsp:cNvSpPr/>
      </dsp:nvSpPr>
      <dsp:spPr>
        <a:xfrm>
          <a:off x="3198956" y="1395576"/>
          <a:ext cx="1370885" cy="10967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How long will it last</a:t>
          </a:r>
          <a:endParaRPr lang="en-US" sz="2000" kern="1200" dirty="0"/>
        </a:p>
      </dsp:txBody>
      <dsp:txXfrm>
        <a:off x="3231077" y="1427697"/>
        <a:ext cx="1306643" cy="10324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2EC72-F44B-4563-8F12-31BE98030C73}">
      <dsp:nvSpPr>
        <dsp:cNvPr id="0" name=""/>
        <dsp:cNvSpPr/>
      </dsp:nvSpPr>
      <dsp:spPr>
        <a:xfrm>
          <a:off x="1668780" y="2427512"/>
          <a:ext cx="1234440" cy="123444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Parks Value</a:t>
          </a:r>
          <a:endParaRPr lang="en-US" sz="2600" kern="1200" dirty="0"/>
        </a:p>
      </dsp:txBody>
      <dsp:txXfrm>
        <a:off x="1849560" y="2608292"/>
        <a:ext cx="872880" cy="872880"/>
      </dsp:txXfrm>
    </dsp:sp>
    <dsp:sp modelId="{0647D637-619C-451F-8084-44E62D21528F}">
      <dsp:nvSpPr>
        <dsp:cNvPr id="0" name=""/>
        <dsp:cNvSpPr/>
      </dsp:nvSpPr>
      <dsp:spPr>
        <a:xfrm rot="11700000">
          <a:off x="568747" y="2553220"/>
          <a:ext cx="1078795" cy="35181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5AAAA0F-4593-4F22-B652-8F08B16E55CD}">
      <dsp:nvSpPr>
        <dsp:cNvPr id="0" name=""/>
        <dsp:cNvSpPr/>
      </dsp:nvSpPr>
      <dsp:spPr>
        <a:xfrm>
          <a:off x="767" y="2120434"/>
          <a:ext cx="1172718" cy="9381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Who are Parks Users?</a:t>
          </a:r>
          <a:endParaRPr lang="en-US" sz="1600" kern="1200" dirty="0"/>
        </a:p>
      </dsp:txBody>
      <dsp:txXfrm>
        <a:off x="28245" y="2147912"/>
        <a:ext cx="1117762" cy="883218"/>
      </dsp:txXfrm>
    </dsp:sp>
    <dsp:sp modelId="{26F3572A-44B5-40A9-A054-A83B3BCE9750}">
      <dsp:nvSpPr>
        <dsp:cNvPr id="0" name=""/>
        <dsp:cNvSpPr/>
      </dsp:nvSpPr>
      <dsp:spPr>
        <a:xfrm rot="14700000">
          <a:off x="1231259" y="1763669"/>
          <a:ext cx="1078795" cy="35181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AD72918-AD54-4A3F-9FE2-7902A2063F5C}">
      <dsp:nvSpPr>
        <dsp:cNvPr id="0" name=""/>
        <dsp:cNvSpPr/>
      </dsp:nvSpPr>
      <dsp:spPr>
        <a:xfrm>
          <a:off x="956338" y="981629"/>
          <a:ext cx="1172718" cy="9381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How are Parks being used?</a:t>
          </a:r>
          <a:endParaRPr lang="en-US" sz="1600" kern="1200" dirty="0"/>
        </a:p>
      </dsp:txBody>
      <dsp:txXfrm>
        <a:off x="983816" y="1009107"/>
        <a:ext cx="1117762" cy="883218"/>
      </dsp:txXfrm>
    </dsp:sp>
    <dsp:sp modelId="{893C30E9-58F1-40BA-9B60-8E689EE03A0C}">
      <dsp:nvSpPr>
        <dsp:cNvPr id="0" name=""/>
        <dsp:cNvSpPr/>
      </dsp:nvSpPr>
      <dsp:spPr>
        <a:xfrm rot="17700000">
          <a:off x="2261944" y="1763669"/>
          <a:ext cx="1078795" cy="35181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87F162F-8D52-4676-8ABC-7C24E5268661}">
      <dsp:nvSpPr>
        <dsp:cNvPr id="0" name=""/>
        <dsp:cNvSpPr/>
      </dsp:nvSpPr>
      <dsp:spPr>
        <a:xfrm>
          <a:off x="2442943" y="981629"/>
          <a:ext cx="1172718" cy="9381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How could Parks be used?</a:t>
          </a:r>
          <a:endParaRPr lang="en-US" sz="1600" kern="1200" dirty="0"/>
        </a:p>
      </dsp:txBody>
      <dsp:txXfrm>
        <a:off x="2470421" y="1009107"/>
        <a:ext cx="1117762" cy="883218"/>
      </dsp:txXfrm>
    </dsp:sp>
    <dsp:sp modelId="{EDC7F5DA-015D-4FEB-A30C-FA8219BD945F}">
      <dsp:nvSpPr>
        <dsp:cNvPr id="0" name=""/>
        <dsp:cNvSpPr/>
      </dsp:nvSpPr>
      <dsp:spPr>
        <a:xfrm rot="20700000">
          <a:off x="2924456" y="2553220"/>
          <a:ext cx="1078795" cy="35181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C45E4BA-82BE-42F4-97C0-5DA2279DF546}">
      <dsp:nvSpPr>
        <dsp:cNvPr id="0" name=""/>
        <dsp:cNvSpPr/>
      </dsp:nvSpPr>
      <dsp:spPr>
        <a:xfrm>
          <a:off x="3398514" y="2120434"/>
          <a:ext cx="1172718" cy="9381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Parks Assets</a:t>
          </a:r>
          <a:endParaRPr lang="en-US" sz="1600" kern="1200" dirty="0"/>
        </a:p>
      </dsp:txBody>
      <dsp:txXfrm>
        <a:off x="3425992" y="2147912"/>
        <a:ext cx="1117762" cy="883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91099-7EBE-4D12-B880-CCA6B38B92A6}" type="datetimeFigureOut">
              <a:rPr lang="en-US" smtClean="0"/>
              <a:t>2/6/2018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36C10-A9D4-4995-9BAF-95FBD77A72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18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F4299-1721-48C6-878D-74296BE00D21}" type="datetimeFigureOut">
              <a:rPr lang="en-US" smtClean="0"/>
              <a:t>2/6/2018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EF9EC-8318-4FF6-847E-A85BBD2B7E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195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61254"/>
            <a:ext cx="8226490" cy="3083767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7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386585"/>
            <a:ext cx="8229600" cy="13716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B874-E53C-42B9-98BA-0781B387246C}" type="datetime1">
              <a:rPr lang="en-US" smtClean="0"/>
              <a:t>2/6/2018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0680" y="365125"/>
            <a:ext cx="164592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365125"/>
            <a:ext cx="7624664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02F4-45D7-406A-9C33-75238E131A1E}" type="datetime1">
              <a:rPr lang="en-US" smtClean="0"/>
              <a:t>2/6/2018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6E011-4F7D-42D0-82E1-078A40B76F01}" type="datetime1">
              <a:rPr lang="en-US" smtClean="0"/>
              <a:t>2/6/2018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65176"/>
            <a:ext cx="8229600" cy="308152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648" y="3388268"/>
            <a:ext cx="8229600" cy="13716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471FE-0FCC-47A4-B218-06AF00AFA70F}" type="datetime1">
              <a:rPr lang="en-US" smtClean="0"/>
              <a:t>2/6/2018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1" y="1828800"/>
            <a:ext cx="4572000" cy="4348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599" y="1828800"/>
            <a:ext cx="4572000" cy="4348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C22A-A385-4013-8BC3-1C712ED98224}" type="datetime1">
              <a:rPr lang="en-US" smtClean="0"/>
              <a:t>2/6/2018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8448" y="1627258"/>
            <a:ext cx="45720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8448" y="2373284"/>
            <a:ext cx="4572000" cy="3840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7648" y="1627258"/>
            <a:ext cx="45720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7648" y="2373284"/>
            <a:ext cx="4572000" cy="3840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43CD7-DDC2-4E28-B80E-11B3368F8846}" type="datetime1">
              <a:rPr lang="en-US" smtClean="0"/>
              <a:t>2/6/2018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2D6B-0F0F-41E5-8A0F-FC2D7E2110E0}" type="datetime1">
              <a:rPr lang="en-US" smtClean="0"/>
              <a:t>2/6/2018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C1A38-D70F-41CF-857C-945C6FF6B07D}" type="datetime1">
              <a:rPr lang="en-US" smtClean="0"/>
              <a:t>2/6/2018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9330" y="457200"/>
            <a:ext cx="3603070" cy="15544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490" y="685800"/>
            <a:ext cx="61022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9330" y="2101850"/>
            <a:ext cx="3603070" cy="1828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96DC-D1E7-4668-A471-A46ECA2AE34F}" type="datetime1">
              <a:rPr lang="en-US" smtClean="0"/>
              <a:t>2/6/2018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2712" y="457200"/>
            <a:ext cx="3602736" cy="15544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-1"/>
            <a:ext cx="73152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82712" y="2101850"/>
            <a:ext cx="3602736" cy="1828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362303"/>
            <a:ext cx="9601200" cy="1069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799"/>
            <a:ext cx="9601200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85492"/>
            <a:ext cx="609904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19253" y="6385492"/>
            <a:ext cx="98204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CC444FFE-4BDB-4301-83D8-FE8B25E7CF5A}" type="datetime1">
              <a:rPr lang="en-US" smtClean="0"/>
              <a:t>2/6/2018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3532" y="6385492"/>
            <a:ext cx="82886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planner.com/logon?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61254"/>
            <a:ext cx="10055290" cy="3083767"/>
          </a:xfrm>
        </p:spPr>
        <p:txBody>
          <a:bodyPr>
            <a:normAutofit/>
          </a:bodyPr>
          <a:lstStyle/>
          <a:p>
            <a:r>
              <a:rPr lang="en-CA" sz="4800" i="1" dirty="0"/>
              <a:t>Parks Asset Management Journey</a:t>
            </a:r>
            <a:endParaRPr lang="en-US" sz="4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sz="3200" i="1" dirty="0" smtClean="0"/>
              <a:t>City </a:t>
            </a:r>
            <a:r>
              <a:rPr lang="en-CA" sz="3200" i="1" dirty="0"/>
              <a:t>of </a:t>
            </a:r>
            <a:r>
              <a:rPr lang="en-CA" sz="3200" i="1" dirty="0" smtClean="0"/>
              <a:t>Lethbridge</a:t>
            </a:r>
            <a:endParaRPr lang="en-US" sz="3200" dirty="0"/>
          </a:p>
        </p:txBody>
      </p:sp>
      <p:pic>
        <p:nvPicPr>
          <p:cNvPr id="5" name="Picture 4" descr="citycolour stackedreleas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4906" y="3704253"/>
            <a:ext cx="2290258" cy="29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7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6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Parks Asset Management: </a:t>
            </a:r>
            <a:r>
              <a:rPr lang="en-US" dirty="0" smtClean="0"/>
              <a:t>Early </a:t>
            </a:r>
            <a:r>
              <a:rPr lang="en-US" dirty="0" smtClean="0"/>
              <a:t>days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GIS </a:t>
            </a:r>
            <a:r>
              <a:rPr lang="en-US" dirty="0"/>
              <a:t>i</a:t>
            </a:r>
            <a:r>
              <a:rPr lang="en-US" dirty="0" smtClean="0"/>
              <a:t>nventory survey</a:t>
            </a:r>
            <a:endParaRPr lang="en-US" dirty="0" smtClean="0"/>
          </a:p>
          <a:p>
            <a:r>
              <a:rPr lang="en-US" dirty="0" smtClean="0"/>
              <a:t>Levels </a:t>
            </a:r>
            <a:r>
              <a:rPr lang="en-US" dirty="0" smtClean="0"/>
              <a:t>of </a:t>
            </a:r>
            <a:r>
              <a:rPr lang="en-US" dirty="0" smtClean="0"/>
              <a:t>service defined</a:t>
            </a:r>
          </a:p>
          <a:p>
            <a:r>
              <a:rPr lang="en-US" dirty="0"/>
              <a:t>Parks </a:t>
            </a:r>
            <a:r>
              <a:rPr lang="en-US" dirty="0" smtClean="0"/>
              <a:t>asset condition </a:t>
            </a:r>
            <a:r>
              <a:rPr lang="en-US" dirty="0"/>
              <a:t>r</a:t>
            </a:r>
            <a:r>
              <a:rPr lang="en-US" dirty="0" smtClean="0"/>
              <a:t>ating </a:t>
            </a:r>
            <a:r>
              <a:rPr lang="en-US" dirty="0"/>
              <a:t>d</a:t>
            </a:r>
            <a:r>
              <a:rPr lang="en-US" dirty="0" smtClean="0"/>
              <a:t>escriptions</a:t>
            </a:r>
            <a:endParaRPr lang="en-US" dirty="0" smtClean="0"/>
          </a:p>
          <a:p>
            <a:r>
              <a:rPr lang="en-US" dirty="0" smtClean="0"/>
              <a:t>Lifecycle and </a:t>
            </a:r>
            <a:r>
              <a:rPr lang="en-US" dirty="0" smtClean="0"/>
              <a:t>replacement </a:t>
            </a:r>
            <a:r>
              <a:rPr lang="en-US" dirty="0" smtClean="0"/>
              <a:t>cost determined</a:t>
            </a:r>
          </a:p>
          <a:p>
            <a:pPr lvl="1"/>
            <a:r>
              <a:rPr lang="en-US" dirty="0" smtClean="0"/>
              <a:t>Excel spreadsheet </a:t>
            </a:r>
            <a:r>
              <a:rPr lang="en-US" dirty="0" smtClean="0"/>
              <a:t>management</a:t>
            </a:r>
            <a:endParaRPr lang="en-US" dirty="0"/>
          </a:p>
        </p:txBody>
      </p:sp>
      <p:graphicFrame>
        <p:nvGraphicFramePr>
          <p:cNvPr id="5" name="Content Placeholder 4" descr="Converging radial diagram showing relationship of 3 steps pointing towards a central goal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43220552"/>
              </p:ext>
            </p:extLst>
          </p:nvPr>
        </p:nvGraphicFramePr>
        <p:xfrm>
          <a:off x="6324600" y="1639229"/>
          <a:ext cx="4572000" cy="4348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97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735078" y="791976"/>
            <a:ext cx="3847322" cy="740441"/>
          </a:xfrm>
        </p:spPr>
        <p:txBody>
          <a:bodyPr/>
          <a:lstStyle/>
          <a:p>
            <a:r>
              <a:rPr lang="en-US" dirty="0" smtClean="0"/>
              <a:t>Parks GIS Inventory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143" b="10215"/>
          <a:stretch/>
        </p:blipFill>
        <p:spPr>
          <a:xfrm>
            <a:off x="0" y="0"/>
            <a:ext cx="7345804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7979330" y="1655321"/>
            <a:ext cx="3603070" cy="34626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Furniture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Irrigation components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Landscaping </a:t>
            </a:r>
            <a:r>
              <a:rPr lang="en-US" dirty="0" smtClean="0"/>
              <a:t>elements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Pathways &amp; Trails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Play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Sports &amp; Recreation </a:t>
            </a:r>
            <a:r>
              <a:rPr lang="en-US" dirty="0" smtClean="0"/>
              <a:t>amenities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Trees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Water Quality </a:t>
            </a:r>
            <a:r>
              <a:rPr lang="en-US" dirty="0" smtClean="0"/>
              <a:t>infrastructure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51619" y="5363738"/>
            <a:ext cx="40142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Data Coordination is </a:t>
            </a:r>
            <a:r>
              <a:rPr lang="en-US" sz="2400" dirty="0" smtClean="0"/>
              <a:t>critical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dirty="0"/>
              <a:t>for Parks </a:t>
            </a:r>
            <a:r>
              <a:rPr lang="en-US" sz="2400" dirty="0" smtClean="0"/>
              <a:t>Management!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94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63" y="1754685"/>
            <a:ext cx="2745557" cy="7469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25222" y="2678086"/>
            <a:ext cx="194155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pattFill prst="narHorz">
                  <a:fgClr>
                    <a:schemeClr val="accent1">
                      <a:lumMod val="75000"/>
                    </a:schemeClr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GIS</a:t>
            </a:r>
            <a:endParaRPr lang="en-US" sz="7200" b="1" dirty="0">
              <a:ln w="12700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pattFill prst="narHorz">
                <a:fgClr>
                  <a:schemeClr val="accent1">
                    <a:lumMod val="75000"/>
                  </a:schemeClr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980" r="2378" b="2738"/>
          <a:stretch/>
        </p:blipFill>
        <p:spPr>
          <a:xfrm>
            <a:off x="8665505" y="1754685"/>
            <a:ext cx="2747495" cy="7805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6597" y="4143930"/>
            <a:ext cx="2491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Corporate Finance/Assets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64963" y="739179"/>
            <a:ext cx="326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Work Order </a:t>
            </a:r>
            <a:r>
              <a:rPr lang="en-US" dirty="0" smtClean="0"/>
              <a:t>Management</a:t>
            </a:r>
          </a:p>
          <a:p>
            <a:r>
              <a:rPr lang="en-US" dirty="0" smtClean="0"/>
              <a:t>&amp; </a:t>
            </a:r>
            <a:r>
              <a:rPr lang="en-US" dirty="0"/>
              <a:t>Service </a:t>
            </a:r>
            <a:r>
              <a:rPr lang="en-US" dirty="0" smtClean="0"/>
              <a:t>Request Tracking</a:t>
            </a:r>
          </a:p>
          <a:p>
            <a:r>
              <a:rPr lang="en-US" dirty="0"/>
              <a:t> </a:t>
            </a:r>
            <a:r>
              <a:rPr lang="en-US" dirty="0" smtClean="0"/>
              <a:t> - Public Operations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665505" y="739179"/>
            <a:ext cx="3118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Long Range Planning</a:t>
            </a:r>
          </a:p>
          <a:p>
            <a:r>
              <a:rPr lang="en-US" dirty="0" smtClean="0"/>
              <a:t>AM system</a:t>
            </a:r>
          </a:p>
          <a:p>
            <a:r>
              <a:rPr lang="en-US" dirty="0"/>
              <a:t> </a:t>
            </a:r>
            <a:r>
              <a:rPr lang="en-US" dirty="0" smtClean="0"/>
              <a:t> - Parks Management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169225" y="3839089"/>
            <a:ext cx="41110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Published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Interactive </a:t>
            </a:r>
            <a:r>
              <a:rPr lang="en-US" dirty="0" err="1" smtClean="0"/>
              <a:t>WebMAPs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Open Data Catalogue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Parks App</a:t>
            </a:r>
          </a:p>
          <a:p>
            <a:r>
              <a:rPr lang="en-US" dirty="0"/>
              <a:t> </a:t>
            </a:r>
            <a:r>
              <a:rPr lang="en-US" dirty="0" smtClean="0"/>
              <a:t> - Public</a:t>
            </a:r>
            <a:endParaRPr lang="en-US" dirty="0"/>
          </a:p>
        </p:txBody>
      </p:sp>
      <p:sp>
        <p:nvSpPr>
          <p:cNvPr id="25" name="Left-Right Arrow 24"/>
          <p:cNvSpPr/>
          <p:nvPr/>
        </p:nvSpPr>
        <p:spPr>
          <a:xfrm rot="5400000">
            <a:off x="1929838" y="3005361"/>
            <a:ext cx="1111314" cy="63479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-Right Arrow 25"/>
          <p:cNvSpPr/>
          <p:nvPr/>
        </p:nvSpPr>
        <p:spPr>
          <a:xfrm rot="1360180">
            <a:off x="3745089" y="2550943"/>
            <a:ext cx="1145564" cy="5269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-Right Arrow 27"/>
          <p:cNvSpPr/>
          <p:nvPr/>
        </p:nvSpPr>
        <p:spPr>
          <a:xfrm rot="20239820" flipV="1">
            <a:off x="7302017" y="2554280"/>
            <a:ext cx="1128250" cy="5269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 rot="17954757">
            <a:off x="7316384" y="3568415"/>
            <a:ext cx="557561" cy="10036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4203" y="5067260"/>
            <a:ext cx="1959079" cy="95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35" y="256479"/>
            <a:ext cx="11864226" cy="6311589"/>
          </a:xfrm>
          <a:prstGeom prst="rect">
            <a:avLst/>
          </a:prstGeom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t="4980" r="2378" b="2738"/>
          <a:stretch/>
        </p:blipFill>
        <p:spPr>
          <a:xfrm>
            <a:off x="165035" y="256479"/>
            <a:ext cx="2076360" cy="58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7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420"/>
          <a:stretch/>
        </p:blipFill>
        <p:spPr>
          <a:xfrm>
            <a:off x="5910773" y="2609385"/>
            <a:ext cx="5496925" cy="3837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94" y="200721"/>
            <a:ext cx="5041615" cy="40658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605" y="334445"/>
            <a:ext cx="1585077" cy="524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3274" y="2810108"/>
            <a:ext cx="1644492" cy="5438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35288" y="1308694"/>
            <a:ext cx="4047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Provision</a:t>
            </a:r>
            <a:endParaRPr lang="en-US" dirty="0" smtClean="0"/>
          </a:p>
          <a:p>
            <a:r>
              <a:rPr lang="en-US" dirty="0" smtClean="0"/>
              <a:t>	vs</a:t>
            </a:r>
          </a:p>
          <a:p>
            <a:r>
              <a:rPr lang="en-US" dirty="0" smtClean="0"/>
              <a:t>	    Expenditure</a:t>
            </a:r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910773" y="493041"/>
            <a:ext cx="5641890" cy="9096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i="1" dirty="0" smtClean="0"/>
              <a:t>Benchmarking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298232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82712" y="2101850"/>
            <a:ext cx="3602736" cy="340685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Budget &amp; resource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Increased Parks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Community demographic shifts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Climate change and environmental pressures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Technology systems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144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381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07839"/>
            <a:ext cx="9601200" cy="701425"/>
          </a:xfrm>
        </p:spPr>
        <p:txBody>
          <a:bodyPr anchor="ctr"/>
          <a:lstStyle/>
          <a:p>
            <a:pPr algn="ctr"/>
            <a:r>
              <a:rPr lang="en-US" dirty="0" smtClean="0"/>
              <a:t>Parks Asset Management</a:t>
            </a:r>
            <a:r>
              <a:rPr lang="en-US" dirty="0" smtClean="0"/>
              <a:t>: Parks Value Forecast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8922" y="2069452"/>
            <a:ext cx="4572000" cy="2631688"/>
          </a:xfrm>
        </p:spPr>
        <p:txBody>
          <a:bodyPr>
            <a:normAutofit/>
          </a:bodyPr>
          <a:lstStyle/>
          <a:p>
            <a:r>
              <a:rPr lang="en-US" dirty="0" smtClean="0"/>
              <a:t>GIS </a:t>
            </a:r>
            <a:r>
              <a:rPr lang="en-US" dirty="0"/>
              <a:t>i</a:t>
            </a:r>
            <a:r>
              <a:rPr lang="en-US" dirty="0" smtClean="0"/>
              <a:t>nventory remains current</a:t>
            </a:r>
          </a:p>
          <a:p>
            <a:r>
              <a:rPr lang="en-US" dirty="0" smtClean="0"/>
              <a:t>Lifecycle &amp; budget forecasting</a:t>
            </a:r>
            <a:endParaRPr lang="en-US" dirty="0" smtClean="0"/>
          </a:p>
          <a:p>
            <a:r>
              <a:rPr lang="en-US" dirty="0" smtClean="0"/>
              <a:t>Parks user </a:t>
            </a:r>
            <a:r>
              <a:rPr lang="en-US" dirty="0"/>
              <a:t>s</a:t>
            </a:r>
            <a:r>
              <a:rPr lang="en-US" dirty="0" smtClean="0"/>
              <a:t>atisfaction </a:t>
            </a:r>
            <a:r>
              <a:rPr lang="en-US" dirty="0"/>
              <a:t>s</a:t>
            </a:r>
            <a:r>
              <a:rPr lang="en-US" dirty="0" smtClean="0"/>
              <a:t>urveys</a:t>
            </a:r>
            <a:endParaRPr lang="en-US" dirty="0" smtClean="0"/>
          </a:p>
          <a:p>
            <a:r>
              <a:rPr lang="en-US" dirty="0" smtClean="0"/>
              <a:t>Park use analysis</a:t>
            </a:r>
          </a:p>
          <a:p>
            <a:r>
              <a:rPr lang="en-US" dirty="0" smtClean="0"/>
              <a:t>Community engagement</a:t>
            </a:r>
          </a:p>
        </p:txBody>
      </p:sp>
      <p:graphicFrame>
        <p:nvGraphicFramePr>
          <p:cNvPr id="5" name="Content Placeholder 4" descr="Converging radial diagram showing relationship of 3 steps pointing towards a central goal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01500728"/>
              </p:ext>
            </p:extLst>
          </p:nvPr>
        </p:nvGraphicFramePr>
        <p:xfrm>
          <a:off x="6324600" y="1500740"/>
          <a:ext cx="4572000" cy="4643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918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95" y="2763796"/>
            <a:ext cx="4571999" cy="3535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548" y="3304866"/>
            <a:ext cx="2124512" cy="299425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76870" y="488317"/>
            <a:ext cx="6248400" cy="9096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i="1" dirty="0" smtClean="0"/>
              <a:t>Parks User Survey</a:t>
            </a:r>
            <a:endParaRPr lang="en-US" sz="48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612" y="1550018"/>
            <a:ext cx="4866474" cy="321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1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" y="4583150"/>
            <a:ext cx="4044176" cy="2274849"/>
          </a:xfrm>
          <a:prstGeom prst="rect">
            <a:avLst/>
          </a:prstGeom>
          <a:effectLst>
            <a:outerShdw blurRad="12700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31" y="362416"/>
            <a:ext cx="4289839" cy="4298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79" y="2731915"/>
            <a:ext cx="1972721" cy="19292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710" y="4031100"/>
            <a:ext cx="2455416" cy="282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513" y="903248"/>
            <a:ext cx="5482548" cy="556575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870418" y="258529"/>
            <a:ext cx="7311060" cy="5332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i="1" dirty="0" smtClean="0"/>
              <a:t>Determining Park Visits &amp; Use</a:t>
            </a:r>
            <a:endParaRPr lang="en-US" i="1" dirty="0"/>
          </a:p>
        </p:txBody>
      </p:sp>
      <p:sp>
        <p:nvSpPr>
          <p:cNvPr id="9" name="Rectangle 8"/>
          <p:cNvSpPr/>
          <p:nvPr/>
        </p:nvSpPr>
        <p:spPr>
          <a:xfrm>
            <a:off x="6198485" y="6488668"/>
            <a:ext cx="29578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Images courtesy of TRAFx.net</a:t>
            </a:r>
          </a:p>
        </p:txBody>
      </p:sp>
    </p:spTree>
    <p:extLst>
      <p:ext uri="{BB962C8B-B14F-4D97-AF65-F5344CB8AC3E}">
        <p14:creationId xmlns:p14="http://schemas.microsoft.com/office/powerpoint/2010/main" val="50402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4711" y="680224"/>
            <a:ext cx="4338735" cy="1554480"/>
          </a:xfrm>
        </p:spPr>
        <p:txBody>
          <a:bodyPr/>
          <a:lstStyle/>
          <a:p>
            <a:r>
              <a:rPr lang="en-US" dirty="0" smtClean="0"/>
              <a:t>The City of Lethbridge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169" r="616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82711" y="2458689"/>
            <a:ext cx="3602736" cy="297195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2017 census:  98,198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2712 ha of </a:t>
            </a:r>
            <a:r>
              <a:rPr lang="en-US" dirty="0" smtClean="0"/>
              <a:t>parkland </a:t>
            </a:r>
            <a:r>
              <a:rPr lang="en-US" dirty="0" smtClean="0"/>
              <a:t>and public green </a:t>
            </a:r>
            <a:r>
              <a:rPr lang="en-US" dirty="0" smtClean="0"/>
              <a:t>space</a:t>
            </a:r>
          </a:p>
          <a:p>
            <a:r>
              <a:rPr lang="en-US" dirty="0" smtClean="0"/>
              <a:t>       - </a:t>
            </a:r>
            <a:r>
              <a:rPr lang="en-US" dirty="0" smtClean="0"/>
              <a:t>868 </a:t>
            </a:r>
            <a:r>
              <a:rPr lang="en-US" dirty="0" smtClean="0"/>
              <a:t>ha of </a:t>
            </a:r>
            <a:r>
              <a:rPr lang="en-US" dirty="0" smtClean="0"/>
              <a:t>maintained </a:t>
            </a:r>
            <a:r>
              <a:rPr lang="en-US" dirty="0"/>
              <a:t>p</a:t>
            </a:r>
            <a:r>
              <a:rPr lang="en-US" dirty="0" smtClean="0"/>
              <a:t>arks </a:t>
            </a:r>
            <a:r>
              <a:rPr lang="en-US" dirty="0" smtClean="0"/>
              <a:t>and </a:t>
            </a:r>
            <a:r>
              <a:rPr lang="en-US" dirty="0"/>
              <a:t> </a:t>
            </a:r>
            <a:r>
              <a:rPr lang="en-US" dirty="0" smtClean="0"/>
              <a:t>          	</a:t>
            </a:r>
            <a:r>
              <a:rPr lang="en-US" dirty="0" smtClean="0"/>
              <a:t>green space</a:t>
            </a:r>
          </a:p>
          <a:p>
            <a:r>
              <a:rPr lang="en-US" dirty="0" smtClean="0"/>
              <a:t>       - </a:t>
            </a:r>
            <a:r>
              <a:rPr lang="en-US" dirty="0" smtClean="0"/>
              <a:t>1844 </a:t>
            </a:r>
            <a:r>
              <a:rPr lang="en-US" dirty="0" smtClean="0"/>
              <a:t>ha of </a:t>
            </a:r>
            <a:r>
              <a:rPr lang="en-US" dirty="0"/>
              <a:t>r</a:t>
            </a:r>
            <a:r>
              <a:rPr lang="en-US" dirty="0" smtClean="0"/>
              <a:t>iver </a:t>
            </a:r>
            <a:r>
              <a:rPr lang="en-US" dirty="0"/>
              <a:t>v</a:t>
            </a:r>
            <a:r>
              <a:rPr lang="en-US" dirty="0" smtClean="0"/>
              <a:t>alley parkland 	and </a:t>
            </a:r>
            <a:r>
              <a:rPr lang="en-US" dirty="0"/>
              <a:t>n</a:t>
            </a:r>
            <a:r>
              <a:rPr lang="en-US" dirty="0" smtClean="0"/>
              <a:t>atural areas</a:t>
            </a:r>
          </a:p>
        </p:txBody>
      </p:sp>
    </p:spTree>
    <p:extLst>
      <p:ext uri="{BB962C8B-B14F-4D97-AF65-F5344CB8AC3E}">
        <p14:creationId xmlns:p14="http://schemas.microsoft.com/office/powerpoint/2010/main" val="36585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982712" y="1092818"/>
            <a:ext cx="3602736" cy="6289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Parks</a:t>
            </a:r>
            <a:br>
              <a:rPr lang="en-US" dirty="0" smtClean="0"/>
            </a:br>
            <a:r>
              <a:rPr lang="en-US" dirty="0" smtClean="0"/>
              <a:t>Journey Continues…</a:t>
            </a:r>
            <a:endParaRPr lang="en-US" dirty="0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1802" y="0"/>
            <a:ext cx="10287002" cy="685800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498080" y="1949054"/>
            <a:ext cx="4572000" cy="3771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Refine and customize systems</a:t>
            </a:r>
          </a:p>
          <a:p>
            <a:r>
              <a:rPr lang="en-US" dirty="0" smtClean="0"/>
              <a:t>Coordinate existing and future systems</a:t>
            </a:r>
          </a:p>
          <a:p>
            <a:r>
              <a:rPr lang="en-US" dirty="0"/>
              <a:t>Improve </a:t>
            </a:r>
            <a:r>
              <a:rPr lang="en-US" dirty="0" smtClean="0"/>
              <a:t>efficiencies</a:t>
            </a:r>
          </a:p>
          <a:p>
            <a:r>
              <a:rPr lang="en-US" dirty="0" smtClean="0"/>
              <a:t>Define metrics to report</a:t>
            </a:r>
          </a:p>
          <a:p>
            <a:r>
              <a:rPr lang="en-US" dirty="0" smtClean="0"/>
              <a:t>Data driven decision making</a:t>
            </a:r>
          </a:p>
          <a:p>
            <a:r>
              <a:rPr lang="en-US" dirty="0" smtClean="0"/>
              <a:t>Lead &amp; Innovate</a:t>
            </a:r>
          </a:p>
          <a:p>
            <a:pPr marL="0" indent="0">
              <a:buNone/>
            </a:pPr>
            <a:r>
              <a:rPr lang="en-US" dirty="0" smtClean="0"/>
              <a:t>    - Smart Parks within a Smart City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330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2422"/>
            <a:ext cx="12190724" cy="37931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82792" y="1732691"/>
            <a:ext cx="2935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6600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rgbClr val="FFFF00"/>
                  </a:outerShdw>
                </a:effectLst>
              </a:rPr>
              <a:t>Thank You!</a:t>
            </a:r>
            <a:endParaRPr lang="en-US" sz="3600" b="1" dirty="0">
              <a:ln w="6600">
                <a:noFill/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rgbClr val="FFFF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07928" y="2545522"/>
            <a:ext cx="4176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n w="6600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rgbClr val="FFFF00"/>
                  </a:outerShdw>
                </a:effectLst>
              </a:rPr>
              <a:t>Andrew Sommerville</a:t>
            </a:r>
          </a:p>
          <a:p>
            <a:pPr algn="ctr"/>
            <a:r>
              <a:rPr lang="en-US" b="1" dirty="0" smtClean="0">
                <a:ln w="6600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rgbClr val="FFFF00"/>
                  </a:outerShdw>
                </a:effectLst>
              </a:rPr>
              <a:t>Parks Infrastructure Coordinator</a:t>
            </a:r>
          </a:p>
          <a:p>
            <a:pPr algn="ctr"/>
            <a:r>
              <a:rPr lang="en-US" b="1" dirty="0" smtClean="0">
                <a:ln w="6600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rgbClr val="FFFF00"/>
                  </a:outerShdw>
                </a:effectLst>
              </a:rPr>
              <a:t>City of Lethbridge</a:t>
            </a:r>
            <a:endParaRPr lang="en-US" b="1" dirty="0">
              <a:ln w="6600">
                <a:noFill/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rgbClr val="FFFF00"/>
                </a:outerShdw>
              </a:effectLst>
            </a:endParaRPr>
          </a:p>
        </p:txBody>
      </p:sp>
      <p:pic>
        <p:nvPicPr>
          <p:cNvPr id="4" name="Picture 3" descr="citycolour stackedreleas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3938" y="3727685"/>
            <a:ext cx="1104122" cy="14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0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816"/>
            <a:ext cx="12192000" cy="573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1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2712" y="401444"/>
            <a:ext cx="3602736" cy="1554480"/>
          </a:xfrm>
        </p:spPr>
        <p:txBody>
          <a:bodyPr/>
          <a:lstStyle/>
          <a:p>
            <a:r>
              <a:rPr lang="en-US" dirty="0" smtClean="0"/>
              <a:t>Lethbridge Parks </a:t>
            </a:r>
            <a:br>
              <a:rPr lang="en-US" dirty="0" smtClean="0"/>
            </a:br>
            <a:r>
              <a:rPr lang="en-US" dirty="0" smtClean="0"/>
              <a:t>AM </a:t>
            </a:r>
            <a:r>
              <a:rPr lang="en-US" dirty="0" smtClean="0"/>
              <a:t>Journey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7005" y="2101850"/>
            <a:ext cx="4025590" cy="412166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2006 </a:t>
            </a:r>
            <a:r>
              <a:rPr lang="en-US" dirty="0" smtClean="0"/>
              <a:t> Corporate </a:t>
            </a:r>
            <a:r>
              <a:rPr lang="en-US" dirty="0" smtClean="0"/>
              <a:t>CAMP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2009 </a:t>
            </a:r>
            <a:r>
              <a:rPr lang="en-US" dirty="0" smtClean="0"/>
              <a:t> Parks </a:t>
            </a:r>
            <a:r>
              <a:rPr lang="en-US" dirty="0"/>
              <a:t>a</a:t>
            </a:r>
            <a:r>
              <a:rPr lang="en-US" dirty="0" smtClean="0"/>
              <a:t>sset inventory initiated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2010  Levels of service (LOS) standards </a:t>
            </a:r>
            <a:r>
              <a:rPr lang="en-US" dirty="0" smtClean="0"/>
              <a:t>&amp; Parks </a:t>
            </a:r>
            <a:r>
              <a:rPr lang="en-US" dirty="0"/>
              <a:t>a</a:t>
            </a:r>
            <a:r>
              <a:rPr lang="en-US" dirty="0" smtClean="0"/>
              <a:t>sset conditions descriptions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2013  Parks condition </a:t>
            </a:r>
            <a:r>
              <a:rPr lang="en-US" dirty="0"/>
              <a:t>a</a:t>
            </a:r>
            <a:r>
              <a:rPr lang="en-US" dirty="0" smtClean="0"/>
              <a:t>udit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2015  LOS updated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2016  </a:t>
            </a:r>
            <a:r>
              <a:rPr lang="en-US" dirty="0" err="1" smtClean="0"/>
              <a:t>Cityworks</a:t>
            </a: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2017  Asset Planner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06" y="-297"/>
            <a:ext cx="912040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0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99" y="142255"/>
            <a:ext cx="11686202" cy="6573490"/>
          </a:xfrm>
        </p:spPr>
      </p:pic>
    </p:spTree>
    <p:extLst>
      <p:ext uri="{BB962C8B-B14F-4D97-AF65-F5344CB8AC3E}">
        <p14:creationId xmlns:p14="http://schemas.microsoft.com/office/powerpoint/2010/main" val="204855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3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676" r="-61" b="8087"/>
          <a:stretch/>
        </p:blipFill>
        <p:spPr>
          <a:xfrm>
            <a:off x="-1" y="0"/>
            <a:ext cx="122193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9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8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9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ushed Metal 16x9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brushed metal presentation (widescreen).potx" id="{C4E52658-42BB-4751-AD45-DBF99E6546BE}" vid="{DAEF9E1A-844D-45D9-BB7C-945DFF722FA1}"/>
    </a:ext>
  </a:extLst>
</a:theme>
</file>

<file path=ppt/theme/theme2.xml><?xml version="1.0" encoding="utf-8"?>
<a:theme xmlns:a="http://schemas.openxmlformats.org/drawingml/2006/main" name="Office Theme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 brushed metal presentation (widescreen)</Template>
  <TotalTime>712</TotalTime>
  <Words>298</Words>
  <Application>Microsoft Office PowerPoint</Application>
  <PresentationFormat>Widescreen</PresentationFormat>
  <Paragraphs>87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Georgia</vt:lpstr>
      <vt:lpstr>Brushed Metal 16x9</vt:lpstr>
      <vt:lpstr>Parks Asset Management Journey</vt:lpstr>
      <vt:lpstr>The City of Lethbridge</vt:lpstr>
      <vt:lpstr>PowerPoint Presentation</vt:lpstr>
      <vt:lpstr>Lethbridge Parks  AM Journey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Parks Asset Management: Early days</vt:lpstr>
      <vt:lpstr>Parks GIS Inventory</vt:lpstr>
      <vt:lpstr>PowerPoint Presentation</vt:lpstr>
      <vt:lpstr>PowerPoint Presentation</vt:lpstr>
      <vt:lpstr>PowerPoint Presentation</vt:lpstr>
      <vt:lpstr>Pressures</vt:lpstr>
      <vt:lpstr>Parks Asset Management: Parks Value Forecast</vt:lpstr>
      <vt:lpstr>PowerPoint Presentation</vt:lpstr>
      <vt:lpstr>PowerPoint Presentation</vt:lpstr>
      <vt:lpstr>The Parks Journey Continues…</vt:lpstr>
      <vt:lpstr>PowerPoint Presentation</vt:lpstr>
    </vt:vector>
  </TitlesOfParts>
  <Company>City of Lethbridge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Andrew Sommerville</dc:creator>
  <cp:lastModifiedBy>Andrew Sommerville</cp:lastModifiedBy>
  <cp:revision>47</cp:revision>
  <dcterms:created xsi:type="dcterms:W3CDTF">2018-02-05T15:46:57Z</dcterms:created>
  <dcterms:modified xsi:type="dcterms:W3CDTF">2018-02-06T19:36:49Z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